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64" r:id="rId2"/>
    <p:sldId id="372" r:id="rId3"/>
    <p:sldId id="414" r:id="rId4"/>
    <p:sldId id="375" r:id="rId5"/>
    <p:sldId id="370" r:id="rId6"/>
    <p:sldId id="352" r:id="rId7"/>
    <p:sldId id="376" r:id="rId8"/>
    <p:sldId id="415" r:id="rId9"/>
    <p:sldId id="381" r:id="rId10"/>
    <p:sldId id="382" r:id="rId11"/>
    <p:sldId id="416" r:id="rId12"/>
    <p:sldId id="383" r:id="rId13"/>
    <p:sldId id="384" r:id="rId14"/>
    <p:sldId id="385" r:id="rId15"/>
    <p:sldId id="386" r:id="rId16"/>
    <p:sldId id="387" r:id="rId17"/>
    <p:sldId id="378" r:id="rId18"/>
    <p:sldId id="379" r:id="rId19"/>
    <p:sldId id="388" r:id="rId20"/>
    <p:sldId id="395" r:id="rId21"/>
    <p:sldId id="396" r:id="rId22"/>
    <p:sldId id="397" r:id="rId23"/>
    <p:sldId id="398" r:id="rId24"/>
    <p:sldId id="421" r:id="rId25"/>
    <p:sldId id="399" r:id="rId26"/>
    <p:sldId id="411" r:id="rId27"/>
    <p:sldId id="413" r:id="rId28"/>
    <p:sldId id="400" r:id="rId29"/>
    <p:sldId id="401" r:id="rId30"/>
    <p:sldId id="417" r:id="rId31"/>
    <p:sldId id="403" r:id="rId32"/>
    <p:sldId id="404" r:id="rId33"/>
    <p:sldId id="405" r:id="rId34"/>
    <p:sldId id="406" r:id="rId35"/>
    <p:sldId id="407" r:id="rId36"/>
    <p:sldId id="418" r:id="rId37"/>
    <p:sldId id="420" r:id="rId38"/>
    <p:sldId id="412" r:id="rId39"/>
    <p:sldId id="419" r:id="rId40"/>
    <p:sldId id="409" r:id="rId41"/>
    <p:sldId id="422" r:id="rId42"/>
    <p:sldId id="423" r:id="rId43"/>
    <p:sldId id="410" r:id="rId44"/>
  </p:sldIdLst>
  <p:sldSz cx="9144000" cy="6858000" type="screen4x3"/>
  <p:notesSz cx="6815138" cy="9942513"/>
  <p:defaultTextStyle>
    <a:defPPr>
      <a:defRPr lang="es-ES_trad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54">
          <p15:clr>
            <a:srgbClr val="A4A3A4"/>
          </p15:clr>
        </p15:guide>
        <p15:guide id="2" pos="29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FF0000"/>
    <a:srgbClr val="00CCFF"/>
    <a:srgbClr val="CCFFFF"/>
    <a:srgbClr val="CCECFF"/>
    <a:srgbClr val="FFFFCC"/>
    <a:srgbClr val="333333"/>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28" autoAdjust="0"/>
    <p:restoredTop sz="94096" autoAdjust="0"/>
  </p:normalViewPr>
  <p:slideViewPr>
    <p:cSldViewPr snapToGrid="0">
      <p:cViewPr>
        <p:scale>
          <a:sx n="60" d="100"/>
          <a:sy n="60" d="100"/>
        </p:scale>
        <p:origin x="1656" y="276"/>
      </p:cViewPr>
      <p:guideLst>
        <p:guide orient="horz" pos="2154"/>
        <p:guide pos="2928"/>
      </p:guideLst>
    </p:cSldViewPr>
  </p:slideViewPr>
  <p:notesTextViewPr>
    <p:cViewPr>
      <p:scale>
        <a:sx n="100" d="100"/>
        <a:sy n="100" d="100"/>
      </p:scale>
      <p:origin x="0" y="0"/>
    </p:cViewPr>
  </p:notesTextViewPr>
  <p:sorterViewPr>
    <p:cViewPr>
      <p:scale>
        <a:sx n="66" d="100"/>
        <a:sy n="66" d="100"/>
      </p:scale>
      <p:origin x="0" y="2693"/>
    </p:cViewPr>
  </p:sorter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id="{B715FB6F-AF2C-489D-AD1B-86F13A515579}"/>
              </a:ext>
            </a:extLst>
          </p:cNvPr>
          <p:cNvSpPr>
            <a:spLocks noGrp="1"/>
          </p:cNvSpPr>
          <p:nvPr>
            <p:ph type="hdr" sz="quarter"/>
          </p:nvPr>
        </p:nvSpPr>
        <p:spPr>
          <a:xfrm>
            <a:off x="0" y="0"/>
            <a:ext cx="295275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ES"/>
          </a:p>
        </p:txBody>
      </p:sp>
      <p:sp>
        <p:nvSpPr>
          <p:cNvPr id="3" name="2 Marcador de fecha">
            <a:extLst>
              <a:ext uri="{FF2B5EF4-FFF2-40B4-BE49-F238E27FC236}">
                <a16:creationId xmlns:a16="http://schemas.microsoft.com/office/drawing/2014/main" id="{492B7EBE-F669-49F5-867D-1014B13C1C88}"/>
              </a:ext>
            </a:extLst>
          </p:cNvPr>
          <p:cNvSpPr>
            <a:spLocks noGrp="1"/>
          </p:cNvSpPr>
          <p:nvPr>
            <p:ph type="dt" idx="1"/>
          </p:nvPr>
        </p:nvSpPr>
        <p:spPr>
          <a:xfrm>
            <a:off x="3860800" y="0"/>
            <a:ext cx="295275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D7BB626C-77BD-4843-85EC-04D98694DD7E}" type="datetimeFigureOut">
              <a:rPr lang="es-ES"/>
              <a:pPr>
                <a:defRPr/>
              </a:pPr>
              <a:t>27/02/2026</a:t>
            </a:fld>
            <a:endParaRPr lang="es-ES"/>
          </a:p>
        </p:txBody>
      </p:sp>
      <p:sp>
        <p:nvSpPr>
          <p:cNvPr id="4" name="3 Marcador de imagen de diapositiva">
            <a:extLst>
              <a:ext uri="{FF2B5EF4-FFF2-40B4-BE49-F238E27FC236}">
                <a16:creationId xmlns:a16="http://schemas.microsoft.com/office/drawing/2014/main" id="{878E1D9A-59F5-489A-A975-130EAB43CBDD}"/>
              </a:ext>
            </a:extLst>
          </p:cNvPr>
          <p:cNvSpPr>
            <a:spLocks noGrp="1" noRot="1" noChangeAspect="1"/>
          </p:cNvSpPr>
          <p:nvPr>
            <p:ph type="sldImg" idx="2"/>
          </p:nvPr>
        </p:nvSpPr>
        <p:spPr>
          <a:xfrm>
            <a:off x="923925" y="746125"/>
            <a:ext cx="4968875" cy="372745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a:extLst>
              <a:ext uri="{FF2B5EF4-FFF2-40B4-BE49-F238E27FC236}">
                <a16:creationId xmlns:a16="http://schemas.microsoft.com/office/drawing/2014/main" id="{6B061F31-16EE-41CF-A317-49F3358AE824}"/>
              </a:ext>
            </a:extLst>
          </p:cNvPr>
          <p:cNvSpPr>
            <a:spLocks noGrp="1"/>
          </p:cNvSpPr>
          <p:nvPr>
            <p:ph type="body" sz="quarter" idx="3"/>
          </p:nvPr>
        </p:nvSpPr>
        <p:spPr>
          <a:xfrm>
            <a:off x="681038" y="4722813"/>
            <a:ext cx="5453062" cy="4473575"/>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id="{E9FB7EED-97EB-48A5-8C96-3E9DDD89582F}"/>
              </a:ext>
            </a:extLst>
          </p:cNvPr>
          <p:cNvSpPr>
            <a:spLocks noGrp="1"/>
          </p:cNvSpPr>
          <p:nvPr>
            <p:ph type="ftr" sz="quarter" idx="4"/>
          </p:nvPr>
        </p:nvSpPr>
        <p:spPr>
          <a:xfrm>
            <a:off x="0" y="9444038"/>
            <a:ext cx="295275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ES"/>
          </a:p>
        </p:txBody>
      </p:sp>
      <p:sp>
        <p:nvSpPr>
          <p:cNvPr id="7" name="6 Marcador de número de diapositiva">
            <a:extLst>
              <a:ext uri="{FF2B5EF4-FFF2-40B4-BE49-F238E27FC236}">
                <a16:creationId xmlns:a16="http://schemas.microsoft.com/office/drawing/2014/main" id="{E500E435-5BBA-4EDD-AED4-FEE1CBF33A40}"/>
              </a:ext>
            </a:extLst>
          </p:cNvPr>
          <p:cNvSpPr>
            <a:spLocks noGrp="1"/>
          </p:cNvSpPr>
          <p:nvPr>
            <p:ph type="sldNum" sz="quarter" idx="5"/>
          </p:nvPr>
        </p:nvSpPr>
        <p:spPr>
          <a:xfrm>
            <a:off x="3860800" y="9444038"/>
            <a:ext cx="295275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90EF6B-952B-4C2F-8CED-3A6C6964BBA2}" type="slidenum">
              <a:rPr lang="es-ES"/>
              <a:pPr>
                <a:defRPr/>
              </a:pPr>
              <a:t>‹#›</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altLang="es-AR" smtClean="0"/>
          </a:p>
        </p:txBody>
      </p:sp>
      <p:sp>
        <p:nvSpPr>
          <p:cNvPr id="41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483AAA2-E8FD-4142-89CF-EC5B579EF33B}" type="slidenum">
              <a:rPr lang="es-ES" altLang="es-AR" smtClean="0">
                <a:latin typeface="Arial" panose="020B0604020202020204" pitchFamily="34" charset="0"/>
              </a:rPr>
              <a:pPr>
                <a:spcBef>
                  <a:spcPct val="0"/>
                </a:spcBef>
              </a:pPr>
              <a:t>1</a:t>
            </a:fld>
            <a:endParaRPr lang="es-ES" altLang="es-AR"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arcador de imagen de diapositiva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Marcador de notas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s-AR" smtClean="0"/>
          </a:p>
        </p:txBody>
      </p:sp>
      <p:sp>
        <p:nvSpPr>
          <p:cNvPr id="32772" name="Marcador de número de diapositiva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878E497-1A7A-43F8-AF8D-15BC5FD011B8}" type="slidenum">
              <a:rPr lang="es-ES" altLang="es-AR" smtClean="0"/>
              <a:pPr/>
              <a:t>28</a:t>
            </a:fld>
            <a:endParaRPr lang="es-ES" altLang="es-A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s-AR" smtClean="0"/>
          </a:p>
        </p:txBody>
      </p:sp>
      <p:sp>
        <p:nvSpPr>
          <p:cNvPr id="35844"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83FDAA3-7BCE-4F61-AAFA-EBA1E77E0B35}" type="slidenum">
              <a:rPr lang="es-AR" altLang="es-AR" smtClean="0"/>
              <a:pPr/>
              <a:t>30</a:t>
            </a:fld>
            <a:endParaRPr lang="es-AR" altLang="es-AR" smtClean="0"/>
          </a:p>
        </p:txBody>
      </p:sp>
      <p:sp>
        <p:nvSpPr>
          <p:cNvPr id="35845" name="Marcador de encabezado 4"/>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mtClean="0"/>
              <a:t>AREA DE FISICA - DEPARTAMENTO DE CIENCIAS BASICAS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s-AR" altLang="es-AR" smtClean="0"/>
          </a:p>
        </p:txBody>
      </p:sp>
      <p:sp>
        <p:nvSpPr>
          <p:cNvPr id="46084" name="3 Marcador de número de diapositiva"/>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CD6FAC-39C0-4754-A5DA-2CAAB2AA5323}" type="slidenum">
              <a:rPr lang="es-AR" altLang="es-AR" smtClean="0"/>
              <a:pPr/>
              <a:t>39</a:t>
            </a:fld>
            <a:endParaRPr lang="es-AR" altLang="es-AR" smtClean="0"/>
          </a:p>
        </p:txBody>
      </p:sp>
      <p:sp>
        <p:nvSpPr>
          <p:cNvPr id="46085" name="Marcador de encabezado 4"/>
          <p:cNvSpPr>
            <a:spLocks noGrp="1" noChangeArrowheads="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s-AR" altLang="es-AR" smtClean="0"/>
              <a:t>AREA DE FISICA - DEPARTAMENTO DE CIENCIAS BASICAS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a:t>Haga clic para modificar el estilo de subtítulo del patrón</a:t>
            </a:r>
          </a:p>
        </p:txBody>
      </p:sp>
      <p:sp>
        <p:nvSpPr>
          <p:cNvPr id="4"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8881D6B5-1A97-4F81-A6A6-D5B486E301C9}" type="slidenum">
              <a:rPr lang="es-ES_tradnl"/>
              <a:pPr>
                <a:defRPr/>
              </a:pPr>
              <a:t>‹#›</a:t>
            </a:fld>
            <a:endParaRPr lang="es-ES_tradnl"/>
          </a:p>
        </p:txBody>
      </p:sp>
    </p:spTree>
    <p:extLst>
      <p:ext uri="{BB962C8B-B14F-4D97-AF65-F5344CB8AC3E}">
        <p14:creationId xmlns:p14="http://schemas.microsoft.com/office/powerpoint/2010/main" val="1592123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8E6016AF-4945-4557-A6A1-A04874B89E1E}" type="slidenum">
              <a:rPr lang="es-ES_tradnl"/>
              <a:pPr>
                <a:defRPr/>
              </a:pPr>
              <a:t>‹#›</a:t>
            </a:fld>
            <a:endParaRPr lang="es-ES_tradnl"/>
          </a:p>
        </p:txBody>
      </p:sp>
    </p:spTree>
    <p:extLst>
      <p:ext uri="{BB962C8B-B14F-4D97-AF65-F5344CB8AC3E}">
        <p14:creationId xmlns:p14="http://schemas.microsoft.com/office/powerpoint/2010/main" val="234596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ED3C7153-BBBB-4530-9184-408477A0D726}" type="slidenum">
              <a:rPr lang="es-ES_tradnl"/>
              <a:pPr>
                <a:defRPr/>
              </a:pPr>
              <a:t>‹#›</a:t>
            </a:fld>
            <a:endParaRPr lang="es-ES_tradnl"/>
          </a:p>
        </p:txBody>
      </p:sp>
    </p:spTree>
    <p:extLst>
      <p:ext uri="{BB962C8B-B14F-4D97-AF65-F5344CB8AC3E}">
        <p14:creationId xmlns:p14="http://schemas.microsoft.com/office/powerpoint/2010/main" val="3195859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457200" y="274638"/>
            <a:ext cx="8229600" cy="5851525"/>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3"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71C8CB30-91EE-4F5B-8935-636BC10B654C}" type="slidenum">
              <a:rPr lang="es-ES_tradnl"/>
              <a:pPr>
                <a:defRPr/>
              </a:pPr>
              <a:t>‹#›</a:t>
            </a:fld>
            <a:endParaRPr lang="es-ES_tradnl"/>
          </a:p>
        </p:txBody>
      </p:sp>
    </p:spTree>
    <p:extLst>
      <p:ext uri="{BB962C8B-B14F-4D97-AF65-F5344CB8AC3E}">
        <p14:creationId xmlns:p14="http://schemas.microsoft.com/office/powerpoint/2010/main" val="3072029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04B3BB7C-4837-4D82-B222-026067209F61}" type="slidenum">
              <a:rPr lang="es-ES_tradnl"/>
              <a:pPr>
                <a:defRPr/>
              </a:pPr>
              <a:t>‹#›</a:t>
            </a:fld>
            <a:endParaRPr lang="es-ES_tradnl"/>
          </a:p>
        </p:txBody>
      </p:sp>
    </p:spTree>
    <p:extLst>
      <p:ext uri="{BB962C8B-B14F-4D97-AF65-F5344CB8AC3E}">
        <p14:creationId xmlns:p14="http://schemas.microsoft.com/office/powerpoint/2010/main" val="122504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
        <p:nvSpPr>
          <p:cNvPr id="4"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5"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6"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ACC63C22-29EB-496F-B1D3-006FFB44E0EE}" type="slidenum">
              <a:rPr lang="es-ES_tradnl"/>
              <a:pPr>
                <a:defRPr/>
              </a:pPr>
              <a:t>‹#›</a:t>
            </a:fld>
            <a:endParaRPr lang="es-ES_tradnl"/>
          </a:p>
        </p:txBody>
      </p:sp>
    </p:spTree>
    <p:extLst>
      <p:ext uri="{BB962C8B-B14F-4D97-AF65-F5344CB8AC3E}">
        <p14:creationId xmlns:p14="http://schemas.microsoft.com/office/powerpoint/2010/main" val="127440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C43FC203-4A4E-42BD-BC8B-C45D47D41B3D}" type="slidenum">
              <a:rPr lang="es-ES_tradnl"/>
              <a:pPr>
                <a:defRPr/>
              </a:pPr>
              <a:t>‹#›</a:t>
            </a:fld>
            <a:endParaRPr lang="es-ES_tradnl"/>
          </a:p>
        </p:txBody>
      </p:sp>
    </p:spTree>
    <p:extLst>
      <p:ext uri="{BB962C8B-B14F-4D97-AF65-F5344CB8AC3E}">
        <p14:creationId xmlns:p14="http://schemas.microsoft.com/office/powerpoint/2010/main" val="3087976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8"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9"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771E359F-4C5F-4DDC-BFC8-3C4E99AD07BA}" type="slidenum">
              <a:rPr lang="es-ES_tradnl"/>
              <a:pPr>
                <a:defRPr/>
              </a:pPr>
              <a:t>‹#›</a:t>
            </a:fld>
            <a:endParaRPr lang="es-ES_tradnl"/>
          </a:p>
        </p:txBody>
      </p:sp>
    </p:spTree>
    <p:extLst>
      <p:ext uri="{BB962C8B-B14F-4D97-AF65-F5344CB8AC3E}">
        <p14:creationId xmlns:p14="http://schemas.microsoft.com/office/powerpoint/2010/main" val="23808159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4"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5"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FD56356F-9E1F-481F-9369-DFE9B89B3FA8}" type="slidenum">
              <a:rPr lang="es-ES_tradnl"/>
              <a:pPr>
                <a:defRPr/>
              </a:pPr>
              <a:t>‹#›</a:t>
            </a:fld>
            <a:endParaRPr lang="es-ES_tradnl"/>
          </a:p>
        </p:txBody>
      </p:sp>
    </p:spTree>
    <p:extLst>
      <p:ext uri="{BB962C8B-B14F-4D97-AF65-F5344CB8AC3E}">
        <p14:creationId xmlns:p14="http://schemas.microsoft.com/office/powerpoint/2010/main" val="224833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3"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4"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16A5B755-79BA-475E-974B-DED8B0E661C8}" type="slidenum">
              <a:rPr lang="es-ES_tradnl"/>
              <a:pPr>
                <a:defRPr/>
              </a:pPr>
              <a:t>‹#›</a:t>
            </a:fld>
            <a:endParaRPr lang="es-ES_tradnl"/>
          </a:p>
        </p:txBody>
      </p:sp>
    </p:spTree>
    <p:extLst>
      <p:ext uri="{BB962C8B-B14F-4D97-AF65-F5344CB8AC3E}">
        <p14:creationId xmlns:p14="http://schemas.microsoft.com/office/powerpoint/2010/main" val="367198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C63A2F28-1381-490E-8736-2A721F5A4651}" type="slidenum">
              <a:rPr lang="es-ES_tradnl"/>
              <a:pPr>
                <a:defRPr/>
              </a:pPr>
              <a:t>‹#›</a:t>
            </a:fld>
            <a:endParaRPr lang="es-ES_tradnl"/>
          </a:p>
        </p:txBody>
      </p:sp>
    </p:spTree>
    <p:extLst>
      <p:ext uri="{BB962C8B-B14F-4D97-AF65-F5344CB8AC3E}">
        <p14:creationId xmlns:p14="http://schemas.microsoft.com/office/powerpoint/2010/main" val="3085540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Rectangle 4">
            <a:extLst>
              <a:ext uri="{FF2B5EF4-FFF2-40B4-BE49-F238E27FC236}">
                <a16:creationId xmlns:a16="http://schemas.microsoft.com/office/drawing/2014/main" id="{5655AAD4-C94A-4D0E-858A-1662F3008D2F}"/>
              </a:ext>
            </a:extLst>
          </p:cNvPr>
          <p:cNvSpPr>
            <a:spLocks noGrp="1" noChangeArrowheads="1"/>
          </p:cNvSpPr>
          <p:nvPr>
            <p:ph type="dt" sz="half" idx="10"/>
          </p:nvPr>
        </p:nvSpPr>
        <p:spPr>
          <a:ln/>
        </p:spPr>
        <p:txBody>
          <a:bodyPr/>
          <a:lstStyle>
            <a:lvl1pPr>
              <a:defRPr/>
            </a:lvl1pPr>
          </a:lstStyle>
          <a:p>
            <a:pPr>
              <a:defRPr/>
            </a:pPr>
            <a:endParaRPr lang="es-ES_tradnl"/>
          </a:p>
        </p:txBody>
      </p:sp>
      <p:sp>
        <p:nvSpPr>
          <p:cNvPr id="6" name="Rectangle 5">
            <a:extLst>
              <a:ext uri="{FF2B5EF4-FFF2-40B4-BE49-F238E27FC236}">
                <a16:creationId xmlns:a16="http://schemas.microsoft.com/office/drawing/2014/main" id="{CADA511D-EE44-43D5-8817-CE4D8524F725}"/>
              </a:ext>
            </a:extLst>
          </p:cNvPr>
          <p:cNvSpPr>
            <a:spLocks noGrp="1" noChangeArrowheads="1"/>
          </p:cNvSpPr>
          <p:nvPr>
            <p:ph type="ftr" sz="quarter" idx="11"/>
          </p:nvPr>
        </p:nvSpPr>
        <p:spPr>
          <a:ln/>
        </p:spPr>
        <p:txBody>
          <a:bodyPr/>
          <a:lstStyle>
            <a:lvl1pPr>
              <a:defRPr/>
            </a:lvl1pPr>
          </a:lstStyle>
          <a:p>
            <a:pPr>
              <a:defRPr/>
            </a:pPr>
            <a:endParaRPr lang="es-ES_tradnl"/>
          </a:p>
        </p:txBody>
      </p:sp>
      <p:sp>
        <p:nvSpPr>
          <p:cNvPr id="7" name="Rectangle 6">
            <a:extLst>
              <a:ext uri="{FF2B5EF4-FFF2-40B4-BE49-F238E27FC236}">
                <a16:creationId xmlns:a16="http://schemas.microsoft.com/office/drawing/2014/main" id="{E68C17BE-7377-4A1C-9F48-9A08689C2194}"/>
              </a:ext>
            </a:extLst>
          </p:cNvPr>
          <p:cNvSpPr>
            <a:spLocks noGrp="1" noChangeArrowheads="1"/>
          </p:cNvSpPr>
          <p:nvPr>
            <p:ph type="sldNum" sz="quarter" idx="12"/>
          </p:nvPr>
        </p:nvSpPr>
        <p:spPr>
          <a:ln/>
        </p:spPr>
        <p:txBody>
          <a:bodyPr/>
          <a:lstStyle>
            <a:lvl1pPr>
              <a:defRPr/>
            </a:lvl1pPr>
          </a:lstStyle>
          <a:p>
            <a:pPr>
              <a:defRPr/>
            </a:pPr>
            <a:fld id="{34D4763A-8AE5-449F-A0A0-F9E75AD0DC14}" type="slidenum">
              <a:rPr lang="es-ES_tradnl"/>
              <a:pPr>
                <a:defRPr/>
              </a:pPr>
              <a:t>‹#›</a:t>
            </a:fld>
            <a:endParaRPr lang="es-ES_tradnl"/>
          </a:p>
        </p:txBody>
      </p:sp>
    </p:spTree>
    <p:extLst>
      <p:ext uri="{BB962C8B-B14F-4D97-AF65-F5344CB8AC3E}">
        <p14:creationId xmlns:p14="http://schemas.microsoft.com/office/powerpoint/2010/main" val="88643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AR"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AR" smtClean="0"/>
              <a:t>Haga clic para modificar el estilo de texto del patrón</a:t>
            </a:r>
          </a:p>
          <a:p>
            <a:pPr lvl="1"/>
            <a:r>
              <a:rPr lang="es-ES_tradnl" altLang="es-AR" smtClean="0"/>
              <a:t>Segundo nivel</a:t>
            </a:r>
          </a:p>
          <a:p>
            <a:pPr lvl="2"/>
            <a:r>
              <a:rPr lang="es-ES_tradnl" altLang="es-AR" smtClean="0"/>
              <a:t>Tercer nivel</a:t>
            </a:r>
          </a:p>
          <a:p>
            <a:pPr lvl="3"/>
            <a:r>
              <a:rPr lang="es-ES_tradnl" altLang="es-AR" smtClean="0"/>
              <a:t>Cuarto nivel</a:t>
            </a:r>
          </a:p>
          <a:p>
            <a:pPr lvl="4"/>
            <a:r>
              <a:rPr lang="es-ES_tradnl" altLang="es-AR" smtClean="0"/>
              <a:t>Quinto nivel</a:t>
            </a:r>
          </a:p>
        </p:txBody>
      </p:sp>
      <p:sp>
        <p:nvSpPr>
          <p:cNvPr id="1028" name="Rectangle 4">
            <a:extLst>
              <a:ext uri="{FF2B5EF4-FFF2-40B4-BE49-F238E27FC236}">
                <a16:creationId xmlns:a16="http://schemas.microsoft.com/office/drawing/2014/main" id="{5655AAD4-C94A-4D0E-858A-1662F3008D2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s-ES_tradnl"/>
          </a:p>
        </p:txBody>
      </p:sp>
      <p:sp>
        <p:nvSpPr>
          <p:cNvPr id="1029" name="Rectangle 5">
            <a:extLst>
              <a:ext uri="{FF2B5EF4-FFF2-40B4-BE49-F238E27FC236}">
                <a16:creationId xmlns:a16="http://schemas.microsoft.com/office/drawing/2014/main" id="{CADA511D-EE44-43D5-8817-CE4D8524F725}"/>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s-ES_tradnl"/>
          </a:p>
        </p:txBody>
      </p:sp>
      <p:sp>
        <p:nvSpPr>
          <p:cNvPr id="1030" name="Rectangle 6">
            <a:extLst>
              <a:ext uri="{FF2B5EF4-FFF2-40B4-BE49-F238E27FC236}">
                <a16:creationId xmlns:a16="http://schemas.microsoft.com/office/drawing/2014/main" id="{E68C17BE-7377-4A1C-9F48-9A08689C219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8FE78D07-36AE-4B33-B7FA-7878CA4B328C}" type="slidenum">
              <a:rPr lang="es-ES_tradnl"/>
              <a:pPr>
                <a:defRPr/>
              </a:pPr>
              <a:t>‹#›</a:t>
            </a:fld>
            <a:endParaRPr lang="es-ES_trad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fica.unsl.edu.ar/~fisica/Fisica_TUMI/fisica_basica.html" TargetMode="External"/><Relationship Id="rId7"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www.facebook.com/F%C3%ADsica-B%C3%A1sica-TUMI-930331640357992/" TargetMode="External"/><Relationship Id="rId11" Type="http://schemas.openxmlformats.org/officeDocument/2006/relationships/image" Target="../media/image5.png"/><Relationship Id="rId5" Type="http://schemas.openxmlformats.org/officeDocument/2006/relationships/image" Target="../media/image1.jpeg"/><Relationship Id="rId10" Type="http://schemas.openxmlformats.org/officeDocument/2006/relationships/image" Target="../media/image4.jpeg"/><Relationship Id="rId4" Type="http://schemas.openxmlformats.org/officeDocument/2006/relationships/hyperlink" Target="https://twitter.com/FISICATUMI_FICA" TargetMode="External"/><Relationship Id="rId9" Type="http://schemas.openxmlformats.org/officeDocument/2006/relationships/hyperlink" Target="https://twitter.com/?request_context=signup" TargetMode="Externa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fica.unsl.edu.ar/~fisica/Fisica_TUMI/SUMA_DE_VECTORES-MTODO_DEL_PARALELOGRAMO.mp4" TargetMode="Externa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walter-fendt.de/ph14s/resultant_s.ht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phet.colorado.edu/sims/vector-addition/vector-addition_en.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notesSlide" Target="../notesSlides/notesSlide3.xml"/><Relationship Id="rId7" Type="http://schemas.openxmlformats.org/officeDocument/2006/relationships/image" Target="../media/image54.png"/><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3.png"/><Relationship Id="rId5" Type="http://schemas.openxmlformats.org/officeDocument/2006/relationships/image" Target="../media/image51.emf"/><Relationship Id="rId10" Type="http://schemas.openxmlformats.org/officeDocument/2006/relationships/image" Target="../media/image57.png"/><Relationship Id="rId4" Type="http://schemas.openxmlformats.org/officeDocument/2006/relationships/oleObject" Target="../embeddings/oleObject8.bin"/><Relationship Id="rId9" Type="http://schemas.openxmlformats.org/officeDocument/2006/relationships/image" Target="../media/image56.png"/></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oleObject" Target="../embeddings/oleObject9.bin"/><Relationship Id="rId7" Type="http://schemas.openxmlformats.org/officeDocument/2006/relationships/image" Target="../media/image61.png"/><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emf"/><Relationship Id="rId9" Type="http://schemas.openxmlformats.org/officeDocument/2006/relationships/image" Target="../media/image63.png"/></Relationships>
</file>

<file path=ppt/slides/_rels/slide3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oleObject" Target="../embeddings/oleObject10.bin"/><Relationship Id="rId7" Type="http://schemas.openxmlformats.org/officeDocument/2006/relationships/image" Target="../media/image66.png"/><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9.png"/><Relationship Id="rId4" Type="http://schemas.openxmlformats.org/officeDocument/2006/relationships/image" Target="../media/image64.emf"/><Relationship Id="rId9" Type="http://schemas.openxmlformats.org/officeDocument/2006/relationships/image" Target="../media/image68.png"/></Relationships>
</file>

<file path=ppt/slides/_rels/slide33.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1.xml"/><Relationship Id="rId6" Type="http://schemas.openxmlformats.org/officeDocument/2006/relationships/image" Target="../media/image74.png"/><Relationship Id="rId5" Type="http://schemas.openxmlformats.org/officeDocument/2006/relationships/image" Target="../media/image73.png"/><Relationship Id="rId10" Type="http://schemas.openxmlformats.org/officeDocument/2006/relationships/image" Target="../media/image78.png"/><Relationship Id="rId4" Type="http://schemas.openxmlformats.org/officeDocument/2006/relationships/image" Target="../media/image72.png"/><Relationship Id="rId9" Type="http://schemas.openxmlformats.org/officeDocument/2006/relationships/image" Target="../media/image77.png"/></Relationships>
</file>

<file path=ppt/slides/_rels/slide34.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9" Type="http://schemas.openxmlformats.org/officeDocument/2006/relationships/image" Target="../media/image86.png"/></Relationships>
</file>

<file path=ppt/slides/_rels/slide35.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98.pn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png"/><Relationship Id="rId2" Type="http://schemas.openxmlformats.org/officeDocument/2006/relationships/image" Target="../media/image87.png"/><Relationship Id="rId16" Type="http://schemas.openxmlformats.org/officeDocument/2006/relationships/image" Target="../media/image101.png"/><Relationship Id="rId1" Type="http://schemas.openxmlformats.org/officeDocument/2006/relationships/slideLayout" Target="../slideLayouts/slideLayout1.xml"/><Relationship Id="rId6" Type="http://schemas.openxmlformats.org/officeDocument/2006/relationships/image" Target="../media/image91.png"/><Relationship Id="rId11" Type="http://schemas.openxmlformats.org/officeDocument/2006/relationships/image" Target="../media/image96.png"/><Relationship Id="rId5" Type="http://schemas.openxmlformats.org/officeDocument/2006/relationships/image" Target="../media/image90.png"/><Relationship Id="rId15" Type="http://schemas.openxmlformats.org/officeDocument/2006/relationships/image" Target="../media/image100.png"/><Relationship Id="rId10" Type="http://schemas.openxmlformats.org/officeDocument/2006/relationships/image" Target="../media/image95.png"/><Relationship Id="rId4" Type="http://schemas.openxmlformats.org/officeDocument/2006/relationships/image" Target="../media/image89.png"/><Relationship Id="rId9" Type="http://schemas.openxmlformats.org/officeDocument/2006/relationships/image" Target="../media/image94.png"/><Relationship Id="rId14" Type="http://schemas.openxmlformats.org/officeDocument/2006/relationships/image" Target="../media/image99.png"/></Relationships>
</file>

<file path=ppt/slides/_rels/slide36.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www.walter-fendt.de/ph14s/forceresol_s.htm" TargetMode="Externa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http://enebro.pntic.mec.es/~fmag0006/op_applet_21.htm" TargetMode="Externa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enebro.pntic.mec.es/~fmag0006/op_applet_22.htm" TargetMode="Externa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0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oleObject" Target="../embeddings/oleObject11.bin"/><Relationship Id="rId7" Type="http://schemas.openxmlformats.org/officeDocument/2006/relationships/image" Target="../media/image111.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9.wmf"/><Relationship Id="rId5" Type="http://schemas.openxmlformats.org/officeDocument/2006/relationships/oleObject" Target="../embeddings/oleObject12.bin"/><Relationship Id="rId4" Type="http://schemas.openxmlformats.org/officeDocument/2006/relationships/image" Target="../media/image108.wmf"/><Relationship Id="rId9" Type="http://schemas.openxmlformats.org/officeDocument/2006/relationships/image" Target="../media/image110.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2.wmf"/><Relationship Id="rId5" Type="http://schemas.openxmlformats.org/officeDocument/2006/relationships/oleObject" Target="../embeddings/oleObject5.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Rectangle 6">
            <a:hlinkClick r:id="rId3"/>
          </p:cNvPr>
          <p:cNvSpPr>
            <a:spLocks noChangeArrowheads="1"/>
          </p:cNvSpPr>
          <p:nvPr/>
        </p:nvSpPr>
        <p:spPr bwMode="auto">
          <a:xfrm>
            <a:off x="-55563" y="495300"/>
            <a:ext cx="9336088"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300" b="1"/>
              <a:t>http://www.fica.unsl.edu.ar/~fisica/Fisica_TUMI/fisica_basica.html</a:t>
            </a:r>
          </a:p>
        </p:txBody>
      </p:sp>
      <p:grpSp>
        <p:nvGrpSpPr>
          <p:cNvPr id="2" name="9 Grupo"/>
          <p:cNvGrpSpPr>
            <a:grpSpLocks/>
          </p:cNvGrpSpPr>
          <p:nvPr/>
        </p:nvGrpSpPr>
        <p:grpSpPr bwMode="auto">
          <a:xfrm>
            <a:off x="6205538" y="4903788"/>
            <a:ext cx="2538412" cy="1182687"/>
            <a:chOff x="5653088" y="4513263"/>
            <a:chExt cx="2538412" cy="1182767"/>
          </a:xfrm>
        </p:grpSpPr>
        <p:pic>
          <p:nvPicPr>
            <p:cNvPr id="3082" name="Imagen 5" descr="http://sphotos-a.xx.fbcdn.net/hphotos-snc6/185100_513188672041056_366592596_n.jpg">
              <a:hlinkClick r:id="rId4"/>
            </p:cNvPr>
            <p:cNvPicPr>
              <a:picLocks noChangeAspect="1" noChangeArrowheads="1"/>
            </p:cNvPicPr>
            <p:nvPr/>
          </p:nvPicPr>
          <p:blipFill>
            <a:blip r:embed="rId5" cstate="print">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5851525" y="4513263"/>
              <a:ext cx="2138363" cy="87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Text Box 7">
              <a:hlinkClick r:id="rId4"/>
            </p:cNvPr>
            <p:cNvSpPr txBox="1">
              <a:spLocks noChangeArrowheads="1"/>
            </p:cNvSpPr>
            <p:nvPr/>
          </p:nvSpPr>
          <p:spPr bwMode="auto">
            <a:xfrm>
              <a:off x="5653088" y="5295900"/>
              <a:ext cx="2538412" cy="40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s-ES" altLang="es-AR" sz="2000" b="1"/>
                <a:t>@FISICATUMIFICA</a:t>
              </a:r>
            </a:p>
          </p:txBody>
        </p:sp>
      </p:grpSp>
      <p:grpSp>
        <p:nvGrpSpPr>
          <p:cNvPr id="11" name="9 Grupo"/>
          <p:cNvGrpSpPr>
            <a:grpSpLocks/>
          </p:cNvGrpSpPr>
          <p:nvPr/>
        </p:nvGrpSpPr>
        <p:grpSpPr bwMode="auto">
          <a:xfrm>
            <a:off x="430213" y="5051425"/>
            <a:ext cx="2344737" cy="1035050"/>
            <a:chOff x="935038" y="4648200"/>
            <a:chExt cx="2344737" cy="1035110"/>
          </a:xfrm>
        </p:grpSpPr>
        <p:pic>
          <p:nvPicPr>
            <p:cNvPr id="3079" name="Imagen 22" descr="http://www.getlogged.in/wp-content/uploads/facebook_logo2.jpg">
              <a:hlinkClick r:id="rId6"/>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l="9204" t="25475" r="10097" b="21674"/>
            <a:stretch>
              <a:fillRect/>
            </a:stretch>
          </p:blipFill>
          <p:spPr bwMode="auto">
            <a:xfrm>
              <a:off x="935038" y="4806950"/>
              <a:ext cx="1735137"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Imagen 25" descr="http://img.gawkerassets.com/img/1804nwoymblt8png/xlarge.png">
              <a:hlinkClick r:id="rId6"/>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l="25668" t="7037" r="22685" b="8519"/>
            <a:stretch>
              <a:fillRect/>
            </a:stretch>
          </p:blipFill>
          <p:spPr bwMode="auto">
            <a:xfrm>
              <a:off x="2674938" y="4648200"/>
              <a:ext cx="6048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1" name="Text Box 6">
              <a:hlinkClick r:id="rId6"/>
            </p:cNvPr>
            <p:cNvSpPr txBox="1">
              <a:spLocks noChangeArrowheads="1"/>
            </p:cNvSpPr>
            <p:nvPr/>
          </p:nvSpPr>
          <p:spPr bwMode="auto">
            <a:xfrm>
              <a:off x="1149350" y="5283200"/>
              <a:ext cx="17764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spcAft>
                  <a:spcPts val="1000"/>
                </a:spcAft>
                <a:buFontTx/>
                <a:buNone/>
              </a:pPr>
              <a:r>
                <a:rPr lang="es-ES" altLang="es-AR" sz="2000" b="1"/>
                <a:t>FISICA TUMI</a:t>
              </a:r>
            </a:p>
          </p:txBody>
        </p:sp>
      </p:grpSp>
      <p:pic>
        <p:nvPicPr>
          <p:cNvPr id="3078" name="Picture 15" descr="http://www.fica.unsl.edu.ar/~fisica/qr_img3.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98913" y="5051425"/>
            <a:ext cx="11811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4"/>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98800" y="1212850"/>
            <a:ext cx="2981325"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776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499"/>
                                          </p:stCondLst>
                                        </p:cTn>
                                        <p:tgtEl>
                                          <p:spTgt spid="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a:grpSpLocks/>
          </p:cNvGrpSpPr>
          <p:nvPr/>
        </p:nvGrpSpPr>
        <p:grpSpPr bwMode="auto">
          <a:xfrm>
            <a:off x="225425" y="2185988"/>
            <a:ext cx="8291513" cy="871537"/>
            <a:chOff x="895" y="1311"/>
            <a:chExt cx="3934" cy="417"/>
          </a:xfrm>
        </p:grpSpPr>
        <p:graphicFrame>
          <p:nvGraphicFramePr>
            <p:cNvPr id="13323" name="Object 17"/>
            <p:cNvGraphicFramePr>
              <a:graphicFrameLocks noChangeAspect="1"/>
            </p:cNvGraphicFramePr>
            <p:nvPr/>
          </p:nvGraphicFramePr>
          <p:xfrm>
            <a:off x="895" y="1311"/>
            <a:ext cx="3934" cy="417"/>
          </p:xfrm>
          <a:graphic>
            <a:graphicData uri="http://schemas.openxmlformats.org/presentationml/2006/ole">
              <mc:AlternateContent xmlns:mc="http://schemas.openxmlformats.org/markup-compatibility/2006">
                <mc:Choice xmlns:v="urn:schemas-microsoft-com:vml" Requires="v">
                  <p:oleObj spid="_x0000_s13329" name="Ecuación" r:id="rId3" imgW="4673600" imgH="495300" progId="Equation.3">
                    <p:embed/>
                  </p:oleObj>
                </mc:Choice>
                <mc:Fallback>
                  <p:oleObj name="Ecuación" r:id="rId3" imgW="4673600" imgH="495300" progId="Equation.3">
                    <p:embed/>
                    <p:pic>
                      <p:nvPicPr>
                        <p:cNvPr id="0" name="Object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 y="1311"/>
                          <a:ext cx="3934"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4" name="Oval 18"/>
            <p:cNvSpPr>
              <a:spLocks noChangeArrowheads="1"/>
            </p:cNvSpPr>
            <p:nvPr/>
          </p:nvSpPr>
          <p:spPr bwMode="auto">
            <a:xfrm>
              <a:off x="4486" y="1320"/>
              <a:ext cx="343" cy="36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grpSp>
      <p:sp>
        <p:nvSpPr>
          <p:cNvPr id="132115" name="Rectangle 19"/>
          <p:cNvSpPr>
            <a:spLocks noChangeArrowheads="1"/>
          </p:cNvSpPr>
          <p:nvPr/>
        </p:nvSpPr>
        <p:spPr bwMode="auto">
          <a:xfrm>
            <a:off x="155575" y="598488"/>
            <a:ext cx="87788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tabLst>
                <a:tab pos="180975" algn="l"/>
              </a:tabLst>
              <a:defRPr sz="3200">
                <a:solidFill>
                  <a:schemeClr val="tx1"/>
                </a:solidFill>
                <a:latin typeface="Arial" panose="020B0604020202020204" pitchFamily="34" charset="0"/>
              </a:defRPr>
            </a:lvl1pPr>
            <a:lvl2pPr marL="742950" indent="-285750">
              <a:spcBef>
                <a:spcPct val="20000"/>
              </a:spcBef>
              <a:buChar char="–"/>
              <a:tabLst>
                <a:tab pos="180975" algn="l"/>
              </a:tabLst>
              <a:defRPr sz="2800">
                <a:solidFill>
                  <a:schemeClr val="tx1"/>
                </a:solidFill>
                <a:latin typeface="Arial" panose="020B0604020202020204" pitchFamily="34" charset="0"/>
              </a:defRPr>
            </a:lvl2pPr>
            <a:lvl3pPr marL="1143000" indent="-228600">
              <a:spcBef>
                <a:spcPct val="20000"/>
              </a:spcBef>
              <a:buChar char="•"/>
              <a:tabLst>
                <a:tab pos="180975" algn="l"/>
              </a:tabLst>
              <a:defRPr sz="2400">
                <a:solidFill>
                  <a:schemeClr val="tx1"/>
                </a:solidFill>
                <a:latin typeface="Arial" panose="020B0604020202020204" pitchFamily="34" charset="0"/>
              </a:defRPr>
            </a:lvl3pPr>
            <a:lvl4pPr marL="1600200" indent="-228600">
              <a:spcBef>
                <a:spcPct val="20000"/>
              </a:spcBef>
              <a:buChar char="–"/>
              <a:tabLst>
                <a:tab pos="180975" algn="l"/>
              </a:tabLst>
              <a:defRPr sz="2000">
                <a:solidFill>
                  <a:schemeClr val="tx1"/>
                </a:solidFill>
                <a:latin typeface="Arial" panose="020B0604020202020204" pitchFamily="34" charset="0"/>
              </a:defRPr>
            </a:lvl4pPr>
            <a:lvl5pPr marL="2057400" indent="-228600">
              <a:spcBef>
                <a:spcPct val="20000"/>
              </a:spcBef>
              <a:buChar char="»"/>
              <a:tabLst>
                <a:tab pos="180975"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180975"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180975"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180975"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180975" algn="l"/>
              </a:tabLst>
              <a:defRPr sz="2000">
                <a:solidFill>
                  <a:schemeClr val="tx1"/>
                </a:solidFill>
                <a:latin typeface="Arial" panose="020B0604020202020204" pitchFamily="34" charset="0"/>
              </a:defRPr>
            </a:lvl9pPr>
          </a:lstStyle>
          <a:p>
            <a:pPr eaLnBrk="1" hangingPunct="1">
              <a:spcBef>
                <a:spcPct val="0"/>
              </a:spcBef>
              <a:buClr>
                <a:srgbClr val="FFFFFF"/>
              </a:buClr>
              <a:buFontTx/>
              <a:buNone/>
            </a:pPr>
            <a:r>
              <a:rPr lang="es-ES" altLang="es-AR" sz="2200">
                <a:ea typeface="Times New Roman" panose="02020603050405020304" pitchFamily="18" charset="0"/>
                <a:cs typeface="Arial" panose="020B0604020202020204" pitchFamily="34" charset="0"/>
              </a:rPr>
              <a:t>Si medimos la longitud de un cuerpo de </a:t>
            </a:r>
            <a:r>
              <a:rPr lang="es-ES" altLang="es-AR" sz="2200" b="1">
                <a:ea typeface="Times New Roman" panose="02020603050405020304" pitchFamily="18" charset="0"/>
                <a:cs typeface="Arial" panose="020B0604020202020204" pitchFamily="34" charset="0"/>
              </a:rPr>
              <a:t>1,5 metros</a:t>
            </a:r>
            <a:r>
              <a:rPr lang="es-ES" altLang="es-AR" sz="2200">
                <a:ea typeface="Times New Roman" panose="02020603050405020304" pitchFamily="18" charset="0"/>
                <a:cs typeface="Arial" panose="020B0604020202020204" pitchFamily="34" charset="0"/>
              </a:rPr>
              <a:t> de largo, </a:t>
            </a:r>
            <a:r>
              <a:rPr lang="es-ES" altLang="es-AR" sz="2200" b="1">
                <a:solidFill>
                  <a:srgbClr val="0070C0"/>
                </a:solidFill>
                <a:ea typeface="Times New Roman" panose="02020603050405020304" pitchFamily="18" charset="0"/>
                <a:cs typeface="Arial" panose="020B0604020202020204" pitchFamily="34" charset="0"/>
              </a:rPr>
              <a:t>con una regla</a:t>
            </a:r>
            <a:r>
              <a:rPr lang="es-ES" altLang="es-AR" sz="2200">
                <a:solidFill>
                  <a:srgbClr val="0070C0"/>
                </a:solidFill>
                <a:ea typeface="Times New Roman" panose="02020603050405020304" pitchFamily="18" charset="0"/>
                <a:cs typeface="Arial" panose="020B0604020202020204" pitchFamily="34" charset="0"/>
              </a:rPr>
              <a:t> </a:t>
            </a:r>
            <a:r>
              <a:rPr lang="es-ES" altLang="es-AR" sz="2200">
                <a:ea typeface="Times New Roman" panose="02020603050405020304" pitchFamily="18" charset="0"/>
                <a:cs typeface="Arial" panose="020B0604020202020204" pitchFamily="34" charset="0"/>
              </a:rPr>
              <a:t>que tiene un error absoluto, dado por la </a:t>
            </a:r>
            <a:r>
              <a:rPr lang="es-ES" altLang="es-AR" sz="2200" b="1">
                <a:solidFill>
                  <a:srgbClr val="0070C0"/>
                </a:solidFill>
                <a:ea typeface="Times New Roman" panose="02020603050405020304" pitchFamily="18" charset="0"/>
                <a:cs typeface="Arial" panose="020B0604020202020204" pitchFamily="34" charset="0"/>
              </a:rPr>
              <a:t>apreciación del instrumento</a:t>
            </a:r>
            <a:r>
              <a:rPr lang="es-ES" altLang="es-AR" sz="2200">
                <a:ea typeface="Times New Roman" panose="02020603050405020304" pitchFamily="18" charset="0"/>
                <a:cs typeface="Arial" panose="020B0604020202020204" pitchFamily="34" charset="0"/>
              </a:rPr>
              <a:t> de </a:t>
            </a:r>
            <a:r>
              <a:rPr lang="es-ES" altLang="es-AR" sz="2200" b="1">
                <a:ea typeface="Times New Roman" panose="02020603050405020304" pitchFamily="18" charset="0"/>
                <a:cs typeface="Arial" panose="020B0604020202020204" pitchFamily="34" charset="0"/>
              </a:rPr>
              <a:t>1 mm</a:t>
            </a:r>
            <a:r>
              <a:rPr lang="es-ES" altLang="es-AR" sz="2200">
                <a:ea typeface="Times New Roman" panose="02020603050405020304" pitchFamily="18" charset="0"/>
                <a:cs typeface="Arial" panose="020B0604020202020204" pitchFamily="34" charset="0"/>
              </a:rPr>
              <a:t>, el error relativo y el error relativo porcentual para esta medición será:</a:t>
            </a:r>
          </a:p>
        </p:txBody>
      </p:sp>
      <p:sp>
        <p:nvSpPr>
          <p:cNvPr id="13316" name="Rectangle 20"/>
          <p:cNvSpPr>
            <a:spLocks noChangeArrowheads="1"/>
          </p:cNvSpPr>
          <p:nvPr/>
        </p:nvSpPr>
        <p:spPr bwMode="auto">
          <a:xfrm>
            <a:off x="225425" y="1511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32117" name="Rectangle 21"/>
          <p:cNvSpPr>
            <a:spLocks noChangeArrowheads="1"/>
          </p:cNvSpPr>
          <p:nvPr/>
        </p:nvSpPr>
        <p:spPr bwMode="auto">
          <a:xfrm>
            <a:off x="190500" y="3117850"/>
            <a:ext cx="87090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a:ea typeface="Times New Roman" panose="02020603050405020304" pitchFamily="18" charset="0"/>
                <a:cs typeface="Arial" panose="020B0604020202020204" pitchFamily="34" charset="0"/>
              </a:rPr>
              <a:t>Pero si en cambio, con el </a:t>
            </a:r>
            <a:r>
              <a:rPr lang="es-ES" altLang="es-AR" sz="2200" b="1">
                <a:solidFill>
                  <a:srgbClr val="0070C0"/>
                </a:solidFill>
                <a:ea typeface="Times New Roman" panose="02020603050405020304" pitchFamily="18" charset="0"/>
                <a:cs typeface="Arial" panose="020B0604020202020204" pitchFamily="34" charset="0"/>
              </a:rPr>
              <a:t>mismo instrumento</a:t>
            </a:r>
            <a:r>
              <a:rPr lang="es-ES" altLang="es-AR" sz="2200">
                <a:ea typeface="Times New Roman" panose="02020603050405020304" pitchFamily="18" charset="0"/>
                <a:cs typeface="Arial" panose="020B0604020202020204" pitchFamily="34" charset="0"/>
              </a:rPr>
              <a:t>, medimos el espesor de una chapa de acero de </a:t>
            </a:r>
            <a:r>
              <a:rPr lang="es-ES" altLang="es-AR" sz="2200" b="1">
                <a:ea typeface="Times New Roman" panose="02020603050405020304" pitchFamily="18" charset="0"/>
                <a:cs typeface="Arial" panose="020B0604020202020204" pitchFamily="34" charset="0"/>
              </a:rPr>
              <a:t>2 mm</a:t>
            </a:r>
            <a:r>
              <a:rPr lang="es-ES" altLang="es-AR" sz="2200">
                <a:ea typeface="Times New Roman" panose="02020603050405020304" pitchFamily="18" charset="0"/>
                <a:cs typeface="Arial" panose="020B0604020202020204" pitchFamily="34" charset="0"/>
              </a:rPr>
              <a:t>, obtenemos que </a:t>
            </a:r>
          </a:p>
        </p:txBody>
      </p:sp>
      <p:sp>
        <p:nvSpPr>
          <p:cNvPr id="132119" name="Rectangle 23"/>
          <p:cNvSpPr>
            <a:spLocks noChangeArrowheads="1"/>
          </p:cNvSpPr>
          <p:nvPr/>
        </p:nvSpPr>
        <p:spPr bwMode="auto">
          <a:xfrm>
            <a:off x="149225" y="5049838"/>
            <a:ext cx="87503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a:ea typeface="Times New Roman" panose="02020603050405020304" pitchFamily="18" charset="0"/>
                <a:cs typeface="Arial" panose="020B0604020202020204" pitchFamily="34" charset="0"/>
              </a:rPr>
              <a:t>Observamos entonces que el </a:t>
            </a:r>
            <a:r>
              <a:rPr lang="es-ES" altLang="es-AR" sz="2200" b="1">
                <a:solidFill>
                  <a:srgbClr val="0070C0"/>
                </a:solidFill>
                <a:ea typeface="Times New Roman" panose="02020603050405020304" pitchFamily="18" charset="0"/>
                <a:cs typeface="Arial" panose="020B0604020202020204" pitchFamily="34" charset="0"/>
              </a:rPr>
              <a:t>cálculo del error relativo nos provee un criterio de selección de métodos de medición</a:t>
            </a:r>
            <a:r>
              <a:rPr lang="es-ES" altLang="es-AR" sz="2200">
                <a:ea typeface="Times New Roman" panose="02020603050405020304" pitchFamily="18" charset="0"/>
                <a:cs typeface="Arial" panose="020B0604020202020204" pitchFamily="34" charset="0"/>
              </a:rPr>
              <a:t>; resulta claro que la segunda medición realizada es de menor calidad que la primera. En consecuencia es recomendable, en este caso, medir esa longitud con otro instrumento, por ejemplo con un calibre.</a:t>
            </a:r>
          </a:p>
        </p:txBody>
      </p:sp>
      <p:grpSp>
        <p:nvGrpSpPr>
          <p:cNvPr id="3" name="Group 27"/>
          <p:cNvGrpSpPr>
            <a:grpSpLocks/>
          </p:cNvGrpSpPr>
          <p:nvPr/>
        </p:nvGrpSpPr>
        <p:grpSpPr bwMode="auto">
          <a:xfrm>
            <a:off x="225425" y="4033838"/>
            <a:ext cx="6799263" cy="877887"/>
            <a:chOff x="59" y="2612"/>
            <a:chExt cx="3943" cy="448"/>
          </a:xfrm>
        </p:grpSpPr>
        <p:graphicFrame>
          <p:nvGraphicFramePr>
            <p:cNvPr id="13321" name="Object 15"/>
            <p:cNvGraphicFramePr>
              <a:graphicFrameLocks noChangeAspect="1"/>
            </p:cNvGraphicFramePr>
            <p:nvPr/>
          </p:nvGraphicFramePr>
          <p:xfrm>
            <a:off x="59" y="2612"/>
            <a:ext cx="3880" cy="448"/>
          </p:xfrm>
          <a:graphic>
            <a:graphicData uri="http://schemas.openxmlformats.org/presentationml/2006/ole">
              <mc:AlternateContent xmlns:mc="http://schemas.openxmlformats.org/markup-compatibility/2006">
                <mc:Choice xmlns:v="urn:schemas-microsoft-com:vml" Requires="v">
                  <p:oleObj spid="_x0000_s13330" name="Ecuación" r:id="rId5" imgW="4292600" imgH="495300" progId="Equation.3">
                    <p:embed/>
                  </p:oleObj>
                </mc:Choice>
                <mc:Fallback>
                  <p:oleObj name="Ecuación" r:id="rId5" imgW="4292600" imgH="495300" progId="Equation.3">
                    <p:embed/>
                    <p:pic>
                      <p:nvPicPr>
                        <p:cNvPr id="0" name="Object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 y="2612"/>
                          <a:ext cx="3880" cy="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22" name="Oval 24"/>
            <p:cNvSpPr>
              <a:spLocks noChangeArrowheads="1"/>
            </p:cNvSpPr>
            <p:nvPr/>
          </p:nvSpPr>
          <p:spPr bwMode="auto">
            <a:xfrm>
              <a:off x="3562" y="2634"/>
              <a:ext cx="440" cy="357"/>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grpSp>
      <p:sp>
        <p:nvSpPr>
          <p:cNvPr id="12" name="CuadroTexto 11">
            <a:extLst>
              <a:ext uri="{FF2B5EF4-FFF2-40B4-BE49-F238E27FC236}">
                <a16:creationId xmlns:a16="http://schemas.microsoft.com/office/drawing/2014/main" id="{26CF78A5-06D7-4699-8005-51B1B4CA0A74}"/>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1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7"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2117"/>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47"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2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15" grpId="0"/>
      <p:bldP spid="132117" grpId="0"/>
      <p:bldP spid="1321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1701800" y="2376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4339" name="Rectangle 4"/>
          <p:cNvSpPr>
            <a:spLocks noChangeArrowheads="1"/>
          </p:cNvSpPr>
          <p:nvPr/>
        </p:nvSpPr>
        <p:spPr bwMode="auto">
          <a:xfrm>
            <a:off x="-2025650" y="443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31078" name="Text Box 6"/>
          <p:cNvSpPr txBox="1">
            <a:spLocks noChangeArrowheads="1"/>
          </p:cNvSpPr>
          <p:nvPr/>
        </p:nvSpPr>
        <p:spPr bwMode="auto">
          <a:xfrm>
            <a:off x="207963" y="2376488"/>
            <a:ext cx="867727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a:t>Por definición, una medida es tanto más </a:t>
            </a:r>
            <a:r>
              <a:rPr lang="es-ES" altLang="es-AR" sz="2200" b="1">
                <a:solidFill>
                  <a:srgbClr val="0070C0"/>
                </a:solidFill>
              </a:rPr>
              <a:t>exacta</a:t>
            </a:r>
            <a:r>
              <a:rPr lang="es-ES" altLang="es-AR" sz="2200"/>
              <a:t> cuanto menores son los </a:t>
            </a:r>
            <a:r>
              <a:rPr lang="es-ES" altLang="es-AR" sz="2200" b="1">
                <a:solidFill>
                  <a:srgbClr val="0070C0"/>
                </a:solidFill>
              </a:rPr>
              <a:t>errores sistemáticos</a:t>
            </a:r>
            <a:r>
              <a:rPr lang="es-ES" altLang="es-AR" sz="2200"/>
              <a:t>.</a:t>
            </a:r>
          </a:p>
        </p:txBody>
      </p:sp>
      <p:sp>
        <p:nvSpPr>
          <p:cNvPr id="131079" name="Text Box 7"/>
          <p:cNvSpPr txBox="1">
            <a:spLocks noChangeArrowheads="1"/>
          </p:cNvSpPr>
          <p:nvPr/>
        </p:nvSpPr>
        <p:spPr bwMode="auto">
          <a:xfrm>
            <a:off x="144463" y="5784850"/>
            <a:ext cx="874077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a:t>Por definición, una medida es más </a:t>
            </a:r>
            <a:r>
              <a:rPr lang="es-ES" altLang="es-AR" sz="2200" b="1">
                <a:solidFill>
                  <a:srgbClr val="0070C0"/>
                </a:solidFill>
              </a:rPr>
              <a:t>precisa</a:t>
            </a:r>
            <a:r>
              <a:rPr lang="es-ES" altLang="es-AR" sz="2200"/>
              <a:t> cuanto más pequeños son los </a:t>
            </a:r>
            <a:r>
              <a:rPr lang="es-ES" altLang="es-AR" sz="2200" b="1">
                <a:solidFill>
                  <a:srgbClr val="0070C0"/>
                </a:solidFill>
              </a:rPr>
              <a:t>errores casuales o aleatorios</a:t>
            </a:r>
            <a:r>
              <a:rPr lang="es-ES" altLang="es-AR" sz="2200"/>
              <a:t>.</a:t>
            </a:r>
          </a:p>
        </p:txBody>
      </p:sp>
      <p:sp>
        <p:nvSpPr>
          <p:cNvPr id="131081" name="Text Box 9"/>
          <p:cNvSpPr txBox="1">
            <a:spLocks noChangeArrowheads="1"/>
          </p:cNvSpPr>
          <p:nvPr/>
        </p:nvSpPr>
        <p:spPr bwMode="auto">
          <a:xfrm>
            <a:off x="155575" y="658813"/>
            <a:ext cx="8729663"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s-AR" altLang="es-AR" sz="2200" b="1"/>
              <a:t>Sistemáticos</a:t>
            </a:r>
            <a:r>
              <a:rPr lang="es-AR" altLang="es-AR" sz="2200"/>
              <a:t>: pueden provenir de una imperfección o un ajuste inadecuado del instrumento de medida, de la aplicación de un método inadecuado, de la acción permanente de una causa exterior, etc. Ej.: errores de calibración</a:t>
            </a:r>
            <a:endParaRPr lang="es-ES_tradnl" altLang="es-AR" sz="2200"/>
          </a:p>
        </p:txBody>
      </p:sp>
      <p:sp>
        <p:nvSpPr>
          <p:cNvPr id="131083" name="Text Box 11"/>
          <p:cNvSpPr txBox="1">
            <a:spLocks noChangeArrowheads="1"/>
          </p:cNvSpPr>
          <p:nvPr/>
        </p:nvSpPr>
        <p:spPr bwMode="auto">
          <a:xfrm>
            <a:off x="144463" y="3389313"/>
            <a:ext cx="87407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s-AR" altLang="es-AR" sz="2200" b="1"/>
              <a:t>Casuales o Accidentales</a:t>
            </a:r>
            <a:r>
              <a:rPr lang="es-AR" altLang="es-AR" sz="2200"/>
              <a:t>: son igualmente probables errores casuales positivos y negativos (por exceso o por defecto) y además porque es imposible eliminarlos completamente. Este tipo de errores se someten a estudios estadísticos. Ej.: errores de apreciación, falta definición en cantidad a medir, errores de precisión por la sensibilidad del instrumento.</a:t>
            </a:r>
            <a:endParaRPr lang="es-ES_tradnl" altLang="es-AR" sz="2200" b="1"/>
          </a:p>
        </p:txBody>
      </p:sp>
      <p:sp>
        <p:nvSpPr>
          <p:cNvPr id="14344" name="CuadroTexto 9"/>
          <p:cNvSpPr txBox="1">
            <a:spLocks noChangeArrowheads="1"/>
          </p:cNvSpPr>
          <p:nvPr/>
        </p:nvSpPr>
        <p:spPr bwMode="auto">
          <a:xfrm>
            <a:off x="155575" y="227013"/>
            <a:ext cx="8729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rPr>
              <a:t>Clasificación de los errores (según su proveniencia). </a:t>
            </a:r>
          </a:p>
        </p:txBody>
      </p:sp>
      <p:sp>
        <p:nvSpPr>
          <p:cNvPr id="11" name="Rectángulo 10">
            <a:extLst>
              <a:ext uri="{FF2B5EF4-FFF2-40B4-BE49-F238E27FC236}">
                <a16:creationId xmlns:a16="http://schemas.microsoft.com/office/drawing/2014/main" id="{729ED5BE-37F1-4ADB-A821-C691E7A08590}"/>
              </a:ext>
            </a:extLst>
          </p:cNvPr>
          <p:cNvSpPr/>
          <p:nvPr/>
        </p:nvSpPr>
        <p:spPr>
          <a:xfrm>
            <a:off x="169863" y="2376488"/>
            <a:ext cx="8770937" cy="769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12" name="Rectángulo 11">
            <a:extLst>
              <a:ext uri="{FF2B5EF4-FFF2-40B4-BE49-F238E27FC236}">
                <a16:creationId xmlns:a16="http://schemas.microsoft.com/office/drawing/2014/main" id="{54B071BF-85B1-4C91-80E0-3EEC0C623AD9}"/>
              </a:ext>
            </a:extLst>
          </p:cNvPr>
          <p:cNvSpPr/>
          <p:nvPr/>
        </p:nvSpPr>
        <p:spPr>
          <a:xfrm>
            <a:off x="144463" y="5827713"/>
            <a:ext cx="8770937" cy="7683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10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1078"/>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3108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1079"/>
                                        </p:tgtEl>
                                        <p:attrNameLst>
                                          <p:attrName>style.visibility</p:attrName>
                                        </p:attrNameLst>
                                      </p:cBhvr>
                                      <p:to>
                                        <p:strVal val="visible"/>
                                      </p:to>
                                    </p:set>
                                  </p:childTnLst>
                                </p:cTn>
                              </p:par>
                            </p:childTnLst>
                          </p:cTn>
                        </p:par>
                        <p:par>
                          <p:cTn id="22" fill="hold" nodeType="afterGroup">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8" grpId="0"/>
      <p:bldP spid="131079" grpId="0"/>
      <p:bldP spid="131081" grpId="0"/>
      <p:bldP spid="131083" grpId="0"/>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a:off x="-1701800" y="237648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5363" name="Rectangle 4"/>
          <p:cNvSpPr>
            <a:spLocks noChangeArrowheads="1"/>
          </p:cNvSpPr>
          <p:nvPr/>
        </p:nvSpPr>
        <p:spPr bwMode="auto">
          <a:xfrm>
            <a:off x="-2025650" y="443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31077" name="Text Box 5"/>
          <p:cNvSpPr txBox="1">
            <a:spLocks noChangeArrowheads="1"/>
          </p:cNvSpPr>
          <p:nvPr/>
        </p:nvSpPr>
        <p:spPr bwMode="auto">
          <a:xfrm>
            <a:off x="227013" y="820738"/>
            <a:ext cx="8658225"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a:t>El instrumento será más </a:t>
            </a:r>
            <a:r>
              <a:rPr lang="es-ES" altLang="es-AR" sz="2200" b="1">
                <a:solidFill>
                  <a:srgbClr val="0070C0"/>
                </a:solidFill>
              </a:rPr>
              <a:t>sensible</a:t>
            </a:r>
            <a:r>
              <a:rPr lang="es-ES" altLang="es-AR" sz="2200" b="1">
                <a:solidFill>
                  <a:schemeClr val="bg2"/>
                </a:solidFill>
              </a:rPr>
              <a:t> </a:t>
            </a:r>
            <a:r>
              <a:rPr lang="es-ES" altLang="es-AR" sz="2200"/>
              <a:t>o</a:t>
            </a:r>
            <a:r>
              <a:rPr lang="es-ES" altLang="es-AR" sz="2200" b="1"/>
              <a:t> </a:t>
            </a:r>
            <a:r>
              <a:rPr lang="es-ES" altLang="es-AR" sz="2200" b="1">
                <a:solidFill>
                  <a:srgbClr val="0070C0"/>
                </a:solidFill>
              </a:rPr>
              <a:t>preciso</a:t>
            </a:r>
            <a:r>
              <a:rPr lang="es-ES" altLang="es-AR" sz="2200"/>
              <a:t> en la medida que su escala sea capaz de detectar variaciones cada vez más pequeñas de la magnitud medida.  </a:t>
            </a:r>
          </a:p>
          <a:p>
            <a:pPr eaLnBrk="1" hangingPunct="1">
              <a:spcBef>
                <a:spcPct val="0"/>
              </a:spcBef>
              <a:buFontTx/>
              <a:buNone/>
            </a:pPr>
            <a:endParaRPr lang="es-ES" altLang="es-AR" sz="2200"/>
          </a:p>
          <a:p>
            <a:pPr eaLnBrk="1" hangingPunct="1">
              <a:spcBef>
                <a:spcPct val="0"/>
              </a:spcBef>
              <a:buFontTx/>
              <a:buNone/>
            </a:pPr>
            <a:r>
              <a:rPr lang="es-ES" altLang="es-AR" sz="2200"/>
              <a:t>El instrumento será más o menos </a:t>
            </a:r>
            <a:r>
              <a:rPr lang="es-ES" altLang="es-AR" sz="2200" b="1">
                <a:solidFill>
                  <a:srgbClr val="0070C0"/>
                </a:solidFill>
              </a:rPr>
              <a:t>exacto</a:t>
            </a:r>
            <a:r>
              <a:rPr lang="es-ES" altLang="es-AR" sz="2200"/>
              <a:t> según sus valores estén en mayor o menor correspondencia con los establecidos por el patrón correspondiente. </a:t>
            </a:r>
          </a:p>
          <a:p>
            <a:pPr eaLnBrk="1" hangingPunct="1">
              <a:spcBef>
                <a:spcPct val="0"/>
              </a:spcBef>
              <a:buFontTx/>
              <a:buNone/>
            </a:pPr>
            <a:endParaRPr lang="es-ES" altLang="es-AR" sz="2200"/>
          </a:p>
          <a:p>
            <a:pPr eaLnBrk="1" hangingPunct="1">
              <a:spcBef>
                <a:spcPct val="0"/>
              </a:spcBef>
              <a:buFontTx/>
              <a:buNone/>
            </a:pPr>
            <a:r>
              <a:rPr lang="es-ES" altLang="es-AR" sz="2200"/>
              <a:t>Un instrumento puede ser muy sensible y a la vez poco exacto, al no estar su escala calibrada correctamente con relación al patrón. </a:t>
            </a:r>
          </a:p>
        </p:txBody>
      </p:sp>
      <p:sp>
        <p:nvSpPr>
          <p:cNvPr id="15365" name="CuadroTexto 9"/>
          <p:cNvSpPr txBox="1">
            <a:spLocks noChangeArrowheads="1"/>
          </p:cNvSpPr>
          <p:nvPr/>
        </p:nvSpPr>
        <p:spPr bwMode="auto">
          <a:xfrm>
            <a:off x="155575" y="227013"/>
            <a:ext cx="8729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rPr>
              <a:t>Clasificación de los errores (según su proveniencia).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box(in)">
                                      <p:cBhvr>
                                        <p:cTn id="7" dur="500"/>
                                        <p:tgtEl>
                                          <p:spTgt spid="131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2540000" y="2927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6387" name="Rectangle 4"/>
          <p:cNvSpPr>
            <a:spLocks noChangeArrowheads="1"/>
          </p:cNvSpPr>
          <p:nvPr/>
        </p:nvSpPr>
        <p:spPr bwMode="auto">
          <a:xfrm>
            <a:off x="-2025650" y="443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30103" name="Text Box 55"/>
          <p:cNvSpPr txBox="1">
            <a:spLocks noChangeArrowheads="1"/>
          </p:cNvSpPr>
          <p:nvPr/>
        </p:nvSpPr>
        <p:spPr bwMode="auto">
          <a:xfrm>
            <a:off x="152400" y="654050"/>
            <a:ext cx="86233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s-AR" sz="2200"/>
              <a:t>Dos personas </a:t>
            </a:r>
            <a:r>
              <a:rPr lang="es-ES" altLang="es-AR" sz="2200" i="1"/>
              <a:t>A</a:t>
            </a:r>
            <a:r>
              <a:rPr lang="es-ES" altLang="es-AR" sz="2200"/>
              <a:t> y </a:t>
            </a:r>
            <a:r>
              <a:rPr lang="es-ES" altLang="es-AR" sz="2200" i="1"/>
              <a:t>B</a:t>
            </a:r>
            <a:r>
              <a:rPr lang="es-ES" altLang="es-AR" sz="2200"/>
              <a:t> están disparando un arma de fuego sobre un blanco formado por círculos concéntricos tal como se observa en las figuras siguientes. ¿Cuál de las dos personas es más precisa y cuál es más exacta?</a:t>
            </a:r>
          </a:p>
        </p:txBody>
      </p:sp>
      <p:sp>
        <p:nvSpPr>
          <p:cNvPr id="130104" name="Text Box 56"/>
          <p:cNvSpPr txBox="1">
            <a:spLocks noChangeArrowheads="1"/>
          </p:cNvSpPr>
          <p:nvPr/>
        </p:nvSpPr>
        <p:spPr bwMode="auto">
          <a:xfrm>
            <a:off x="260350" y="5240338"/>
            <a:ext cx="8567738"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a:t>La </a:t>
            </a:r>
            <a:r>
              <a:rPr lang="es-ES" altLang="es-AR" sz="2200" b="1">
                <a:solidFill>
                  <a:srgbClr val="0070C0"/>
                </a:solidFill>
              </a:rPr>
              <a:t>precisión</a:t>
            </a:r>
            <a:r>
              <a:rPr lang="es-ES" altLang="es-AR" sz="2200" b="1"/>
              <a:t> </a:t>
            </a:r>
            <a:r>
              <a:rPr lang="es-ES" altLang="es-AR" sz="2200"/>
              <a:t>se relaciona con la </a:t>
            </a:r>
            <a:r>
              <a:rPr lang="es-ES" altLang="es-AR" sz="2200" b="1">
                <a:solidFill>
                  <a:srgbClr val="0070C0"/>
                </a:solidFill>
              </a:rPr>
              <a:t>dispersión</a:t>
            </a:r>
            <a:r>
              <a:rPr lang="es-ES" altLang="es-AR" sz="2200">
                <a:solidFill>
                  <a:schemeClr val="bg2"/>
                </a:solidFill>
              </a:rPr>
              <a:t> </a:t>
            </a:r>
            <a:r>
              <a:rPr lang="es-ES" altLang="es-AR" sz="2200"/>
              <a:t>o con la </a:t>
            </a:r>
            <a:r>
              <a:rPr lang="es-ES" altLang="es-AR" sz="2200" b="1"/>
              <a:t>reproducibilidad de la medida </a:t>
            </a:r>
            <a:r>
              <a:rPr lang="es-ES" altLang="es-AR" sz="2200"/>
              <a:t>(B es más preciso que A)</a:t>
            </a:r>
          </a:p>
          <a:p>
            <a:pPr eaLnBrk="1" hangingPunct="1">
              <a:spcBef>
                <a:spcPct val="0"/>
              </a:spcBef>
              <a:buFontTx/>
              <a:buNone/>
            </a:pPr>
            <a:r>
              <a:rPr lang="es-ES" altLang="es-AR" sz="2200"/>
              <a:t>La </a:t>
            </a:r>
            <a:r>
              <a:rPr lang="es-ES" altLang="es-AR" sz="2200" b="1">
                <a:solidFill>
                  <a:srgbClr val="0070C0"/>
                </a:solidFill>
              </a:rPr>
              <a:t>exactitud</a:t>
            </a:r>
            <a:r>
              <a:rPr lang="es-ES" altLang="es-AR" sz="2200"/>
              <a:t> está relacionada con el </a:t>
            </a:r>
            <a:r>
              <a:rPr lang="es-ES" altLang="es-AR" sz="2200" b="1">
                <a:solidFill>
                  <a:srgbClr val="0070C0"/>
                </a:solidFill>
              </a:rPr>
              <a:t>valor promedio </a:t>
            </a:r>
            <a:r>
              <a:rPr lang="es-ES" altLang="es-AR" sz="2200"/>
              <a:t>(A es más exacto que B) </a:t>
            </a:r>
          </a:p>
        </p:txBody>
      </p:sp>
      <p:grpSp>
        <p:nvGrpSpPr>
          <p:cNvPr id="2" name="Group 57"/>
          <p:cNvGrpSpPr>
            <a:grpSpLocks/>
          </p:cNvGrpSpPr>
          <p:nvPr/>
        </p:nvGrpSpPr>
        <p:grpSpPr bwMode="auto">
          <a:xfrm>
            <a:off x="2032000" y="2058988"/>
            <a:ext cx="5100638" cy="2282825"/>
            <a:chOff x="2640" y="6862"/>
            <a:chExt cx="6780" cy="3098"/>
          </a:xfrm>
        </p:grpSpPr>
        <p:grpSp>
          <p:nvGrpSpPr>
            <p:cNvPr id="16394" name="Group 58"/>
            <p:cNvGrpSpPr>
              <a:grpSpLocks/>
            </p:cNvGrpSpPr>
            <p:nvPr/>
          </p:nvGrpSpPr>
          <p:grpSpPr bwMode="auto">
            <a:xfrm>
              <a:off x="2640" y="6862"/>
              <a:ext cx="2505" cy="2505"/>
              <a:chOff x="2640" y="6862"/>
              <a:chExt cx="2505" cy="2505"/>
            </a:xfrm>
          </p:grpSpPr>
          <p:sp>
            <p:nvSpPr>
              <p:cNvPr id="16418" name="Oval 59"/>
              <p:cNvSpPr>
                <a:spLocks noChangeArrowheads="1"/>
              </p:cNvSpPr>
              <p:nvPr/>
            </p:nvSpPr>
            <p:spPr bwMode="auto">
              <a:xfrm>
                <a:off x="3570" y="7860"/>
                <a:ext cx="567" cy="567"/>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19" name="Oval 60"/>
              <p:cNvSpPr>
                <a:spLocks noChangeAspect="1" noChangeArrowheads="1"/>
              </p:cNvSpPr>
              <p:nvPr/>
            </p:nvSpPr>
            <p:spPr bwMode="auto">
              <a:xfrm>
                <a:off x="3150" y="7440"/>
                <a:ext cx="1417" cy="1417"/>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20" name="Line 61"/>
              <p:cNvSpPr>
                <a:spLocks noChangeShapeType="1"/>
              </p:cNvSpPr>
              <p:nvPr/>
            </p:nvSpPr>
            <p:spPr bwMode="auto">
              <a:xfrm>
                <a:off x="2640" y="8145"/>
                <a:ext cx="2505" cy="0"/>
              </a:xfrm>
              <a:prstGeom prst="line">
                <a:avLst/>
              </a:prstGeom>
              <a:noFill/>
              <a:ln w="63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421" name="Line 62"/>
              <p:cNvSpPr>
                <a:spLocks noChangeShapeType="1"/>
              </p:cNvSpPr>
              <p:nvPr/>
            </p:nvSpPr>
            <p:spPr bwMode="auto">
              <a:xfrm rot="-5400000">
                <a:off x="2595" y="8115"/>
                <a:ext cx="2505" cy="0"/>
              </a:xfrm>
              <a:prstGeom prst="line">
                <a:avLst/>
              </a:prstGeom>
              <a:noFill/>
              <a:ln w="63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422" name="Oval 63"/>
              <p:cNvSpPr>
                <a:spLocks noChangeAspect="1" noChangeArrowheads="1"/>
              </p:cNvSpPr>
              <p:nvPr/>
            </p:nvSpPr>
            <p:spPr bwMode="auto">
              <a:xfrm>
                <a:off x="2730" y="7008"/>
                <a:ext cx="2268" cy="2268"/>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23" name="Oval 64"/>
              <p:cNvSpPr>
                <a:spLocks noChangeAspect="1" noChangeArrowheads="1"/>
              </p:cNvSpPr>
              <p:nvPr/>
            </p:nvSpPr>
            <p:spPr bwMode="auto">
              <a:xfrm>
                <a:off x="3855" y="8028"/>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24" name="Oval 65"/>
              <p:cNvSpPr>
                <a:spLocks noChangeAspect="1" noChangeArrowheads="1"/>
              </p:cNvSpPr>
              <p:nvPr/>
            </p:nvSpPr>
            <p:spPr bwMode="auto">
              <a:xfrm>
                <a:off x="4326" y="8028"/>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25" name="Oval 66"/>
              <p:cNvSpPr>
                <a:spLocks noChangeAspect="1" noChangeArrowheads="1"/>
              </p:cNvSpPr>
              <p:nvPr/>
            </p:nvSpPr>
            <p:spPr bwMode="auto">
              <a:xfrm>
                <a:off x="4260" y="8256"/>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26" name="Oval 67"/>
              <p:cNvSpPr>
                <a:spLocks noChangeAspect="1" noChangeArrowheads="1"/>
              </p:cNvSpPr>
              <p:nvPr/>
            </p:nvSpPr>
            <p:spPr bwMode="auto">
              <a:xfrm>
                <a:off x="3981" y="8604"/>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27" name="Oval 68"/>
              <p:cNvSpPr>
                <a:spLocks noChangeAspect="1" noChangeArrowheads="1"/>
              </p:cNvSpPr>
              <p:nvPr/>
            </p:nvSpPr>
            <p:spPr bwMode="auto">
              <a:xfrm>
                <a:off x="3939" y="8835"/>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28" name="Oval 69"/>
              <p:cNvSpPr>
                <a:spLocks noChangeAspect="1" noChangeArrowheads="1"/>
              </p:cNvSpPr>
              <p:nvPr/>
            </p:nvSpPr>
            <p:spPr bwMode="auto">
              <a:xfrm>
                <a:off x="4404" y="8727"/>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29" name="Oval 70"/>
              <p:cNvSpPr>
                <a:spLocks noChangeAspect="1" noChangeArrowheads="1"/>
              </p:cNvSpPr>
              <p:nvPr/>
            </p:nvSpPr>
            <p:spPr bwMode="auto">
              <a:xfrm>
                <a:off x="3615" y="8955"/>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30" name="Oval 71"/>
              <p:cNvSpPr>
                <a:spLocks noChangeAspect="1" noChangeArrowheads="1"/>
              </p:cNvSpPr>
              <p:nvPr/>
            </p:nvSpPr>
            <p:spPr bwMode="auto">
              <a:xfrm>
                <a:off x="3477" y="8376"/>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31" name="Oval 72"/>
              <p:cNvSpPr>
                <a:spLocks noChangeAspect="1" noChangeArrowheads="1"/>
              </p:cNvSpPr>
              <p:nvPr/>
            </p:nvSpPr>
            <p:spPr bwMode="auto">
              <a:xfrm>
                <a:off x="3243" y="8262"/>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32" name="Oval 73"/>
              <p:cNvSpPr>
                <a:spLocks noChangeAspect="1" noChangeArrowheads="1"/>
              </p:cNvSpPr>
              <p:nvPr/>
            </p:nvSpPr>
            <p:spPr bwMode="auto">
              <a:xfrm>
                <a:off x="3480" y="8034"/>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33" name="Oval 74"/>
              <p:cNvSpPr>
                <a:spLocks noChangeAspect="1" noChangeArrowheads="1"/>
              </p:cNvSpPr>
              <p:nvPr/>
            </p:nvSpPr>
            <p:spPr bwMode="auto">
              <a:xfrm>
                <a:off x="3390" y="7800"/>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34" name="Oval 75"/>
              <p:cNvSpPr>
                <a:spLocks noChangeAspect="1" noChangeArrowheads="1"/>
              </p:cNvSpPr>
              <p:nvPr/>
            </p:nvSpPr>
            <p:spPr bwMode="auto">
              <a:xfrm>
                <a:off x="3618" y="7683"/>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35" name="Oval 76"/>
              <p:cNvSpPr>
                <a:spLocks noChangeAspect="1" noChangeArrowheads="1"/>
              </p:cNvSpPr>
              <p:nvPr/>
            </p:nvSpPr>
            <p:spPr bwMode="auto">
              <a:xfrm>
                <a:off x="3810" y="7449"/>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36" name="Oval 77"/>
              <p:cNvSpPr>
                <a:spLocks noChangeAspect="1" noChangeArrowheads="1"/>
              </p:cNvSpPr>
              <p:nvPr/>
            </p:nvSpPr>
            <p:spPr bwMode="auto">
              <a:xfrm>
                <a:off x="4035" y="7689"/>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37" name="Oval 78"/>
              <p:cNvSpPr>
                <a:spLocks noChangeAspect="1" noChangeArrowheads="1"/>
              </p:cNvSpPr>
              <p:nvPr/>
            </p:nvSpPr>
            <p:spPr bwMode="auto">
              <a:xfrm>
                <a:off x="3984" y="7221"/>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grpSp>
        <p:grpSp>
          <p:nvGrpSpPr>
            <p:cNvPr id="16395" name="Group 79"/>
            <p:cNvGrpSpPr>
              <a:grpSpLocks/>
            </p:cNvGrpSpPr>
            <p:nvPr/>
          </p:nvGrpSpPr>
          <p:grpSpPr bwMode="auto">
            <a:xfrm>
              <a:off x="6915" y="6862"/>
              <a:ext cx="2505" cy="2505"/>
              <a:chOff x="5325" y="6862"/>
              <a:chExt cx="2505" cy="2505"/>
            </a:xfrm>
          </p:grpSpPr>
          <p:sp>
            <p:nvSpPr>
              <p:cNvPr id="16398" name="Oval 80"/>
              <p:cNvSpPr>
                <a:spLocks noChangeArrowheads="1"/>
              </p:cNvSpPr>
              <p:nvPr/>
            </p:nvSpPr>
            <p:spPr bwMode="auto">
              <a:xfrm>
                <a:off x="6255" y="7860"/>
                <a:ext cx="567" cy="567"/>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399" name="Oval 81"/>
              <p:cNvSpPr>
                <a:spLocks noChangeAspect="1" noChangeArrowheads="1"/>
              </p:cNvSpPr>
              <p:nvPr/>
            </p:nvSpPr>
            <p:spPr bwMode="auto">
              <a:xfrm>
                <a:off x="5835" y="7440"/>
                <a:ext cx="1417" cy="1417"/>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00" name="Line 82"/>
              <p:cNvSpPr>
                <a:spLocks noChangeShapeType="1"/>
              </p:cNvSpPr>
              <p:nvPr/>
            </p:nvSpPr>
            <p:spPr bwMode="auto">
              <a:xfrm>
                <a:off x="5325" y="8145"/>
                <a:ext cx="2505" cy="0"/>
              </a:xfrm>
              <a:prstGeom prst="line">
                <a:avLst/>
              </a:prstGeom>
              <a:noFill/>
              <a:ln w="63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401" name="Line 83"/>
              <p:cNvSpPr>
                <a:spLocks noChangeShapeType="1"/>
              </p:cNvSpPr>
              <p:nvPr/>
            </p:nvSpPr>
            <p:spPr bwMode="auto">
              <a:xfrm rot="-5400000">
                <a:off x="5280" y="8115"/>
                <a:ext cx="2505" cy="0"/>
              </a:xfrm>
              <a:prstGeom prst="line">
                <a:avLst/>
              </a:prstGeom>
              <a:noFill/>
              <a:ln w="6350">
                <a:solidFill>
                  <a:srgbClr val="000000"/>
                </a:solidFill>
                <a:prstDash val="lgDashDot"/>
                <a:round/>
                <a:headEnd/>
                <a:tailEnd/>
              </a:ln>
              <a:extLst>
                <a:ext uri="{909E8E84-426E-40DD-AFC4-6F175D3DCCD1}">
                  <a14:hiddenFill xmlns:a14="http://schemas.microsoft.com/office/drawing/2010/main">
                    <a:noFill/>
                  </a14:hiddenFill>
                </a:ext>
              </a:extLst>
            </p:spPr>
            <p:txBody>
              <a:bodyPr/>
              <a:lstStyle/>
              <a:p>
                <a:endParaRPr lang="en-US"/>
              </a:p>
            </p:txBody>
          </p:sp>
          <p:sp>
            <p:nvSpPr>
              <p:cNvPr id="16402" name="Oval 84"/>
              <p:cNvSpPr>
                <a:spLocks noChangeAspect="1" noChangeArrowheads="1"/>
              </p:cNvSpPr>
              <p:nvPr/>
            </p:nvSpPr>
            <p:spPr bwMode="auto">
              <a:xfrm>
                <a:off x="5415" y="7008"/>
                <a:ext cx="2268" cy="2268"/>
              </a:xfrm>
              <a:prstGeom prst="ellipse">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03" name="Oval 85"/>
              <p:cNvSpPr>
                <a:spLocks noChangeAspect="1" noChangeArrowheads="1"/>
              </p:cNvSpPr>
              <p:nvPr/>
            </p:nvSpPr>
            <p:spPr bwMode="auto">
              <a:xfrm>
                <a:off x="6408" y="7767"/>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04" name="Oval 86"/>
              <p:cNvSpPr>
                <a:spLocks noChangeAspect="1" noChangeArrowheads="1"/>
              </p:cNvSpPr>
              <p:nvPr/>
            </p:nvSpPr>
            <p:spPr bwMode="auto">
              <a:xfrm>
                <a:off x="6549" y="7656"/>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05" name="Oval 87"/>
              <p:cNvSpPr>
                <a:spLocks noChangeAspect="1" noChangeArrowheads="1"/>
              </p:cNvSpPr>
              <p:nvPr/>
            </p:nvSpPr>
            <p:spPr bwMode="auto">
              <a:xfrm>
                <a:off x="6645" y="7671"/>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06" name="Oval 88"/>
              <p:cNvSpPr>
                <a:spLocks noChangeAspect="1" noChangeArrowheads="1"/>
              </p:cNvSpPr>
              <p:nvPr/>
            </p:nvSpPr>
            <p:spPr bwMode="auto">
              <a:xfrm>
                <a:off x="6594" y="7566"/>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07" name="Oval 89"/>
              <p:cNvSpPr>
                <a:spLocks noChangeAspect="1" noChangeArrowheads="1"/>
              </p:cNvSpPr>
              <p:nvPr/>
            </p:nvSpPr>
            <p:spPr bwMode="auto">
              <a:xfrm>
                <a:off x="6408" y="7563"/>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08" name="Oval 90"/>
              <p:cNvSpPr>
                <a:spLocks noChangeAspect="1" noChangeArrowheads="1"/>
              </p:cNvSpPr>
              <p:nvPr/>
            </p:nvSpPr>
            <p:spPr bwMode="auto">
              <a:xfrm>
                <a:off x="6318" y="7545"/>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09" name="Oval 91"/>
              <p:cNvSpPr>
                <a:spLocks noChangeAspect="1" noChangeArrowheads="1"/>
              </p:cNvSpPr>
              <p:nvPr/>
            </p:nvSpPr>
            <p:spPr bwMode="auto">
              <a:xfrm>
                <a:off x="6462" y="7536"/>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10" name="Oval 92"/>
              <p:cNvSpPr>
                <a:spLocks noChangeAspect="1" noChangeArrowheads="1"/>
              </p:cNvSpPr>
              <p:nvPr/>
            </p:nvSpPr>
            <p:spPr bwMode="auto">
              <a:xfrm>
                <a:off x="6684" y="7542"/>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11" name="Oval 93"/>
              <p:cNvSpPr>
                <a:spLocks noChangeAspect="1" noChangeArrowheads="1"/>
              </p:cNvSpPr>
              <p:nvPr/>
            </p:nvSpPr>
            <p:spPr bwMode="auto">
              <a:xfrm>
                <a:off x="6729" y="7566"/>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12" name="Oval 94"/>
              <p:cNvSpPr>
                <a:spLocks noChangeAspect="1" noChangeArrowheads="1"/>
              </p:cNvSpPr>
              <p:nvPr/>
            </p:nvSpPr>
            <p:spPr bwMode="auto">
              <a:xfrm>
                <a:off x="6738" y="7440"/>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13" name="Oval 95"/>
              <p:cNvSpPr>
                <a:spLocks noChangeAspect="1" noChangeArrowheads="1"/>
              </p:cNvSpPr>
              <p:nvPr/>
            </p:nvSpPr>
            <p:spPr bwMode="auto">
              <a:xfrm>
                <a:off x="6603" y="7452"/>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14" name="Oval 96"/>
              <p:cNvSpPr>
                <a:spLocks noChangeAspect="1" noChangeArrowheads="1"/>
              </p:cNvSpPr>
              <p:nvPr/>
            </p:nvSpPr>
            <p:spPr bwMode="auto">
              <a:xfrm>
                <a:off x="6546" y="7449"/>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15" name="Oval 97"/>
              <p:cNvSpPr>
                <a:spLocks noChangeAspect="1" noChangeArrowheads="1"/>
              </p:cNvSpPr>
              <p:nvPr/>
            </p:nvSpPr>
            <p:spPr bwMode="auto">
              <a:xfrm>
                <a:off x="6546" y="7338"/>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16" name="Oval 98"/>
              <p:cNvSpPr>
                <a:spLocks noChangeAspect="1" noChangeArrowheads="1"/>
              </p:cNvSpPr>
              <p:nvPr/>
            </p:nvSpPr>
            <p:spPr bwMode="auto">
              <a:xfrm>
                <a:off x="6597" y="7296"/>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sp>
            <p:nvSpPr>
              <p:cNvPr id="16417" name="Oval 99"/>
              <p:cNvSpPr>
                <a:spLocks noChangeAspect="1" noChangeArrowheads="1"/>
              </p:cNvSpPr>
              <p:nvPr/>
            </p:nvSpPr>
            <p:spPr bwMode="auto">
              <a:xfrm>
                <a:off x="6414" y="7332"/>
                <a:ext cx="57" cy="57"/>
              </a:xfrm>
              <a:prstGeom prst="ellipse">
                <a:avLst/>
              </a:prstGeom>
              <a:solidFill>
                <a:srgbClr val="000000"/>
              </a:solidFill>
              <a:ln w="6350">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2200"/>
              </a:p>
            </p:txBody>
          </p:sp>
        </p:grpSp>
        <p:sp>
          <p:nvSpPr>
            <p:cNvPr id="16396" name="Text Box 100"/>
            <p:cNvSpPr txBox="1">
              <a:spLocks noChangeArrowheads="1"/>
            </p:cNvSpPr>
            <p:nvPr/>
          </p:nvSpPr>
          <p:spPr bwMode="auto">
            <a:xfrm>
              <a:off x="2685" y="9465"/>
              <a:ext cx="232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2200"/>
                <a:t>Persona </a:t>
              </a:r>
              <a:r>
                <a:rPr lang="es-ES" altLang="es-AR" sz="2200" b="1"/>
                <a:t>A</a:t>
              </a:r>
              <a:endParaRPr lang="es-ES" altLang="es-AR" sz="2200"/>
            </a:p>
          </p:txBody>
        </p:sp>
        <p:sp>
          <p:nvSpPr>
            <p:cNvPr id="16397" name="Text Box 101"/>
            <p:cNvSpPr txBox="1">
              <a:spLocks noChangeArrowheads="1"/>
            </p:cNvSpPr>
            <p:nvPr/>
          </p:nvSpPr>
          <p:spPr bwMode="auto">
            <a:xfrm>
              <a:off x="6960" y="9480"/>
              <a:ext cx="2325"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2200"/>
                <a:t>Persona</a:t>
              </a:r>
              <a:r>
                <a:rPr lang="es-ES" altLang="es-AR" sz="2200" b="1"/>
                <a:t> B</a:t>
              </a:r>
              <a:endParaRPr lang="es-ES" altLang="es-AR" sz="2200"/>
            </a:p>
          </p:txBody>
        </p:sp>
      </p:grpSp>
      <p:sp>
        <p:nvSpPr>
          <p:cNvPr id="130151" name="Text Box 103"/>
          <p:cNvSpPr txBox="1">
            <a:spLocks noChangeArrowheads="1"/>
          </p:cNvSpPr>
          <p:nvPr/>
        </p:nvSpPr>
        <p:spPr bwMode="auto">
          <a:xfrm>
            <a:off x="250825" y="4473575"/>
            <a:ext cx="863441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s-AR" altLang="es-AR" sz="2200"/>
              <a:t>El “valor verdadero" en este ejemplo sería el darle al centro del blanco en todos los disparos </a:t>
            </a:r>
            <a:endParaRPr lang="es-ES_tradnl" altLang="es-AR" sz="2200"/>
          </a:p>
        </p:txBody>
      </p:sp>
      <p:sp>
        <p:nvSpPr>
          <p:cNvPr id="16392" name="CuadroTexto 52"/>
          <p:cNvSpPr txBox="1">
            <a:spLocks noChangeArrowheads="1"/>
          </p:cNvSpPr>
          <p:nvPr/>
        </p:nvSpPr>
        <p:spPr bwMode="auto">
          <a:xfrm>
            <a:off x="155575" y="227013"/>
            <a:ext cx="8729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rPr>
              <a:t>Precisión y Exactitud de una medida. </a:t>
            </a:r>
          </a:p>
        </p:txBody>
      </p:sp>
      <p:sp>
        <p:nvSpPr>
          <p:cNvPr id="54" name="Rectángulo 53">
            <a:extLst>
              <a:ext uri="{FF2B5EF4-FFF2-40B4-BE49-F238E27FC236}">
                <a16:creationId xmlns:a16="http://schemas.microsoft.com/office/drawing/2014/main" id="{152A5198-48EF-42B5-A565-E8793AF257F6}"/>
              </a:ext>
            </a:extLst>
          </p:cNvPr>
          <p:cNvSpPr/>
          <p:nvPr/>
        </p:nvSpPr>
        <p:spPr>
          <a:xfrm>
            <a:off x="260350" y="5240338"/>
            <a:ext cx="8770938" cy="14716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1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0151"/>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0104"/>
                                        </p:tgtEl>
                                        <p:attrNameLst>
                                          <p:attrName>style.visibility</p:attrName>
                                        </p:attrNameLst>
                                      </p:cBhvr>
                                      <p:to>
                                        <p:strVal val="visible"/>
                                      </p:to>
                                    </p:set>
                                    <p:animEffect transition="in" filter="box(in)">
                                      <p:cBhvr>
                                        <p:cTn id="20" dur="500"/>
                                        <p:tgtEl>
                                          <p:spTgt spid="130104"/>
                                        </p:tgtEl>
                                      </p:cBhvr>
                                    </p:animEffec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103" grpId="0"/>
      <p:bldP spid="130104" grpId="0"/>
      <p:bldP spid="130151" grpId="0"/>
      <p:bldP spid="5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2540000" y="2927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7411" name="Rectangle 4"/>
          <p:cNvSpPr>
            <a:spLocks noChangeArrowheads="1"/>
          </p:cNvSpPr>
          <p:nvPr/>
        </p:nvSpPr>
        <p:spPr bwMode="auto">
          <a:xfrm>
            <a:off x="-2025650" y="443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7412" name="Text Box 9"/>
          <p:cNvSpPr txBox="1">
            <a:spLocks noChangeArrowheads="1"/>
          </p:cNvSpPr>
          <p:nvPr/>
        </p:nvSpPr>
        <p:spPr bwMode="auto">
          <a:xfrm>
            <a:off x="155575" y="5033963"/>
            <a:ext cx="872966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s-AR" sz="2200"/>
              <a:t>Cuando una magnitud se mide directamente con un instrumento </a:t>
            </a:r>
            <a:r>
              <a:rPr lang="es-ES" altLang="es-AR" sz="2200" b="1">
                <a:solidFill>
                  <a:srgbClr val="0070C0"/>
                </a:solidFill>
              </a:rPr>
              <a:t>bien calibrado</a:t>
            </a:r>
            <a:r>
              <a:rPr lang="es-ES" altLang="es-AR" sz="2200" b="1">
                <a:solidFill>
                  <a:schemeClr val="bg2"/>
                </a:solidFill>
              </a:rPr>
              <a:t> </a:t>
            </a:r>
            <a:r>
              <a:rPr lang="es-ES" altLang="es-AR" sz="2200"/>
              <a:t> y </a:t>
            </a:r>
            <a:r>
              <a:rPr lang="es-ES" altLang="es-AR" sz="2200" b="1">
                <a:solidFill>
                  <a:srgbClr val="0070C0"/>
                </a:solidFill>
              </a:rPr>
              <a:t>sin errores accidentales</a:t>
            </a:r>
            <a:r>
              <a:rPr lang="es-ES" altLang="es-AR" sz="2200"/>
              <a:t>, </a:t>
            </a:r>
            <a:r>
              <a:rPr lang="es-ES" altLang="es-AR" sz="2200" b="1">
                <a:solidFill>
                  <a:srgbClr val="0070C0"/>
                </a:solidFill>
              </a:rPr>
              <a:t>se</a:t>
            </a:r>
            <a:r>
              <a:rPr lang="es-ES" altLang="es-AR" sz="2200"/>
              <a:t> acostumbra asignar como </a:t>
            </a:r>
            <a:r>
              <a:rPr lang="es-ES" altLang="es-AR" sz="2200" b="1">
                <a:solidFill>
                  <a:srgbClr val="0070C0"/>
                </a:solidFill>
              </a:rPr>
              <a:t>error absoluto </a:t>
            </a:r>
            <a:r>
              <a:rPr lang="es-ES" altLang="es-AR" sz="2200"/>
              <a:t>el </a:t>
            </a:r>
            <a:r>
              <a:rPr lang="es-ES" altLang="es-AR" sz="2200" b="1">
                <a:solidFill>
                  <a:srgbClr val="0070C0"/>
                </a:solidFill>
              </a:rPr>
              <a:t>valor de la apreciación </a:t>
            </a:r>
            <a:r>
              <a:rPr lang="es-ES" altLang="es-AR" sz="2200"/>
              <a:t>del instrumento.</a:t>
            </a:r>
          </a:p>
        </p:txBody>
      </p:sp>
      <p:sp>
        <p:nvSpPr>
          <p:cNvPr id="17413" name="Text Box 13"/>
          <p:cNvSpPr txBox="1">
            <a:spLocks noChangeArrowheads="1"/>
          </p:cNvSpPr>
          <p:nvPr/>
        </p:nvSpPr>
        <p:spPr bwMode="auto">
          <a:xfrm>
            <a:off x="155575" y="731838"/>
            <a:ext cx="8866188"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s-AR" altLang="es-AR" sz="2200"/>
              <a:t>Las normas para estimar errores absolutos que a continuación expondremos sólo sirven para </a:t>
            </a:r>
            <a:r>
              <a:rPr lang="es-AR" altLang="es-AR" sz="2200" b="1">
                <a:solidFill>
                  <a:srgbClr val="0070C0"/>
                </a:solidFill>
              </a:rPr>
              <a:t>errores casuales </a:t>
            </a:r>
            <a:r>
              <a:rPr lang="es-AR" altLang="es-AR" sz="2200"/>
              <a:t>y presuponen que los errores sistemáticos han sido cuidadosamente evitados.</a:t>
            </a:r>
            <a:r>
              <a:rPr lang="es-ES_tradnl" altLang="es-AR" sz="2200"/>
              <a:t> </a:t>
            </a:r>
            <a:r>
              <a:rPr lang="es-AR" altLang="es-AR" sz="2200"/>
              <a:t>El objetivo de este punto es establecer lo que nosotros vamos a definir como resultado experimental </a:t>
            </a:r>
            <a:r>
              <a:rPr lang="es-AR" altLang="es-AR" sz="2200" b="1">
                <a:solidFill>
                  <a:srgbClr val="0070C0"/>
                </a:solidFill>
              </a:rPr>
              <a:t>X</a:t>
            </a:r>
            <a:r>
              <a:rPr lang="es-AR" altLang="es-AR" sz="2200">
                <a:solidFill>
                  <a:schemeClr val="bg2"/>
                </a:solidFill>
              </a:rPr>
              <a:t> </a:t>
            </a:r>
            <a:r>
              <a:rPr lang="es-AR" altLang="es-AR" sz="2200"/>
              <a:t>de una medida y como error absoluto </a:t>
            </a:r>
            <a:r>
              <a:rPr lang="es-AR" altLang="es-AR" sz="2200" b="1">
                <a:solidFill>
                  <a:srgbClr val="0070C0"/>
                </a:solidFill>
                <a:sym typeface="Symbol" panose="05050102010706020507" pitchFamily="18" charset="2"/>
              </a:rPr>
              <a:t></a:t>
            </a:r>
            <a:r>
              <a:rPr lang="es-AR" altLang="es-AR" sz="2200" b="1">
                <a:solidFill>
                  <a:srgbClr val="0070C0"/>
                </a:solidFill>
              </a:rPr>
              <a:t>X </a:t>
            </a:r>
            <a:r>
              <a:rPr lang="es-AR" altLang="es-AR" sz="2200"/>
              <a:t>de la misma. </a:t>
            </a:r>
            <a:endParaRPr lang="es-ES_tradnl" altLang="es-AR" sz="2200"/>
          </a:p>
        </p:txBody>
      </p:sp>
      <p:sp>
        <p:nvSpPr>
          <p:cNvPr id="17414" name="Text Box 14"/>
          <p:cNvSpPr txBox="1">
            <a:spLocks noChangeArrowheads="1"/>
          </p:cNvSpPr>
          <p:nvPr/>
        </p:nvSpPr>
        <p:spPr bwMode="auto">
          <a:xfrm>
            <a:off x="0" y="3022600"/>
            <a:ext cx="8885238"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8900" indent="127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s-AR" altLang="es-AR" sz="2200" b="1">
                <a:solidFill>
                  <a:srgbClr val="0070C0"/>
                </a:solidFill>
              </a:rPr>
              <a:t>Medida directa de una magnitud física</a:t>
            </a:r>
            <a:r>
              <a:rPr lang="es-AR" altLang="es-AR" sz="2200" b="1">
                <a:solidFill>
                  <a:schemeClr val="bg2"/>
                </a:solidFill>
              </a:rPr>
              <a:t>:</a:t>
            </a:r>
            <a:r>
              <a:rPr lang="es-AR" altLang="es-AR" sz="2200"/>
              <a:t> Es cuando</a:t>
            </a:r>
            <a:r>
              <a:rPr lang="es-ES_tradnl" altLang="es-AR" sz="2200"/>
              <a:t> la magnitud física se determina directamente por la lectura de un instrumento. </a:t>
            </a:r>
            <a:r>
              <a:rPr lang="es-AR" altLang="es-AR" sz="2200"/>
              <a:t>Cualquier medida experimental debe ser repetida varias veces</a:t>
            </a:r>
            <a:r>
              <a:rPr lang="es-ES_tradnl" altLang="es-AR" sz="2200"/>
              <a:t>. </a:t>
            </a:r>
            <a:r>
              <a:rPr lang="es-AR" altLang="es-AR" sz="2200"/>
              <a:t>Como error absoluto </a:t>
            </a:r>
            <a:r>
              <a:rPr lang="es-AR" altLang="es-AR" sz="2200" i="1">
                <a:sym typeface="Symbol" panose="05050102010706020507" pitchFamily="18" charset="2"/>
              </a:rPr>
              <a:t></a:t>
            </a:r>
            <a:r>
              <a:rPr lang="es-AR" altLang="es-AR" sz="2200" i="1"/>
              <a:t>X  </a:t>
            </a:r>
            <a:r>
              <a:rPr lang="es-AR" altLang="es-AR" sz="2200"/>
              <a:t>se adoptará la mitad de la sensibilidad (S) del aparato de medida.</a:t>
            </a:r>
            <a:endParaRPr lang="es-ES_tradnl" altLang="es-AR" sz="2200"/>
          </a:p>
        </p:txBody>
      </p:sp>
      <p:sp>
        <p:nvSpPr>
          <p:cNvPr id="17415" name="CuadroTexto 9"/>
          <p:cNvSpPr txBox="1">
            <a:spLocks noChangeArrowheads="1"/>
          </p:cNvSpPr>
          <p:nvPr/>
        </p:nvSpPr>
        <p:spPr bwMode="auto">
          <a:xfrm>
            <a:off x="155575" y="227013"/>
            <a:ext cx="8729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rPr>
              <a:t>Estimaciones de errores en las medidas.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2540000" y="2927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8435" name="Rectangle 4"/>
          <p:cNvSpPr>
            <a:spLocks noChangeArrowheads="1"/>
          </p:cNvSpPr>
          <p:nvPr/>
        </p:nvSpPr>
        <p:spPr bwMode="auto">
          <a:xfrm>
            <a:off x="-2025650" y="443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8436" name="Text Box 5"/>
          <p:cNvSpPr txBox="1">
            <a:spLocks noChangeArrowheads="1"/>
          </p:cNvSpPr>
          <p:nvPr/>
        </p:nvSpPr>
        <p:spPr bwMode="auto">
          <a:xfrm>
            <a:off x="155575" y="803275"/>
            <a:ext cx="8688388"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a:t>Como error absoluto </a:t>
            </a:r>
            <a:r>
              <a:rPr lang="es-ES" altLang="es-AR" sz="2200" i="1">
                <a:sym typeface="Symbol" panose="05050102010706020507" pitchFamily="18" charset="2"/>
              </a:rPr>
              <a:t></a:t>
            </a:r>
            <a:r>
              <a:rPr lang="es-ES" altLang="es-AR" sz="2200" i="1"/>
              <a:t>X</a:t>
            </a:r>
            <a:r>
              <a:rPr lang="es-ES" altLang="es-AR" sz="2200" b="1"/>
              <a:t> </a:t>
            </a:r>
            <a:r>
              <a:rPr lang="es-ES" altLang="es-AR" sz="2200"/>
              <a:t>se adoptará la mitad de la sensibilidad (S) del aparato de medida.</a:t>
            </a:r>
          </a:p>
          <a:p>
            <a:pPr eaLnBrk="1" hangingPunct="1">
              <a:spcBef>
                <a:spcPct val="0"/>
              </a:spcBef>
              <a:buFontTx/>
              <a:buNone/>
            </a:pPr>
            <a:endParaRPr lang="es-ES" altLang="es-AR" sz="2200"/>
          </a:p>
          <a:p>
            <a:pPr eaLnBrk="1" hangingPunct="1">
              <a:spcBef>
                <a:spcPct val="0"/>
              </a:spcBef>
              <a:buFontTx/>
              <a:buNone/>
            </a:pPr>
            <a:r>
              <a:rPr lang="es-ES" altLang="es-AR" sz="2200" b="1"/>
              <a:t>Sensibilidad</a:t>
            </a:r>
            <a:r>
              <a:rPr lang="es-ES" altLang="es-AR" sz="2200"/>
              <a:t> (S): </a:t>
            </a:r>
            <a:r>
              <a:rPr lang="es-ES" altLang="es-AR" sz="2200" b="1">
                <a:solidFill>
                  <a:srgbClr val="0070C0"/>
                </a:solidFill>
              </a:rPr>
              <a:t>unidad más pequeña que el aparato puede apreciar si éste es analógico y la propia sensibilidad si es digital. </a:t>
            </a:r>
          </a:p>
        </p:txBody>
      </p:sp>
      <p:sp>
        <p:nvSpPr>
          <p:cNvPr id="18437" name="Text Box 6"/>
          <p:cNvSpPr txBox="1">
            <a:spLocks noChangeArrowheads="1"/>
          </p:cNvSpPr>
          <p:nvPr/>
        </p:nvSpPr>
        <p:spPr bwMode="auto">
          <a:xfrm>
            <a:off x="1622425" y="3071813"/>
            <a:ext cx="60340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b="1" i="1"/>
              <a:t>X</a:t>
            </a:r>
            <a:r>
              <a:rPr lang="es-ES" altLang="es-AR" sz="2200" b="1"/>
              <a:t> </a:t>
            </a:r>
            <a:r>
              <a:rPr lang="es-ES" altLang="es-AR" sz="2200" b="1">
                <a:sym typeface="Symbol" panose="05050102010706020507" pitchFamily="18" charset="2"/>
              </a:rPr>
              <a:t></a:t>
            </a:r>
            <a:r>
              <a:rPr lang="es-ES" altLang="es-AR" sz="2200" b="1"/>
              <a:t> S/2</a:t>
            </a:r>
            <a:r>
              <a:rPr lang="es-ES" altLang="es-AR" sz="2200"/>
              <a:t>  (para los instrumentos analógicos)</a:t>
            </a:r>
          </a:p>
        </p:txBody>
      </p:sp>
      <p:sp>
        <p:nvSpPr>
          <p:cNvPr id="18438" name="Text Box 7"/>
          <p:cNvSpPr txBox="1">
            <a:spLocks noChangeArrowheads="1"/>
          </p:cNvSpPr>
          <p:nvPr/>
        </p:nvSpPr>
        <p:spPr bwMode="auto">
          <a:xfrm>
            <a:off x="1935163" y="3846513"/>
            <a:ext cx="59531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b="1" i="1"/>
              <a:t>X</a:t>
            </a:r>
            <a:r>
              <a:rPr lang="es-ES" altLang="es-AR" sz="2200" b="1"/>
              <a:t> </a:t>
            </a:r>
            <a:r>
              <a:rPr lang="es-ES" altLang="es-AR" sz="2200" b="1">
                <a:sym typeface="Symbol" panose="05050102010706020507" pitchFamily="18" charset="2"/>
              </a:rPr>
              <a:t></a:t>
            </a:r>
            <a:r>
              <a:rPr lang="es-ES" altLang="es-AR" sz="2200" b="1"/>
              <a:t> S</a:t>
            </a:r>
            <a:r>
              <a:rPr lang="es-ES" altLang="es-AR" sz="2200"/>
              <a:t>  (para los instrumentos digitales) </a:t>
            </a:r>
          </a:p>
        </p:txBody>
      </p:sp>
      <p:sp>
        <p:nvSpPr>
          <p:cNvPr id="18439" name="CuadroTexto 6"/>
          <p:cNvSpPr txBox="1">
            <a:spLocks noChangeArrowheads="1"/>
          </p:cNvSpPr>
          <p:nvPr/>
        </p:nvSpPr>
        <p:spPr bwMode="auto">
          <a:xfrm>
            <a:off x="155575" y="227013"/>
            <a:ext cx="8729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rPr>
              <a:t>Sensibilidad. </a:t>
            </a:r>
          </a:p>
        </p:txBody>
      </p:sp>
      <p:sp>
        <p:nvSpPr>
          <p:cNvPr id="8" name="Rectángulo 7">
            <a:extLst>
              <a:ext uri="{FF2B5EF4-FFF2-40B4-BE49-F238E27FC236}">
                <a16:creationId xmlns:a16="http://schemas.microsoft.com/office/drawing/2014/main" id="{2172C1D9-A645-4078-A55C-9DE3CB32C744}"/>
              </a:ext>
            </a:extLst>
          </p:cNvPr>
          <p:cNvSpPr/>
          <p:nvPr/>
        </p:nvSpPr>
        <p:spPr>
          <a:xfrm>
            <a:off x="155575" y="1798638"/>
            <a:ext cx="8770938" cy="2636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ChangeArrowheads="1"/>
          </p:cNvSpPr>
          <p:nvPr/>
        </p:nvSpPr>
        <p:spPr bwMode="auto">
          <a:xfrm>
            <a:off x="-2540000" y="2927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9459" name="Rectangle 4"/>
          <p:cNvSpPr>
            <a:spLocks noChangeArrowheads="1"/>
          </p:cNvSpPr>
          <p:nvPr/>
        </p:nvSpPr>
        <p:spPr bwMode="auto">
          <a:xfrm>
            <a:off x="-2025650" y="443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9460" name="Text Box 12"/>
          <p:cNvSpPr txBox="1">
            <a:spLocks noChangeArrowheads="1"/>
          </p:cNvSpPr>
          <p:nvPr/>
        </p:nvSpPr>
        <p:spPr bwMode="auto">
          <a:xfrm>
            <a:off x="153988" y="658813"/>
            <a:ext cx="6303962"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AR" sz="2200"/>
              <a:t>Un amperímetro analógico (medidor de intensidad de corriente) que tiene una escala de lectura que aprecia hasta décimas de amperio (</a:t>
            </a:r>
            <a:r>
              <a:rPr lang="es-ES" altLang="es-AR" sz="2200" i="1"/>
              <a:t>sensibilidad = 0.1A</a:t>
            </a:r>
            <a:r>
              <a:rPr lang="es-ES" altLang="es-AR" sz="2200"/>
              <a:t>), y al hacer una medida la aguja se queda a la mitad de camino entre </a:t>
            </a:r>
            <a:r>
              <a:rPr lang="es-ES" altLang="es-AR" sz="2200" i="1"/>
              <a:t>0.6 A</a:t>
            </a:r>
            <a:r>
              <a:rPr lang="es-ES" altLang="es-AR" sz="2200"/>
              <a:t> y </a:t>
            </a:r>
            <a:r>
              <a:rPr lang="es-ES" altLang="es-AR" sz="2200" i="1"/>
              <a:t>0.7 A</a:t>
            </a:r>
            <a:r>
              <a:rPr lang="es-ES" altLang="es-AR" sz="2200"/>
              <a:t>. En ese caso, se podrá tomar como valor experimental </a:t>
            </a:r>
            <a:r>
              <a:rPr lang="es-ES" altLang="es-AR" sz="2200" i="1"/>
              <a:t>X = 0,65 A</a:t>
            </a:r>
            <a:r>
              <a:rPr lang="es-ES" altLang="es-AR" sz="2200"/>
              <a:t> y como error absoluto </a:t>
            </a:r>
            <a:r>
              <a:rPr lang="es-ES" altLang="es-AR" sz="2200" i="1">
                <a:sym typeface="Symbol" panose="05050102010706020507" pitchFamily="18" charset="2"/>
              </a:rPr>
              <a:t></a:t>
            </a:r>
            <a:r>
              <a:rPr lang="es-ES" altLang="es-AR" sz="2200" i="1"/>
              <a:t>X</a:t>
            </a:r>
            <a:r>
              <a:rPr lang="es-ES" altLang="es-AR" sz="2200" b="1" i="1"/>
              <a:t> </a:t>
            </a:r>
            <a:r>
              <a:rPr lang="es-ES" altLang="es-AR" sz="2200" i="1"/>
              <a:t>= 0,05 A</a:t>
            </a:r>
            <a:r>
              <a:rPr lang="es-ES" altLang="es-AR" sz="2200"/>
              <a:t>. Se dirá que la intensidad de corriente es de (</a:t>
            </a:r>
            <a:r>
              <a:rPr lang="es-ES" altLang="es-AR" sz="2200" i="1"/>
              <a:t>0,65 </a:t>
            </a:r>
            <a:r>
              <a:rPr lang="es-ES" altLang="es-AR" sz="2200" i="1">
                <a:sym typeface="Symbol" panose="05050102010706020507" pitchFamily="18" charset="2"/>
              </a:rPr>
              <a:t></a:t>
            </a:r>
            <a:r>
              <a:rPr lang="es-ES" altLang="es-AR" sz="2200" i="1"/>
              <a:t> 0,05) A</a:t>
            </a:r>
            <a:r>
              <a:rPr lang="es-ES" altLang="es-AR" sz="2200"/>
              <a:t>. </a:t>
            </a:r>
          </a:p>
        </p:txBody>
      </p:sp>
      <p:sp>
        <p:nvSpPr>
          <p:cNvPr id="19461" name="Text Box 13"/>
          <p:cNvSpPr txBox="1">
            <a:spLocks noChangeArrowheads="1"/>
          </p:cNvSpPr>
          <p:nvPr/>
        </p:nvSpPr>
        <p:spPr bwMode="auto">
          <a:xfrm>
            <a:off x="127000" y="4291013"/>
            <a:ext cx="6124575"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s-ES" altLang="es-AR" sz="2200"/>
              <a:t>Un cronómetro digital que mide hasta milésimas de segundo (</a:t>
            </a:r>
            <a:r>
              <a:rPr lang="es-ES" altLang="es-AR" sz="2200" i="1"/>
              <a:t>sensibilidad = 0.001 s</a:t>
            </a:r>
            <a:r>
              <a:rPr lang="es-ES" altLang="es-AR" sz="2200"/>
              <a:t>) estima el período de oscilación de un péndulo en </a:t>
            </a:r>
            <a:r>
              <a:rPr lang="es-ES" altLang="es-AR" sz="2200" i="1"/>
              <a:t>882 milisegundos</a:t>
            </a:r>
            <a:r>
              <a:rPr lang="es-ES" altLang="es-AR" sz="2200"/>
              <a:t>; entonces </a:t>
            </a:r>
            <a:r>
              <a:rPr lang="es-ES" altLang="es-AR" sz="2200" i="1"/>
              <a:t>X = 882 ms</a:t>
            </a:r>
            <a:r>
              <a:rPr lang="es-ES" altLang="es-AR" sz="2200"/>
              <a:t> y </a:t>
            </a:r>
            <a:r>
              <a:rPr lang="es-ES" altLang="es-AR" sz="2200" i="1">
                <a:sym typeface="Symbol" panose="05050102010706020507" pitchFamily="18" charset="2"/>
              </a:rPr>
              <a:t></a:t>
            </a:r>
            <a:r>
              <a:rPr lang="es-ES" altLang="es-AR" sz="2200" i="1"/>
              <a:t>X</a:t>
            </a:r>
            <a:r>
              <a:rPr lang="es-ES" altLang="es-AR" sz="2200" b="1" i="1"/>
              <a:t> </a:t>
            </a:r>
            <a:r>
              <a:rPr lang="es-ES" altLang="es-AR" sz="2200" i="1"/>
              <a:t> = 1 ms</a:t>
            </a:r>
            <a:r>
              <a:rPr lang="es-ES" altLang="es-AR" sz="2200"/>
              <a:t>, y el resultado se dará a como (</a:t>
            </a:r>
            <a:r>
              <a:rPr lang="es-ES" altLang="es-AR" sz="2200" i="1"/>
              <a:t>882 </a:t>
            </a:r>
            <a:r>
              <a:rPr lang="es-ES" altLang="es-AR" sz="2200" i="1">
                <a:sym typeface="Symbol" panose="05050102010706020507" pitchFamily="18" charset="2"/>
              </a:rPr>
              <a:t></a:t>
            </a:r>
            <a:r>
              <a:rPr lang="es-ES" altLang="es-AR" sz="2200" i="1"/>
              <a:t>  1) ms.</a:t>
            </a:r>
          </a:p>
        </p:txBody>
      </p:sp>
      <p:sp>
        <p:nvSpPr>
          <p:cNvPr id="19462" name="Text Box 20"/>
          <p:cNvSpPr txBox="1">
            <a:spLocks noChangeArrowheads="1"/>
          </p:cNvSpPr>
          <p:nvPr/>
        </p:nvSpPr>
        <p:spPr bwMode="auto">
          <a:xfrm>
            <a:off x="7399338" y="2763838"/>
            <a:ext cx="57785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grpSp>
        <p:nvGrpSpPr>
          <p:cNvPr id="19463" name="Group 21"/>
          <p:cNvGrpSpPr>
            <a:grpSpLocks/>
          </p:cNvGrpSpPr>
          <p:nvPr/>
        </p:nvGrpSpPr>
        <p:grpSpPr bwMode="auto">
          <a:xfrm>
            <a:off x="6251575" y="4838700"/>
            <a:ext cx="2609850" cy="1012825"/>
            <a:chOff x="2283" y="12322"/>
            <a:chExt cx="4150" cy="1663"/>
          </a:xfrm>
        </p:grpSpPr>
        <p:grpSp>
          <p:nvGrpSpPr>
            <p:cNvPr id="19468" name="Group 22"/>
            <p:cNvGrpSpPr>
              <a:grpSpLocks noChangeAspect="1"/>
            </p:cNvGrpSpPr>
            <p:nvPr/>
          </p:nvGrpSpPr>
          <p:grpSpPr bwMode="auto">
            <a:xfrm>
              <a:off x="2283" y="12322"/>
              <a:ext cx="4150" cy="1319"/>
              <a:chOff x="2369" y="5926"/>
              <a:chExt cx="5710" cy="1815"/>
            </a:xfrm>
          </p:grpSpPr>
          <p:sp>
            <p:nvSpPr>
              <p:cNvPr id="19470" name="Rectangle 23"/>
              <p:cNvSpPr>
                <a:spLocks noChangeAspect="1" noChangeArrowheads="1"/>
              </p:cNvSpPr>
              <p:nvPr/>
            </p:nvSpPr>
            <p:spPr bwMode="auto">
              <a:xfrm>
                <a:off x="2369" y="5926"/>
                <a:ext cx="5710" cy="18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71" name="AutoShape 24"/>
              <p:cNvSpPr>
                <a:spLocks noChangeAspect="1" noChangeArrowheads="1"/>
              </p:cNvSpPr>
              <p:nvPr/>
            </p:nvSpPr>
            <p:spPr bwMode="auto">
              <a:xfrm>
                <a:off x="2955" y="5991"/>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72" name="AutoShape 25"/>
              <p:cNvSpPr>
                <a:spLocks noChangeAspect="1" noChangeArrowheads="1"/>
              </p:cNvSpPr>
              <p:nvPr/>
            </p:nvSpPr>
            <p:spPr bwMode="auto">
              <a:xfrm flipH="1">
                <a:off x="2589" y="5991"/>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73" name="Line 26"/>
              <p:cNvSpPr>
                <a:spLocks noChangeAspect="1" noChangeShapeType="1"/>
              </p:cNvSpPr>
              <p:nvPr/>
            </p:nvSpPr>
            <p:spPr bwMode="auto">
              <a:xfrm>
                <a:off x="2952" y="5997"/>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4" name="AutoShape 27"/>
              <p:cNvSpPr>
                <a:spLocks noChangeAspect="1" noChangeArrowheads="1"/>
              </p:cNvSpPr>
              <p:nvPr/>
            </p:nvSpPr>
            <p:spPr bwMode="auto">
              <a:xfrm>
                <a:off x="2952" y="6756"/>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75" name="AutoShape 28"/>
              <p:cNvSpPr>
                <a:spLocks noChangeAspect="1" noChangeArrowheads="1"/>
              </p:cNvSpPr>
              <p:nvPr/>
            </p:nvSpPr>
            <p:spPr bwMode="auto">
              <a:xfrm flipH="1">
                <a:off x="2586" y="6756"/>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76" name="Line 29"/>
              <p:cNvSpPr>
                <a:spLocks noChangeAspect="1" noChangeShapeType="1"/>
              </p:cNvSpPr>
              <p:nvPr/>
            </p:nvSpPr>
            <p:spPr bwMode="auto">
              <a:xfrm>
                <a:off x="2949" y="6762"/>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77" name="AutoShape 30"/>
              <p:cNvSpPr>
                <a:spLocks noChangeAspect="1" noChangeArrowheads="1"/>
              </p:cNvSpPr>
              <p:nvPr/>
            </p:nvSpPr>
            <p:spPr bwMode="auto">
              <a:xfrm rot="-5400000">
                <a:off x="2393" y="6188"/>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78" name="AutoShape 31"/>
              <p:cNvSpPr>
                <a:spLocks noChangeAspect="1" noChangeArrowheads="1"/>
              </p:cNvSpPr>
              <p:nvPr/>
            </p:nvSpPr>
            <p:spPr bwMode="auto">
              <a:xfrm rot="16200000" flipH="1">
                <a:off x="2393" y="6554"/>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79" name="Line 32"/>
              <p:cNvSpPr>
                <a:spLocks noChangeAspect="1" noChangeShapeType="1"/>
              </p:cNvSpPr>
              <p:nvPr/>
            </p:nvSpPr>
            <p:spPr bwMode="auto">
              <a:xfrm rot="-5400000">
                <a:off x="2578" y="6378"/>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0" name="AutoShape 33"/>
              <p:cNvSpPr>
                <a:spLocks noChangeAspect="1" noChangeArrowheads="1"/>
              </p:cNvSpPr>
              <p:nvPr/>
            </p:nvSpPr>
            <p:spPr bwMode="auto">
              <a:xfrm rot="-5400000">
                <a:off x="3152" y="6191"/>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81" name="AutoShape 34"/>
              <p:cNvSpPr>
                <a:spLocks noChangeAspect="1" noChangeArrowheads="1"/>
              </p:cNvSpPr>
              <p:nvPr/>
            </p:nvSpPr>
            <p:spPr bwMode="auto">
              <a:xfrm rot="16200000" flipH="1">
                <a:off x="3152" y="6557"/>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82" name="Line 35"/>
              <p:cNvSpPr>
                <a:spLocks noChangeAspect="1" noChangeShapeType="1"/>
              </p:cNvSpPr>
              <p:nvPr/>
            </p:nvSpPr>
            <p:spPr bwMode="auto">
              <a:xfrm rot="-5400000">
                <a:off x="3337" y="6381"/>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3" name="AutoShape 36"/>
              <p:cNvSpPr>
                <a:spLocks noChangeAspect="1" noChangeArrowheads="1"/>
              </p:cNvSpPr>
              <p:nvPr/>
            </p:nvSpPr>
            <p:spPr bwMode="auto">
              <a:xfrm>
                <a:off x="2949" y="7524"/>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84" name="AutoShape 37"/>
              <p:cNvSpPr>
                <a:spLocks noChangeAspect="1" noChangeArrowheads="1"/>
              </p:cNvSpPr>
              <p:nvPr/>
            </p:nvSpPr>
            <p:spPr bwMode="auto">
              <a:xfrm flipH="1">
                <a:off x="2583" y="7524"/>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85" name="Line 38"/>
              <p:cNvSpPr>
                <a:spLocks noChangeAspect="1" noChangeShapeType="1"/>
              </p:cNvSpPr>
              <p:nvPr/>
            </p:nvSpPr>
            <p:spPr bwMode="auto">
              <a:xfrm>
                <a:off x="2946" y="7530"/>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6" name="AutoShape 39"/>
              <p:cNvSpPr>
                <a:spLocks noChangeAspect="1" noChangeArrowheads="1"/>
              </p:cNvSpPr>
              <p:nvPr/>
            </p:nvSpPr>
            <p:spPr bwMode="auto">
              <a:xfrm rot="-5400000">
                <a:off x="2390" y="6956"/>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87" name="AutoShape 40"/>
              <p:cNvSpPr>
                <a:spLocks noChangeAspect="1" noChangeArrowheads="1"/>
              </p:cNvSpPr>
              <p:nvPr/>
            </p:nvSpPr>
            <p:spPr bwMode="auto">
              <a:xfrm rot="16200000" flipH="1">
                <a:off x="2390" y="7322"/>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88" name="Line 41"/>
              <p:cNvSpPr>
                <a:spLocks noChangeAspect="1" noChangeShapeType="1"/>
              </p:cNvSpPr>
              <p:nvPr/>
            </p:nvSpPr>
            <p:spPr bwMode="auto">
              <a:xfrm rot="-5400000">
                <a:off x="2575" y="7146"/>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89" name="AutoShape 42"/>
              <p:cNvSpPr>
                <a:spLocks noChangeAspect="1" noChangeArrowheads="1"/>
              </p:cNvSpPr>
              <p:nvPr/>
            </p:nvSpPr>
            <p:spPr bwMode="auto">
              <a:xfrm rot="-5400000">
                <a:off x="3149" y="6959"/>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90" name="AutoShape 43"/>
              <p:cNvSpPr>
                <a:spLocks noChangeAspect="1" noChangeArrowheads="1"/>
              </p:cNvSpPr>
              <p:nvPr/>
            </p:nvSpPr>
            <p:spPr bwMode="auto">
              <a:xfrm rot="16200000" flipH="1">
                <a:off x="3149" y="7325"/>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91" name="Line 44"/>
              <p:cNvSpPr>
                <a:spLocks noChangeAspect="1" noChangeShapeType="1"/>
              </p:cNvSpPr>
              <p:nvPr/>
            </p:nvSpPr>
            <p:spPr bwMode="auto">
              <a:xfrm rot="-5400000">
                <a:off x="3334" y="7149"/>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2" name="AutoShape 45"/>
              <p:cNvSpPr>
                <a:spLocks noChangeAspect="1" noChangeArrowheads="1"/>
              </p:cNvSpPr>
              <p:nvPr/>
            </p:nvSpPr>
            <p:spPr bwMode="auto">
              <a:xfrm>
                <a:off x="3999" y="59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93" name="AutoShape 46"/>
              <p:cNvSpPr>
                <a:spLocks noChangeAspect="1" noChangeArrowheads="1"/>
              </p:cNvSpPr>
              <p:nvPr/>
            </p:nvSpPr>
            <p:spPr bwMode="auto">
              <a:xfrm flipH="1">
                <a:off x="3633" y="59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94" name="AutoShape 47"/>
              <p:cNvSpPr>
                <a:spLocks noChangeAspect="1" noChangeArrowheads="1"/>
              </p:cNvSpPr>
              <p:nvPr/>
            </p:nvSpPr>
            <p:spPr bwMode="auto">
              <a:xfrm>
                <a:off x="3996" y="6756"/>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95" name="AutoShape 48"/>
              <p:cNvSpPr>
                <a:spLocks noChangeAspect="1" noChangeArrowheads="1"/>
              </p:cNvSpPr>
              <p:nvPr/>
            </p:nvSpPr>
            <p:spPr bwMode="auto">
              <a:xfrm flipH="1">
                <a:off x="3630" y="6756"/>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96" name="Line 49"/>
              <p:cNvSpPr>
                <a:spLocks noChangeAspect="1" noChangeShapeType="1"/>
              </p:cNvSpPr>
              <p:nvPr/>
            </p:nvSpPr>
            <p:spPr bwMode="auto">
              <a:xfrm>
                <a:off x="3993" y="6762"/>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497" name="AutoShape 50"/>
              <p:cNvSpPr>
                <a:spLocks noChangeAspect="1" noChangeArrowheads="1"/>
              </p:cNvSpPr>
              <p:nvPr/>
            </p:nvSpPr>
            <p:spPr bwMode="auto">
              <a:xfrm rot="-5400000">
                <a:off x="3437" y="6188"/>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98" name="AutoShape 51"/>
              <p:cNvSpPr>
                <a:spLocks noChangeAspect="1" noChangeArrowheads="1"/>
              </p:cNvSpPr>
              <p:nvPr/>
            </p:nvSpPr>
            <p:spPr bwMode="auto">
              <a:xfrm rot="16200000" flipH="1">
                <a:off x="3437" y="655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499" name="AutoShape 52"/>
              <p:cNvSpPr>
                <a:spLocks noChangeAspect="1" noChangeArrowheads="1"/>
              </p:cNvSpPr>
              <p:nvPr/>
            </p:nvSpPr>
            <p:spPr bwMode="auto">
              <a:xfrm rot="-5400000">
                <a:off x="4196" y="61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00" name="AutoShape 53"/>
              <p:cNvSpPr>
                <a:spLocks noChangeAspect="1" noChangeArrowheads="1"/>
              </p:cNvSpPr>
              <p:nvPr/>
            </p:nvSpPr>
            <p:spPr bwMode="auto">
              <a:xfrm rot="16200000" flipH="1">
                <a:off x="4196" y="6557"/>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01" name="AutoShape 54"/>
              <p:cNvSpPr>
                <a:spLocks noChangeAspect="1" noChangeArrowheads="1"/>
              </p:cNvSpPr>
              <p:nvPr/>
            </p:nvSpPr>
            <p:spPr bwMode="auto">
              <a:xfrm>
                <a:off x="3993" y="752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02" name="AutoShape 55"/>
              <p:cNvSpPr>
                <a:spLocks noChangeAspect="1" noChangeArrowheads="1"/>
              </p:cNvSpPr>
              <p:nvPr/>
            </p:nvSpPr>
            <p:spPr bwMode="auto">
              <a:xfrm flipH="1">
                <a:off x="3627" y="752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03" name="AutoShape 56"/>
              <p:cNvSpPr>
                <a:spLocks noChangeAspect="1" noChangeArrowheads="1"/>
              </p:cNvSpPr>
              <p:nvPr/>
            </p:nvSpPr>
            <p:spPr bwMode="auto">
              <a:xfrm rot="-5400000">
                <a:off x="3434" y="695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04" name="AutoShape 57"/>
              <p:cNvSpPr>
                <a:spLocks noChangeAspect="1" noChangeArrowheads="1"/>
              </p:cNvSpPr>
              <p:nvPr/>
            </p:nvSpPr>
            <p:spPr bwMode="auto">
              <a:xfrm rot="16200000" flipH="1">
                <a:off x="3434" y="7322"/>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05" name="AutoShape 58"/>
              <p:cNvSpPr>
                <a:spLocks noChangeAspect="1" noChangeArrowheads="1"/>
              </p:cNvSpPr>
              <p:nvPr/>
            </p:nvSpPr>
            <p:spPr bwMode="auto">
              <a:xfrm rot="-5400000">
                <a:off x="4193" y="6959"/>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06" name="AutoShape 59"/>
              <p:cNvSpPr>
                <a:spLocks noChangeAspect="1" noChangeArrowheads="1"/>
              </p:cNvSpPr>
              <p:nvPr/>
            </p:nvSpPr>
            <p:spPr bwMode="auto">
              <a:xfrm rot="16200000" flipH="1">
                <a:off x="4193" y="7325"/>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07" name="Rectangle 60"/>
              <p:cNvSpPr>
                <a:spLocks noChangeAspect="1" noChangeArrowheads="1"/>
              </p:cNvSpPr>
              <p:nvPr/>
            </p:nvSpPr>
            <p:spPr bwMode="auto">
              <a:xfrm>
                <a:off x="3408" y="7561"/>
                <a:ext cx="143" cy="150"/>
              </a:xfrm>
              <a:prstGeom prst="rect">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08" name="AutoShape 61"/>
              <p:cNvSpPr>
                <a:spLocks noChangeAspect="1" noChangeArrowheads="1"/>
              </p:cNvSpPr>
              <p:nvPr/>
            </p:nvSpPr>
            <p:spPr bwMode="auto">
              <a:xfrm>
                <a:off x="5041" y="59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09" name="AutoShape 62"/>
              <p:cNvSpPr>
                <a:spLocks noChangeAspect="1" noChangeArrowheads="1"/>
              </p:cNvSpPr>
              <p:nvPr/>
            </p:nvSpPr>
            <p:spPr bwMode="auto">
              <a:xfrm flipH="1">
                <a:off x="4675" y="59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10" name="AutoShape 63"/>
              <p:cNvSpPr>
                <a:spLocks noChangeAspect="1" noChangeArrowheads="1"/>
              </p:cNvSpPr>
              <p:nvPr/>
            </p:nvSpPr>
            <p:spPr bwMode="auto">
              <a:xfrm>
                <a:off x="5038" y="675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11" name="AutoShape 64"/>
              <p:cNvSpPr>
                <a:spLocks noChangeAspect="1" noChangeArrowheads="1"/>
              </p:cNvSpPr>
              <p:nvPr/>
            </p:nvSpPr>
            <p:spPr bwMode="auto">
              <a:xfrm flipH="1">
                <a:off x="4672" y="675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12" name="AutoShape 65"/>
              <p:cNvSpPr>
                <a:spLocks noChangeAspect="1" noChangeArrowheads="1"/>
              </p:cNvSpPr>
              <p:nvPr/>
            </p:nvSpPr>
            <p:spPr bwMode="auto">
              <a:xfrm rot="-5400000">
                <a:off x="4479" y="6188"/>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13" name="AutoShape 66"/>
              <p:cNvSpPr>
                <a:spLocks noChangeAspect="1" noChangeArrowheads="1"/>
              </p:cNvSpPr>
              <p:nvPr/>
            </p:nvSpPr>
            <p:spPr bwMode="auto">
              <a:xfrm rot="16200000" flipH="1">
                <a:off x="4479" y="655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14" name="AutoShape 67"/>
              <p:cNvSpPr>
                <a:spLocks noChangeAspect="1" noChangeArrowheads="1"/>
              </p:cNvSpPr>
              <p:nvPr/>
            </p:nvSpPr>
            <p:spPr bwMode="auto">
              <a:xfrm rot="-5400000">
                <a:off x="5238" y="61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15" name="AutoShape 68"/>
              <p:cNvSpPr>
                <a:spLocks noChangeAspect="1" noChangeArrowheads="1"/>
              </p:cNvSpPr>
              <p:nvPr/>
            </p:nvSpPr>
            <p:spPr bwMode="auto">
              <a:xfrm rot="16200000" flipH="1">
                <a:off x="5238" y="6557"/>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16" name="AutoShape 69"/>
              <p:cNvSpPr>
                <a:spLocks noChangeAspect="1" noChangeArrowheads="1"/>
              </p:cNvSpPr>
              <p:nvPr/>
            </p:nvSpPr>
            <p:spPr bwMode="auto">
              <a:xfrm>
                <a:off x="5035" y="752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17" name="AutoShape 70"/>
              <p:cNvSpPr>
                <a:spLocks noChangeAspect="1" noChangeArrowheads="1"/>
              </p:cNvSpPr>
              <p:nvPr/>
            </p:nvSpPr>
            <p:spPr bwMode="auto">
              <a:xfrm flipH="1">
                <a:off x="4669" y="752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18" name="AutoShape 71"/>
              <p:cNvSpPr>
                <a:spLocks noChangeAspect="1" noChangeArrowheads="1"/>
              </p:cNvSpPr>
              <p:nvPr/>
            </p:nvSpPr>
            <p:spPr bwMode="auto">
              <a:xfrm rot="-5400000">
                <a:off x="4476" y="695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19" name="AutoShape 72"/>
              <p:cNvSpPr>
                <a:spLocks noChangeAspect="1" noChangeArrowheads="1"/>
              </p:cNvSpPr>
              <p:nvPr/>
            </p:nvSpPr>
            <p:spPr bwMode="auto">
              <a:xfrm rot="16200000" flipH="1">
                <a:off x="4476" y="7322"/>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20" name="AutoShape 73"/>
              <p:cNvSpPr>
                <a:spLocks noChangeAspect="1" noChangeArrowheads="1"/>
              </p:cNvSpPr>
              <p:nvPr/>
            </p:nvSpPr>
            <p:spPr bwMode="auto">
              <a:xfrm rot="-5400000">
                <a:off x="5235" y="6959"/>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21" name="AutoShape 74"/>
              <p:cNvSpPr>
                <a:spLocks noChangeAspect="1" noChangeArrowheads="1"/>
              </p:cNvSpPr>
              <p:nvPr/>
            </p:nvSpPr>
            <p:spPr bwMode="auto">
              <a:xfrm rot="16200000" flipH="1">
                <a:off x="5235" y="7325"/>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22" name="Rectangle 75"/>
              <p:cNvSpPr>
                <a:spLocks noChangeAspect="1" noChangeArrowheads="1"/>
              </p:cNvSpPr>
              <p:nvPr/>
            </p:nvSpPr>
            <p:spPr bwMode="auto">
              <a:xfrm>
                <a:off x="4450" y="7561"/>
                <a:ext cx="143" cy="150"/>
              </a:xfrm>
              <a:prstGeom prst="rect">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23" name="AutoShape 76"/>
              <p:cNvSpPr>
                <a:spLocks noChangeAspect="1" noChangeArrowheads="1"/>
              </p:cNvSpPr>
              <p:nvPr/>
            </p:nvSpPr>
            <p:spPr bwMode="auto">
              <a:xfrm>
                <a:off x="6084" y="59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24" name="AutoShape 77"/>
              <p:cNvSpPr>
                <a:spLocks noChangeAspect="1" noChangeArrowheads="1"/>
              </p:cNvSpPr>
              <p:nvPr/>
            </p:nvSpPr>
            <p:spPr bwMode="auto">
              <a:xfrm flipH="1">
                <a:off x="5718" y="59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25" name="AutoShape 78"/>
              <p:cNvSpPr>
                <a:spLocks noChangeAspect="1" noChangeArrowheads="1"/>
              </p:cNvSpPr>
              <p:nvPr/>
            </p:nvSpPr>
            <p:spPr bwMode="auto">
              <a:xfrm>
                <a:off x="6081" y="675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26" name="AutoShape 79"/>
              <p:cNvSpPr>
                <a:spLocks noChangeAspect="1" noChangeArrowheads="1"/>
              </p:cNvSpPr>
              <p:nvPr/>
            </p:nvSpPr>
            <p:spPr bwMode="auto">
              <a:xfrm flipH="1">
                <a:off x="5715" y="675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27" name="AutoShape 80"/>
              <p:cNvSpPr>
                <a:spLocks noChangeAspect="1" noChangeArrowheads="1"/>
              </p:cNvSpPr>
              <p:nvPr/>
            </p:nvSpPr>
            <p:spPr bwMode="auto">
              <a:xfrm rot="-5400000">
                <a:off x="5522" y="6188"/>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28" name="AutoShape 81"/>
              <p:cNvSpPr>
                <a:spLocks noChangeAspect="1" noChangeArrowheads="1"/>
              </p:cNvSpPr>
              <p:nvPr/>
            </p:nvSpPr>
            <p:spPr bwMode="auto">
              <a:xfrm rot="16200000" flipH="1">
                <a:off x="5523" y="655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29" name="AutoShape 82"/>
              <p:cNvSpPr>
                <a:spLocks noChangeAspect="1" noChangeArrowheads="1"/>
              </p:cNvSpPr>
              <p:nvPr/>
            </p:nvSpPr>
            <p:spPr bwMode="auto">
              <a:xfrm rot="-5400000">
                <a:off x="6281" y="61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30" name="AutoShape 83"/>
              <p:cNvSpPr>
                <a:spLocks noChangeAspect="1" noChangeArrowheads="1"/>
              </p:cNvSpPr>
              <p:nvPr/>
            </p:nvSpPr>
            <p:spPr bwMode="auto">
              <a:xfrm rot="16200000" flipH="1">
                <a:off x="6281" y="6557"/>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31" name="AutoShape 84"/>
              <p:cNvSpPr>
                <a:spLocks noChangeAspect="1" noChangeArrowheads="1"/>
              </p:cNvSpPr>
              <p:nvPr/>
            </p:nvSpPr>
            <p:spPr bwMode="auto">
              <a:xfrm>
                <a:off x="6078" y="752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32" name="AutoShape 85"/>
              <p:cNvSpPr>
                <a:spLocks noChangeAspect="1" noChangeArrowheads="1"/>
              </p:cNvSpPr>
              <p:nvPr/>
            </p:nvSpPr>
            <p:spPr bwMode="auto">
              <a:xfrm flipH="1">
                <a:off x="5712" y="752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33" name="AutoShape 86"/>
              <p:cNvSpPr>
                <a:spLocks noChangeAspect="1" noChangeArrowheads="1"/>
              </p:cNvSpPr>
              <p:nvPr/>
            </p:nvSpPr>
            <p:spPr bwMode="auto">
              <a:xfrm rot="-5400000">
                <a:off x="5519" y="695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34" name="AutoShape 87"/>
              <p:cNvSpPr>
                <a:spLocks noChangeAspect="1" noChangeArrowheads="1"/>
              </p:cNvSpPr>
              <p:nvPr/>
            </p:nvSpPr>
            <p:spPr bwMode="auto">
              <a:xfrm rot="16200000" flipH="1">
                <a:off x="5520" y="7322"/>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35" name="AutoShape 88"/>
              <p:cNvSpPr>
                <a:spLocks noChangeAspect="1" noChangeArrowheads="1"/>
              </p:cNvSpPr>
              <p:nvPr/>
            </p:nvSpPr>
            <p:spPr bwMode="auto">
              <a:xfrm rot="-5400000">
                <a:off x="6278" y="6959"/>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36" name="AutoShape 89"/>
              <p:cNvSpPr>
                <a:spLocks noChangeAspect="1" noChangeArrowheads="1"/>
              </p:cNvSpPr>
              <p:nvPr/>
            </p:nvSpPr>
            <p:spPr bwMode="auto">
              <a:xfrm rot="16200000" flipH="1">
                <a:off x="6278" y="7325"/>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37" name="Rectangle 90"/>
              <p:cNvSpPr>
                <a:spLocks noChangeAspect="1" noChangeArrowheads="1"/>
              </p:cNvSpPr>
              <p:nvPr/>
            </p:nvSpPr>
            <p:spPr bwMode="auto">
              <a:xfrm>
                <a:off x="5493" y="7561"/>
                <a:ext cx="143" cy="150"/>
              </a:xfrm>
              <a:prstGeom prst="rect">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38" name="AutoShape 91"/>
              <p:cNvSpPr>
                <a:spLocks noChangeAspect="1" noChangeArrowheads="1"/>
              </p:cNvSpPr>
              <p:nvPr/>
            </p:nvSpPr>
            <p:spPr bwMode="auto">
              <a:xfrm>
                <a:off x="7127" y="59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39" name="AutoShape 92"/>
              <p:cNvSpPr>
                <a:spLocks noChangeAspect="1" noChangeArrowheads="1"/>
              </p:cNvSpPr>
              <p:nvPr/>
            </p:nvSpPr>
            <p:spPr bwMode="auto">
              <a:xfrm flipH="1">
                <a:off x="6761" y="59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40" name="AutoShape 93"/>
              <p:cNvSpPr>
                <a:spLocks noChangeAspect="1" noChangeArrowheads="1"/>
              </p:cNvSpPr>
              <p:nvPr/>
            </p:nvSpPr>
            <p:spPr bwMode="auto">
              <a:xfrm>
                <a:off x="7124" y="675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41" name="AutoShape 94"/>
              <p:cNvSpPr>
                <a:spLocks noChangeAspect="1" noChangeArrowheads="1"/>
              </p:cNvSpPr>
              <p:nvPr/>
            </p:nvSpPr>
            <p:spPr bwMode="auto">
              <a:xfrm flipH="1">
                <a:off x="6758" y="675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42" name="AutoShape 95"/>
              <p:cNvSpPr>
                <a:spLocks noChangeAspect="1" noChangeArrowheads="1"/>
              </p:cNvSpPr>
              <p:nvPr/>
            </p:nvSpPr>
            <p:spPr bwMode="auto">
              <a:xfrm rot="-5400000">
                <a:off x="6565" y="6188"/>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43" name="AutoShape 96"/>
              <p:cNvSpPr>
                <a:spLocks noChangeAspect="1" noChangeArrowheads="1"/>
              </p:cNvSpPr>
              <p:nvPr/>
            </p:nvSpPr>
            <p:spPr bwMode="auto">
              <a:xfrm rot="16200000" flipH="1">
                <a:off x="6565" y="6554"/>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44" name="Line 97"/>
              <p:cNvSpPr>
                <a:spLocks noChangeAspect="1" noChangeShapeType="1"/>
              </p:cNvSpPr>
              <p:nvPr/>
            </p:nvSpPr>
            <p:spPr bwMode="auto">
              <a:xfrm rot="-5400000">
                <a:off x="6750" y="6378"/>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45" name="AutoShape 98"/>
              <p:cNvSpPr>
                <a:spLocks noChangeAspect="1" noChangeArrowheads="1"/>
              </p:cNvSpPr>
              <p:nvPr/>
            </p:nvSpPr>
            <p:spPr bwMode="auto">
              <a:xfrm rot="-5400000">
                <a:off x="7324" y="619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46" name="AutoShape 99"/>
              <p:cNvSpPr>
                <a:spLocks noChangeAspect="1" noChangeArrowheads="1"/>
              </p:cNvSpPr>
              <p:nvPr/>
            </p:nvSpPr>
            <p:spPr bwMode="auto">
              <a:xfrm rot="16200000" flipH="1">
                <a:off x="7324" y="6557"/>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47" name="AutoShape 100"/>
              <p:cNvSpPr>
                <a:spLocks noChangeAspect="1" noChangeArrowheads="1"/>
              </p:cNvSpPr>
              <p:nvPr/>
            </p:nvSpPr>
            <p:spPr bwMode="auto">
              <a:xfrm>
                <a:off x="7121" y="752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48" name="AutoShape 101"/>
              <p:cNvSpPr>
                <a:spLocks noChangeAspect="1" noChangeArrowheads="1"/>
              </p:cNvSpPr>
              <p:nvPr/>
            </p:nvSpPr>
            <p:spPr bwMode="auto">
              <a:xfrm flipH="1">
                <a:off x="6755" y="752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49" name="AutoShape 102"/>
              <p:cNvSpPr>
                <a:spLocks noChangeAspect="1" noChangeArrowheads="1"/>
              </p:cNvSpPr>
              <p:nvPr/>
            </p:nvSpPr>
            <p:spPr bwMode="auto">
              <a:xfrm rot="-5400000">
                <a:off x="6562" y="695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50" name="AutoShape 103"/>
              <p:cNvSpPr>
                <a:spLocks noChangeAspect="1" noChangeArrowheads="1"/>
              </p:cNvSpPr>
              <p:nvPr/>
            </p:nvSpPr>
            <p:spPr bwMode="auto">
              <a:xfrm rot="16200000" flipH="1">
                <a:off x="6562" y="7322"/>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51" name="AutoShape 104"/>
              <p:cNvSpPr>
                <a:spLocks noChangeAspect="1" noChangeArrowheads="1"/>
              </p:cNvSpPr>
              <p:nvPr/>
            </p:nvSpPr>
            <p:spPr bwMode="auto">
              <a:xfrm rot="-5400000">
                <a:off x="7321" y="6959"/>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52" name="AutoShape 105"/>
              <p:cNvSpPr>
                <a:spLocks noChangeAspect="1" noChangeArrowheads="1"/>
              </p:cNvSpPr>
              <p:nvPr/>
            </p:nvSpPr>
            <p:spPr bwMode="auto">
              <a:xfrm rot="16200000" flipH="1">
                <a:off x="7321" y="7325"/>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53" name="Line 106"/>
              <p:cNvSpPr>
                <a:spLocks noChangeAspect="1" noChangeShapeType="1"/>
              </p:cNvSpPr>
              <p:nvPr/>
            </p:nvSpPr>
            <p:spPr bwMode="auto">
              <a:xfrm rot="-5400000">
                <a:off x="7506" y="7149"/>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54" name="Rectangle 107"/>
              <p:cNvSpPr>
                <a:spLocks noChangeAspect="1" noChangeArrowheads="1"/>
              </p:cNvSpPr>
              <p:nvPr/>
            </p:nvSpPr>
            <p:spPr bwMode="auto">
              <a:xfrm>
                <a:off x="6536" y="7561"/>
                <a:ext cx="143" cy="150"/>
              </a:xfrm>
              <a:prstGeom prst="rect">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grpSp>
            <p:nvGrpSpPr>
              <p:cNvPr id="19555" name="Group 108"/>
              <p:cNvGrpSpPr>
                <a:grpSpLocks noChangeAspect="1"/>
              </p:cNvGrpSpPr>
              <p:nvPr/>
            </p:nvGrpSpPr>
            <p:grpSpPr bwMode="auto">
              <a:xfrm flipV="1">
                <a:off x="7713" y="7141"/>
                <a:ext cx="273" cy="506"/>
                <a:chOff x="8403" y="5971"/>
                <a:chExt cx="905" cy="1676"/>
              </a:xfrm>
            </p:grpSpPr>
            <p:sp>
              <p:nvSpPr>
                <p:cNvPr id="19556" name="AutoShape 109"/>
                <p:cNvSpPr>
                  <a:spLocks noChangeAspect="1" noChangeArrowheads="1"/>
                </p:cNvSpPr>
                <p:nvPr/>
              </p:nvSpPr>
              <p:spPr bwMode="auto">
                <a:xfrm>
                  <a:off x="8857" y="597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57" name="AutoShape 110"/>
                <p:cNvSpPr>
                  <a:spLocks noChangeAspect="1" noChangeArrowheads="1"/>
                </p:cNvSpPr>
                <p:nvPr/>
              </p:nvSpPr>
              <p:spPr bwMode="auto">
                <a:xfrm flipH="1">
                  <a:off x="8491" y="597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58" name="AutoShape 111"/>
                <p:cNvSpPr>
                  <a:spLocks noChangeAspect="1" noChangeArrowheads="1"/>
                </p:cNvSpPr>
                <p:nvPr/>
              </p:nvSpPr>
              <p:spPr bwMode="auto">
                <a:xfrm>
                  <a:off x="8854" y="673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59" name="AutoShape 112"/>
                <p:cNvSpPr>
                  <a:spLocks noChangeAspect="1" noChangeArrowheads="1"/>
                </p:cNvSpPr>
                <p:nvPr/>
              </p:nvSpPr>
              <p:spPr bwMode="auto">
                <a:xfrm flipH="1">
                  <a:off x="8488" y="673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60" name="AutoShape 113"/>
                <p:cNvSpPr>
                  <a:spLocks noChangeAspect="1" noChangeArrowheads="1"/>
                </p:cNvSpPr>
                <p:nvPr/>
              </p:nvSpPr>
              <p:spPr bwMode="auto">
                <a:xfrm rot="-5400000">
                  <a:off x="8295" y="6168"/>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61" name="AutoShape 114"/>
                <p:cNvSpPr>
                  <a:spLocks noChangeAspect="1" noChangeArrowheads="1"/>
                </p:cNvSpPr>
                <p:nvPr/>
              </p:nvSpPr>
              <p:spPr bwMode="auto">
                <a:xfrm rot="16200000" flipH="1">
                  <a:off x="8295" y="6534"/>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62" name="Line 115"/>
                <p:cNvSpPr>
                  <a:spLocks noChangeAspect="1" noChangeShapeType="1"/>
                </p:cNvSpPr>
                <p:nvPr/>
              </p:nvSpPr>
              <p:spPr bwMode="auto">
                <a:xfrm rot="-5400000">
                  <a:off x="8480" y="6358"/>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563" name="AutoShape 116"/>
                <p:cNvSpPr>
                  <a:spLocks noChangeAspect="1" noChangeArrowheads="1"/>
                </p:cNvSpPr>
                <p:nvPr/>
              </p:nvSpPr>
              <p:spPr bwMode="auto">
                <a:xfrm rot="-5400000">
                  <a:off x="9054" y="6171"/>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64" name="AutoShape 117"/>
                <p:cNvSpPr>
                  <a:spLocks noChangeAspect="1" noChangeArrowheads="1"/>
                </p:cNvSpPr>
                <p:nvPr/>
              </p:nvSpPr>
              <p:spPr bwMode="auto">
                <a:xfrm rot="16200000" flipH="1">
                  <a:off x="9054" y="6537"/>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65" name="AutoShape 118"/>
                <p:cNvSpPr>
                  <a:spLocks noChangeAspect="1" noChangeArrowheads="1"/>
                </p:cNvSpPr>
                <p:nvPr/>
              </p:nvSpPr>
              <p:spPr bwMode="auto">
                <a:xfrm>
                  <a:off x="8851" y="750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66" name="AutoShape 119"/>
                <p:cNvSpPr>
                  <a:spLocks noChangeAspect="1" noChangeArrowheads="1"/>
                </p:cNvSpPr>
                <p:nvPr/>
              </p:nvSpPr>
              <p:spPr bwMode="auto">
                <a:xfrm flipH="1">
                  <a:off x="8485" y="7504"/>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67" name="AutoShape 120"/>
                <p:cNvSpPr>
                  <a:spLocks noChangeAspect="1" noChangeArrowheads="1"/>
                </p:cNvSpPr>
                <p:nvPr/>
              </p:nvSpPr>
              <p:spPr bwMode="auto">
                <a:xfrm rot="-5400000">
                  <a:off x="8292" y="6936"/>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68" name="AutoShape 121"/>
                <p:cNvSpPr>
                  <a:spLocks noChangeAspect="1" noChangeArrowheads="1"/>
                </p:cNvSpPr>
                <p:nvPr/>
              </p:nvSpPr>
              <p:spPr bwMode="auto">
                <a:xfrm rot="16200000" flipH="1">
                  <a:off x="8292" y="7302"/>
                  <a:ext cx="366" cy="143"/>
                </a:xfrm>
                <a:prstGeom prst="homePlate">
                  <a:avLst>
                    <a:gd name="adj" fmla="val 51047"/>
                  </a:avLst>
                </a:prstGeom>
                <a:solidFill>
                  <a:srgbClr val="000000"/>
                </a:solidFill>
                <a:ln w="63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69" name="AutoShape 122"/>
                <p:cNvSpPr>
                  <a:spLocks noChangeAspect="1" noChangeArrowheads="1"/>
                </p:cNvSpPr>
                <p:nvPr/>
              </p:nvSpPr>
              <p:spPr bwMode="auto">
                <a:xfrm rot="-5400000">
                  <a:off x="9051" y="6939"/>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70" name="AutoShape 123"/>
                <p:cNvSpPr>
                  <a:spLocks noChangeAspect="1" noChangeArrowheads="1"/>
                </p:cNvSpPr>
                <p:nvPr/>
              </p:nvSpPr>
              <p:spPr bwMode="auto">
                <a:xfrm rot="16200000" flipH="1">
                  <a:off x="9051" y="7305"/>
                  <a:ext cx="366" cy="143"/>
                </a:xfrm>
                <a:prstGeom prst="homePlate">
                  <a:avLst>
                    <a:gd name="adj" fmla="val 51047"/>
                  </a:avLst>
                </a:prstGeom>
                <a:solidFill>
                  <a:srgbClr val="FFFFFF"/>
                </a:solidFill>
                <a:ln w="6350">
                  <a:solidFill>
                    <a:srgbClr val="C0C0C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9571" name="Line 124"/>
                <p:cNvSpPr>
                  <a:spLocks noChangeAspect="1" noChangeShapeType="1"/>
                </p:cNvSpPr>
                <p:nvPr/>
              </p:nvSpPr>
              <p:spPr bwMode="auto">
                <a:xfrm rot="-5400000">
                  <a:off x="9236" y="7129"/>
                  <a:ext cx="0" cy="135"/>
                </a:xfrm>
                <a:prstGeom prst="line">
                  <a:avLst/>
                </a:prstGeom>
                <a:noFill/>
                <a:ln w="12700">
                  <a:solidFill>
                    <a:srgbClr val="FFFFFF"/>
                  </a:solidFill>
                  <a:round/>
                  <a:headEnd/>
                  <a:tailEnd/>
                </a:ln>
                <a:extLst>
                  <a:ext uri="{909E8E84-426E-40DD-AFC4-6F175D3DCCD1}">
                    <a14:hiddenFill xmlns:a14="http://schemas.microsoft.com/office/drawing/2010/main">
                      <a:noFill/>
                    </a14:hiddenFill>
                  </a:ext>
                </a:extLst>
              </p:spPr>
              <p:txBody>
                <a:bodyPr/>
                <a:lstStyle/>
                <a:p>
                  <a:endParaRPr lang="en-US"/>
                </a:p>
              </p:txBody>
            </p:sp>
          </p:grpSp>
        </p:grpSp>
        <p:sp>
          <p:nvSpPr>
            <p:cNvPr id="19469" name="Text Box 125"/>
            <p:cNvSpPr txBox="1">
              <a:spLocks noChangeArrowheads="1"/>
            </p:cNvSpPr>
            <p:nvPr/>
          </p:nvSpPr>
          <p:spPr bwMode="auto">
            <a:xfrm>
              <a:off x="3960" y="13775"/>
              <a:ext cx="795" cy="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grpSp>
      <p:sp>
        <p:nvSpPr>
          <p:cNvPr id="19464" name="Text Box 128"/>
          <p:cNvSpPr txBox="1">
            <a:spLocks noChangeArrowheads="1"/>
          </p:cNvSpPr>
          <p:nvPr/>
        </p:nvSpPr>
        <p:spPr bwMode="auto">
          <a:xfrm>
            <a:off x="1387475" y="3817938"/>
            <a:ext cx="67865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2200" b="1" i="1"/>
              <a:t>X</a:t>
            </a:r>
            <a:r>
              <a:rPr lang="es-ES" altLang="es-AR" sz="2200" b="1"/>
              <a:t> </a:t>
            </a:r>
            <a:r>
              <a:rPr lang="es-ES" altLang="es-AR" sz="2200" b="1">
                <a:sym typeface="Symbol" panose="05050102010706020507" pitchFamily="18" charset="2"/>
              </a:rPr>
              <a:t></a:t>
            </a:r>
            <a:r>
              <a:rPr lang="es-ES" altLang="es-AR" sz="2200" b="1"/>
              <a:t> S/2</a:t>
            </a:r>
            <a:r>
              <a:rPr lang="es-ES" altLang="es-AR" sz="2200"/>
              <a:t>  (para los instrumentos analógicos)</a:t>
            </a:r>
          </a:p>
        </p:txBody>
      </p:sp>
      <p:sp>
        <p:nvSpPr>
          <p:cNvPr id="19465" name="Text Box 129"/>
          <p:cNvSpPr txBox="1">
            <a:spLocks noChangeArrowheads="1"/>
          </p:cNvSpPr>
          <p:nvPr/>
        </p:nvSpPr>
        <p:spPr bwMode="auto">
          <a:xfrm>
            <a:off x="2006600" y="6343650"/>
            <a:ext cx="55943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b="1" i="1"/>
              <a:t>X</a:t>
            </a:r>
            <a:r>
              <a:rPr lang="es-ES" altLang="es-AR" sz="2200" b="1"/>
              <a:t> </a:t>
            </a:r>
            <a:r>
              <a:rPr lang="es-ES" altLang="es-AR" sz="2200" b="1">
                <a:sym typeface="Symbol" panose="05050102010706020507" pitchFamily="18" charset="2"/>
              </a:rPr>
              <a:t></a:t>
            </a:r>
            <a:r>
              <a:rPr lang="es-ES" altLang="es-AR" sz="2200" b="1"/>
              <a:t> S</a:t>
            </a:r>
            <a:r>
              <a:rPr lang="es-ES" altLang="es-AR" sz="2200"/>
              <a:t>  (para los instrumentos digitales) </a:t>
            </a:r>
          </a:p>
        </p:txBody>
      </p:sp>
      <p:sp>
        <p:nvSpPr>
          <p:cNvPr id="117" name="CuadroTexto 116">
            <a:extLst>
              <a:ext uri="{FF2B5EF4-FFF2-40B4-BE49-F238E27FC236}">
                <a16:creationId xmlns:a16="http://schemas.microsoft.com/office/drawing/2014/main" id="{7A3B3752-D3BA-4F39-BF7C-462E4D4F966E}"/>
              </a:ext>
            </a:extLst>
          </p:cNvPr>
          <p:cNvSpPr txBox="1"/>
          <p:nvPr/>
        </p:nvSpPr>
        <p:spPr>
          <a:xfrm>
            <a:off x="155575" y="227013"/>
            <a:ext cx="8131175" cy="431800"/>
          </a:xfrm>
          <a:prstGeom prst="rect">
            <a:avLst/>
          </a:prstGeom>
          <a:noFill/>
        </p:spPr>
        <p:txBody>
          <a:bodyPr>
            <a:spAutoFit/>
          </a:bodyPr>
          <a:lstStyle/>
          <a:p>
            <a:pPr>
              <a:defRPr/>
            </a:pPr>
            <a:r>
              <a:rPr lang="es-AR" sz="2200" b="1" dirty="0">
                <a:solidFill>
                  <a:srgbClr val="00B050"/>
                </a:solidFill>
                <a:latin typeface="+mn-lt"/>
                <a:ea typeface="+mj-ea"/>
                <a:cs typeface="+mj-cs"/>
              </a:rPr>
              <a:t>Ejemplo de aplicación. </a:t>
            </a:r>
            <a:endParaRPr lang="es-AR" b="1" dirty="0">
              <a:solidFill>
                <a:srgbClr val="00B050"/>
              </a:solidFill>
            </a:endParaRPr>
          </a:p>
        </p:txBody>
      </p:sp>
      <p:pic>
        <p:nvPicPr>
          <p:cNvPr id="19467" name="Imagen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6988" y="1196975"/>
            <a:ext cx="2589212"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115199C8-CB95-4BC1-9D2E-AA1D9344A77C}"/>
              </a:ext>
            </a:extLst>
          </p:cNvPr>
          <p:cNvGraphicFramePr>
            <a:graphicFrameLocks noGrp="1"/>
          </p:cNvGraphicFramePr>
          <p:nvPr/>
        </p:nvGraphicFramePr>
        <p:xfrm>
          <a:off x="1401763" y="1398588"/>
          <a:ext cx="6537325" cy="4022728"/>
        </p:xfrm>
        <a:graphic>
          <a:graphicData uri="http://schemas.openxmlformats.org/drawingml/2006/table">
            <a:tbl>
              <a:tblPr>
                <a:tableStyleId>{5C22544A-7EE6-4342-B048-85BDC9FD1C3A}</a:tableStyleId>
              </a:tblPr>
              <a:tblGrid>
                <a:gridCol w="3216648">
                  <a:extLst>
                    <a:ext uri="{9D8B030D-6E8A-4147-A177-3AD203B41FA5}">
                      <a16:colId xmlns:a16="http://schemas.microsoft.com/office/drawing/2014/main" val="306007645"/>
                    </a:ext>
                  </a:extLst>
                </a:gridCol>
                <a:gridCol w="1448978">
                  <a:extLst>
                    <a:ext uri="{9D8B030D-6E8A-4147-A177-3AD203B41FA5}">
                      <a16:colId xmlns:a16="http://schemas.microsoft.com/office/drawing/2014/main" val="4197603741"/>
                    </a:ext>
                  </a:extLst>
                </a:gridCol>
                <a:gridCol w="1871699">
                  <a:extLst>
                    <a:ext uri="{9D8B030D-6E8A-4147-A177-3AD203B41FA5}">
                      <a16:colId xmlns:a16="http://schemas.microsoft.com/office/drawing/2014/main" val="4213409397"/>
                    </a:ext>
                  </a:extLst>
                </a:gridCol>
              </a:tblGrid>
              <a:tr h="502841">
                <a:tc>
                  <a:txBody>
                    <a:bodyPr/>
                    <a:lstStyle/>
                    <a:p>
                      <a:pPr algn="ctr">
                        <a:lnSpc>
                          <a:spcPct val="150000"/>
                        </a:lnSpc>
                        <a:spcAft>
                          <a:spcPts val="0"/>
                        </a:spcAft>
                      </a:pPr>
                      <a:r>
                        <a:rPr lang="es-AR" sz="2200">
                          <a:effectLst/>
                        </a:rPr>
                        <a:t>MAGNITUD</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AR" sz="2200">
                          <a:effectLst/>
                        </a:rPr>
                        <a:t>PATRÓN</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50000"/>
                        </a:lnSpc>
                        <a:spcAft>
                          <a:spcPts val="0"/>
                        </a:spcAft>
                      </a:pPr>
                      <a:r>
                        <a:rPr lang="es-AR" sz="2200">
                          <a:effectLst/>
                        </a:rPr>
                        <a:t>SÍMBOLO</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70566621"/>
                  </a:ext>
                </a:extLst>
              </a:tr>
              <a:tr h="502841">
                <a:tc>
                  <a:txBody>
                    <a:bodyPr/>
                    <a:lstStyle/>
                    <a:p>
                      <a:pPr algn="just">
                        <a:lnSpc>
                          <a:spcPct val="150000"/>
                        </a:lnSpc>
                        <a:spcAft>
                          <a:spcPts val="0"/>
                        </a:spcAft>
                      </a:pPr>
                      <a:r>
                        <a:rPr lang="es-AR" sz="2200" dirty="0">
                          <a:effectLst/>
                        </a:rPr>
                        <a:t>longitud</a:t>
                      </a:r>
                      <a:endParaRPr lang="es-A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metro</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m</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670346476"/>
                  </a:ext>
                </a:extLst>
              </a:tr>
              <a:tr h="502841">
                <a:tc>
                  <a:txBody>
                    <a:bodyPr/>
                    <a:lstStyle/>
                    <a:p>
                      <a:pPr algn="just">
                        <a:lnSpc>
                          <a:spcPct val="150000"/>
                        </a:lnSpc>
                        <a:spcAft>
                          <a:spcPts val="0"/>
                        </a:spcAft>
                      </a:pPr>
                      <a:r>
                        <a:rPr lang="es-AR" sz="2200">
                          <a:effectLst/>
                        </a:rPr>
                        <a:t>masa</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kilogramo</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kg</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758515929"/>
                  </a:ext>
                </a:extLst>
              </a:tr>
              <a:tr h="502841">
                <a:tc>
                  <a:txBody>
                    <a:bodyPr/>
                    <a:lstStyle/>
                    <a:p>
                      <a:pPr algn="just">
                        <a:lnSpc>
                          <a:spcPct val="150000"/>
                        </a:lnSpc>
                        <a:spcAft>
                          <a:spcPts val="0"/>
                        </a:spcAft>
                      </a:pPr>
                      <a:r>
                        <a:rPr lang="es-AR" sz="2200">
                          <a:effectLst/>
                        </a:rPr>
                        <a:t>tiempo</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segundo</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s</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268999453"/>
                  </a:ext>
                </a:extLst>
              </a:tr>
              <a:tr h="502841">
                <a:tc>
                  <a:txBody>
                    <a:bodyPr/>
                    <a:lstStyle/>
                    <a:p>
                      <a:pPr algn="just">
                        <a:lnSpc>
                          <a:spcPct val="150000"/>
                        </a:lnSpc>
                        <a:spcAft>
                          <a:spcPts val="0"/>
                        </a:spcAft>
                      </a:pPr>
                      <a:r>
                        <a:rPr lang="es-AR" sz="2200">
                          <a:effectLst/>
                        </a:rPr>
                        <a:t>temperatura</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Kelvin</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K</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1727820742"/>
                  </a:ext>
                </a:extLst>
              </a:tr>
              <a:tr h="502841">
                <a:tc>
                  <a:txBody>
                    <a:bodyPr/>
                    <a:lstStyle/>
                    <a:p>
                      <a:pPr algn="just">
                        <a:lnSpc>
                          <a:spcPct val="150000"/>
                        </a:lnSpc>
                        <a:spcAft>
                          <a:spcPts val="0"/>
                        </a:spcAft>
                      </a:pPr>
                      <a:r>
                        <a:rPr lang="es-AR" sz="2200">
                          <a:effectLst/>
                        </a:rPr>
                        <a:t>cantidad de sustancia</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mol</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mol</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084647832"/>
                  </a:ext>
                </a:extLst>
              </a:tr>
              <a:tr h="502841">
                <a:tc>
                  <a:txBody>
                    <a:bodyPr/>
                    <a:lstStyle/>
                    <a:p>
                      <a:pPr algn="just">
                        <a:lnSpc>
                          <a:spcPct val="150000"/>
                        </a:lnSpc>
                        <a:spcAft>
                          <a:spcPts val="0"/>
                        </a:spcAft>
                      </a:pPr>
                      <a:r>
                        <a:rPr lang="es-AR" sz="2200" dirty="0">
                          <a:effectLst/>
                        </a:rPr>
                        <a:t>intensidad de la corriente</a:t>
                      </a:r>
                      <a:endParaRPr lang="es-A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dirty="0">
                          <a:effectLst/>
                        </a:rPr>
                        <a:t>Ampere</a:t>
                      </a:r>
                      <a:endParaRPr lang="es-A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a:effectLst/>
                        </a:rPr>
                        <a:t>A</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274241318"/>
                  </a:ext>
                </a:extLst>
              </a:tr>
              <a:tr h="502841">
                <a:tc>
                  <a:txBody>
                    <a:bodyPr/>
                    <a:lstStyle/>
                    <a:p>
                      <a:pPr algn="just">
                        <a:lnSpc>
                          <a:spcPct val="150000"/>
                        </a:lnSpc>
                        <a:spcAft>
                          <a:spcPts val="0"/>
                        </a:spcAft>
                      </a:pPr>
                      <a:r>
                        <a:rPr lang="es-AR" sz="2200">
                          <a:effectLst/>
                        </a:rPr>
                        <a:t>intensidad de la luz</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dirty="0">
                          <a:effectLst/>
                        </a:rPr>
                        <a:t>Candela</a:t>
                      </a:r>
                      <a:endParaRPr lang="es-A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50000"/>
                        </a:lnSpc>
                        <a:spcAft>
                          <a:spcPts val="0"/>
                        </a:spcAft>
                      </a:pPr>
                      <a:r>
                        <a:rPr lang="es-AR" sz="2200" dirty="0">
                          <a:effectLst/>
                        </a:rPr>
                        <a:t>cd</a:t>
                      </a:r>
                      <a:endParaRPr lang="es-A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extLst>
                  <a:ext uri="{0D108BD9-81ED-4DB2-BD59-A6C34878D82A}">
                    <a16:rowId xmlns:a16="http://schemas.microsoft.com/office/drawing/2014/main" val="3385306540"/>
                  </a:ext>
                </a:extLst>
              </a:tr>
            </a:tbl>
          </a:graphicData>
        </a:graphic>
      </p:graphicFrame>
      <p:sp>
        <p:nvSpPr>
          <p:cNvPr id="20520" name="CuadroTexto 4"/>
          <p:cNvSpPr txBox="1">
            <a:spLocks noChangeArrowheads="1"/>
          </p:cNvSpPr>
          <p:nvPr/>
        </p:nvSpPr>
        <p:spPr bwMode="auto">
          <a:xfrm>
            <a:off x="1784350" y="649288"/>
            <a:ext cx="5330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s-AR" altLang="es-AR" sz="2200" b="1"/>
              <a:t>Magnitudes FUNDAMENTALES</a:t>
            </a:r>
          </a:p>
          <a:p>
            <a:pPr algn="ctr">
              <a:spcBef>
                <a:spcPct val="0"/>
              </a:spcBef>
              <a:buFontTx/>
              <a:buNone/>
            </a:pPr>
            <a:r>
              <a:rPr lang="es-AR" altLang="es-AR" sz="2200"/>
              <a:t>(Sistema Internacional – SI)</a:t>
            </a:r>
          </a:p>
        </p:txBody>
      </p:sp>
      <p:sp>
        <p:nvSpPr>
          <p:cNvPr id="5" name="CuadroTexto 4">
            <a:extLst>
              <a:ext uri="{FF2B5EF4-FFF2-40B4-BE49-F238E27FC236}">
                <a16:creationId xmlns:a16="http://schemas.microsoft.com/office/drawing/2014/main" id="{4D653E04-0E24-43E3-92C6-4C0B3AF19FB1}"/>
              </a:ext>
            </a:extLst>
          </p:cNvPr>
          <p:cNvSpPr txBox="1"/>
          <p:nvPr/>
        </p:nvSpPr>
        <p:spPr>
          <a:xfrm>
            <a:off x="168275" y="131763"/>
            <a:ext cx="8729663" cy="431800"/>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Unidades. Análisis dimensional, conversión de unidades. </a:t>
            </a:r>
          </a:p>
        </p:txBody>
      </p:sp>
      <p:sp>
        <p:nvSpPr>
          <p:cNvPr id="20522" name="CuadroTexto 4"/>
          <p:cNvSpPr txBox="1">
            <a:spLocks noChangeArrowheads="1"/>
          </p:cNvSpPr>
          <p:nvPr/>
        </p:nvSpPr>
        <p:spPr bwMode="auto">
          <a:xfrm>
            <a:off x="153988" y="5614988"/>
            <a:ext cx="89757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Se distinguen siete </a:t>
            </a:r>
            <a:r>
              <a:rPr lang="es-AR" altLang="es-AR" sz="2200" b="1">
                <a:solidFill>
                  <a:srgbClr val="0070C0"/>
                </a:solidFill>
              </a:rPr>
              <a:t>magnitudes fundamentales</a:t>
            </a:r>
            <a:r>
              <a:rPr lang="es-AR" altLang="es-AR" sz="2200" b="1"/>
              <a:t> </a:t>
            </a:r>
            <a:r>
              <a:rPr lang="es-AR" altLang="es-AR" sz="2200"/>
              <a:t>y, en función de estas, se pueden expresar o definir las </a:t>
            </a:r>
            <a:r>
              <a:rPr lang="es-AR" altLang="es-AR" sz="2200" b="1">
                <a:solidFill>
                  <a:srgbClr val="0070C0"/>
                </a:solidFill>
              </a:rPr>
              <a:t>magnitudes derivadas </a:t>
            </a:r>
            <a:r>
              <a:rPr lang="es-AR" altLang="es-AR" sz="2200"/>
              <a:t>mediante distintas operaciones matemáticas.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adroTexto 2"/>
          <p:cNvSpPr txBox="1">
            <a:spLocks noChangeArrowheads="1"/>
          </p:cNvSpPr>
          <p:nvPr/>
        </p:nvSpPr>
        <p:spPr bwMode="auto">
          <a:xfrm>
            <a:off x="168275" y="2493963"/>
            <a:ext cx="8729663"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Una </a:t>
            </a:r>
            <a:r>
              <a:rPr lang="es-AR" altLang="es-AR" sz="2200" b="1">
                <a:solidFill>
                  <a:srgbClr val="0070C0"/>
                </a:solidFill>
              </a:rPr>
              <a:t>magnitud es escalar</a:t>
            </a:r>
            <a:r>
              <a:rPr lang="es-AR" altLang="es-AR" sz="2200" b="1" i="1">
                <a:solidFill>
                  <a:srgbClr val="0070C0"/>
                </a:solidFill>
              </a:rPr>
              <a:t> </a:t>
            </a:r>
            <a:r>
              <a:rPr lang="es-AR" altLang="es-AR" sz="2200"/>
              <a:t>cuando para efectuar su medición la comparamos con una escala arbitrariamente establecida para dicho fin.</a:t>
            </a:r>
          </a:p>
          <a:p>
            <a:pPr>
              <a:spcBef>
                <a:spcPct val="0"/>
              </a:spcBef>
              <a:buFontTx/>
              <a:buNone/>
            </a:pPr>
            <a:r>
              <a:rPr lang="es-AR" altLang="es-AR" sz="2200"/>
              <a:t>Una </a:t>
            </a:r>
            <a:r>
              <a:rPr lang="es-AR" altLang="es-AR" sz="2200" b="1">
                <a:solidFill>
                  <a:srgbClr val="0070C0"/>
                </a:solidFill>
              </a:rPr>
              <a:t>magnitud escalar</a:t>
            </a:r>
            <a:r>
              <a:rPr lang="es-AR" altLang="es-AR" sz="2200"/>
              <a:t> es aquella que queda completamente determinada con un número y sus correspondientes unidades.</a:t>
            </a:r>
          </a:p>
        </p:txBody>
      </p:sp>
      <p:sp>
        <p:nvSpPr>
          <p:cNvPr id="21507" name="CuadroTexto 3"/>
          <p:cNvSpPr txBox="1">
            <a:spLocks noChangeArrowheads="1"/>
          </p:cNvSpPr>
          <p:nvPr/>
        </p:nvSpPr>
        <p:spPr bwMode="auto">
          <a:xfrm>
            <a:off x="168275" y="4657725"/>
            <a:ext cx="8729663"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Una </a:t>
            </a:r>
            <a:r>
              <a:rPr lang="es-AR" altLang="es-AR" sz="2200" b="1">
                <a:solidFill>
                  <a:srgbClr val="0070C0"/>
                </a:solidFill>
              </a:rPr>
              <a:t>magnitud es vectorial </a:t>
            </a:r>
            <a:r>
              <a:rPr lang="es-AR" altLang="es-AR" sz="2200"/>
              <a:t>cuando necesitamos para su medición compararla con los elementos que caracterizan a un vector.</a:t>
            </a:r>
          </a:p>
          <a:p>
            <a:pPr>
              <a:spcBef>
                <a:spcPct val="0"/>
              </a:spcBef>
              <a:buFontTx/>
              <a:buNone/>
            </a:pPr>
            <a:r>
              <a:rPr lang="es-AR" altLang="es-AR" sz="2200"/>
              <a:t>Es decir, una </a:t>
            </a:r>
            <a:r>
              <a:rPr lang="es-AR" altLang="es-AR" sz="2200">
                <a:solidFill>
                  <a:srgbClr val="0070C0"/>
                </a:solidFill>
              </a:rPr>
              <a:t>magnitud vectorial</a:t>
            </a:r>
            <a:r>
              <a:rPr lang="es-AR" altLang="es-AR" sz="2200"/>
              <a:t> es aquella que, además de un valor numérico y sus unidades (módulo) debemos especificar su dirección y sentido.</a:t>
            </a:r>
          </a:p>
        </p:txBody>
      </p:sp>
      <p:sp>
        <p:nvSpPr>
          <p:cNvPr id="6" name="CuadroTexto 5">
            <a:extLst>
              <a:ext uri="{FF2B5EF4-FFF2-40B4-BE49-F238E27FC236}">
                <a16:creationId xmlns:a16="http://schemas.microsoft.com/office/drawing/2014/main" id="{65E794E4-2C2B-438A-9357-35D2537F4C6B}"/>
              </a:ext>
            </a:extLst>
          </p:cNvPr>
          <p:cNvSpPr txBox="1"/>
          <p:nvPr/>
        </p:nvSpPr>
        <p:spPr>
          <a:xfrm>
            <a:off x="168275" y="131763"/>
            <a:ext cx="8729663" cy="431800"/>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Magnitud Física. Magnitudes Escalares y Vectoriales. </a:t>
            </a:r>
            <a:endParaRPr lang="es-AR" b="1" dirty="0">
              <a:solidFill>
                <a:srgbClr val="FFFF00"/>
              </a:solidFill>
            </a:endParaRPr>
          </a:p>
        </p:txBody>
      </p:sp>
      <p:sp>
        <p:nvSpPr>
          <p:cNvPr id="7" name="Rectángulo 6">
            <a:extLst>
              <a:ext uri="{FF2B5EF4-FFF2-40B4-BE49-F238E27FC236}">
                <a16:creationId xmlns:a16="http://schemas.microsoft.com/office/drawing/2014/main" id="{273CE338-2971-485C-9266-E2883CD98D5F}"/>
              </a:ext>
            </a:extLst>
          </p:cNvPr>
          <p:cNvSpPr/>
          <p:nvPr/>
        </p:nvSpPr>
        <p:spPr>
          <a:xfrm>
            <a:off x="168275" y="2493963"/>
            <a:ext cx="8770938" cy="1819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8" name="Rectángulo 7">
            <a:extLst>
              <a:ext uri="{FF2B5EF4-FFF2-40B4-BE49-F238E27FC236}">
                <a16:creationId xmlns:a16="http://schemas.microsoft.com/office/drawing/2014/main" id="{1DE6F4DC-56A3-4F9C-BA57-93DC0FB91CA0}"/>
              </a:ext>
            </a:extLst>
          </p:cNvPr>
          <p:cNvSpPr/>
          <p:nvPr/>
        </p:nvSpPr>
        <p:spPr>
          <a:xfrm>
            <a:off x="168275" y="4657725"/>
            <a:ext cx="8770938" cy="18192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21511" name="CuadroTexto 2"/>
          <p:cNvSpPr txBox="1">
            <a:spLocks noChangeArrowheads="1"/>
          </p:cNvSpPr>
          <p:nvPr/>
        </p:nvSpPr>
        <p:spPr bwMode="auto">
          <a:xfrm>
            <a:off x="209550" y="809625"/>
            <a:ext cx="87296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Una </a:t>
            </a:r>
            <a:r>
              <a:rPr lang="es-AR" altLang="es-AR" sz="2200" b="1">
                <a:solidFill>
                  <a:srgbClr val="0070C0"/>
                </a:solidFill>
              </a:rPr>
              <a:t>magnitud física</a:t>
            </a:r>
            <a:r>
              <a:rPr lang="es-AR" altLang="es-AR" sz="2200"/>
              <a:t> es un valor asociado a una </a:t>
            </a:r>
            <a:r>
              <a:rPr lang="es-AR" altLang="es-AR" sz="2200" b="1">
                <a:solidFill>
                  <a:srgbClr val="0070C0"/>
                </a:solidFill>
              </a:rPr>
              <a:t>propiedad física</a:t>
            </a:r>
            <a:r>
              <a:rPr lang="es-AR" altLang="es-AR" sz="2200"/>
              <a:t> o cualidad medible de un </a:t>
            </a:r>
            <a:r>
              <a:rPr lang="es-AR" altLang="es-AR" sz="2200" b="1">
                <a:solidFill>
                  <a:srgbClr val="0070C0"/>
                </a:solidFill>
              </a:rPr>
              <a:t>sistema físico</a:t>
            </a:r>
            <a:r>
              <a:rPr lang="es-AR" altLang="es-AR" sz="2200"/>
              <a:t>, es decir, a la que se le pueden asignar distintos valores como resultado de una medición o una relación de medidas.</a:t>
            </a:r>
          </a:p>
        </p:txBody>
      </p:sp>
      <p:sp>
        <p:nvSpPr>
          <p:cNvPr id="10" name="Rectángulo 9">
            <a:extLst>
              <a:ext uri="{FF2B5EF4-FFF2-40B4-BE49-F238E27FC236}">
                <a16:creationId xmlns:a16="http://schemas.microsoft.com/office/drawing/2014/main" id="{4C350BA7-6EC8-49BD-91C0-B35B3793475F}"/>
              </a:ext>
            </a:extLst>
          </p:cNvPr>
          <p:cNvSpPr/>
          <p:nvPr/>
        </p:nvSpPr>
        <p:spPr>
          <a:xfrm>
            <a:off x="168275" y="808038"/>
            <a:ext cx="8770938" cy="14906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Conector recto 5">
            <a:extLst>
              <a:ext uri="{FF2B5EF4-FFF2-40B4-BE49-F238E27FC236}">
                <a16:creationId xmlns:a16="http://schemas.microsoft.com/office/drawing/2014/main" id="{E5BE940D-D777-4211-B37D-5B602A5AA9BD}"/>
              </a:ext>
            </a:extLst>
          </p:cNvPr>
          <p:cNvCxnSpPr>
            <a:cxnSpLocks/>
          </p:cNvCxnSpPr>
          <p:nvPr/>
        </p:nvCxnSpPr>
        <p:spPr>
          <a:xfrm flipV="1">
            <a:off x="1154113" y="2362200"/>
            <a:ext cx="6105525" cy="3967163"/>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4" name="Conector recto de flecha 3">
            <a:extLst>
              <a:ext uri="{FF2B5EF4-FFF2-40B4-BE49-F238E27FC236}">
                <a16:creationId xmlns:a16="http://schemas.microsoft.com/office/drawing/2014/main" id="{216D071E-6570-41FC-A1E2-81B38A9DF9A7}"/>
              </a:ext>
            </a:extLst>
          </p:cNvPr>
          <p:cNvCxnSpPr/>
          <p:nvPr/>
        </p:nvCxnSpPr>
        <p:spPr>
          <a:xfrm flipV="1">
            <a:off x="2181225" y="3141663"/>
            <a:ext cx="3881438" cy="2532062"/>
          </a:xfrm>
          <a:prstGeom prst="straightConnector1">
            <a:avLst/>
          </a:prstGeom>
          <a:ln w="57150">
            <a:headEnd type="oval" w="med" len="med"/>
            <a:tailEnd type="triangle" w="lg" len="lg"/>
          </a:ln>
        </p:spPr>
        <p:style>
          <a:lnRef idx="1">
            <a:schemeClr val="dk1"/>
          </a:lnRef>
          <a:fillRef idx="0">
            <a:schemeClr val="dk1"/>
          </a:fillRef>
          <a:effectRef idx="0">
            <a:schemeClr val="dk1"/>
          </a:effectRef>
          <a:fontRef idx="minor">
            <a:schemeClr val="tx1"/>
          </a:fontRef>
        </p:style>
      </p:cxnSp>
      <p:sp>
        <p:nvSpPr>
          <p:cNvPr id="9" name="Globo: línea doblada sin borde 8">
            <a:extLst>
              <a:ext uri="{FF2B5EF4-FFF2-40B4-BE49-F238E27FC236}">
                <a16:creationId xmlns:a16="http://schemas.microsoft.com/office/drawing/2014/main" id="{96C018FC-8DF3-49A0-BD7D-AFA1F89B11D6}"/>
              </a:ext>
            </a:extLst>
          </p:cNvPr>
          <p:cNvSpPr/>
          <p:nvPr/>
        </p:nvSpPr>
        <p:spPr>
          <a:xfrm>
            <a:off x="6667500" y="1125538"/>
            <a:ext cx="2138363" cy="646112"/>
          </a:xfrm>
          <a:prstGeom prst="callout2">
            <a:avLst>
              <a:gd name="adj1" fmla="val 20924"/>
              <a:gd name="adj2" fmla="val 4167"/>
              <a:gd name="adj3" fmla="val 18750"/>
              <a:gd name="adj4" fmla="val -16667"/>
              <a:gd name="adj5" fmla="val 299457"/>
              <a:gd name="adj6" fmla="val -3022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rgbClr val="0070C0"/>
                </a:solidFill>
              </a:rPr>
              <a:t>EXTREMO</a:t>
            </a:r>
            <a:r>
              <a:rPr lang="es-AR" dirty="0">
                <a:solidFill>
                  <a:schemeClr val="tx1"/>
                </a:solidFill>
              </a:rPr>
              <a:t> (indica el </a:t>
            </a:r>
            <a:r>
              <a:rPr lang="es-AR" b="1" dirty="0">
                <a:solidFill>
                  <a:srgbClr val="FF0000"/>
                </a:solidFill>
              </a:rPr>
              <a:t>sentido</a:t>
            </a:r>
            <a:r>
              <a:rPr lang="es-AR" dirty="0">
                <a:solidFill>
                  <a:schemeClr val="tx1"/>
                </a:solidFill>
              </a:rPr>
              <a:t> del vector)</a:t>
            </a:r>
          </a:p>
        </p:txBody>
      </p:sp>
      <p:sp>
        <p:nvSpPr>
          <p:cNvPr id="10" name="Globo: línea doblada sin borde 9">
            <a:extLst>
              <a:ext uri="{FF2B5EF4-FFF2-40B4-BE49-F238E27FC236}">
                <a16:creationId xmlns:a16="http://schemas.microsoft.com/office/drawing/2014/main" id="{76E41CB5-B6F1-4980-828E-FC5E2F3A7592}"/>
              </a:ext>
            </a:extLst>
          </p:cNvPr>
          <p:cNvSpPr/>
          <p:nvPr/>
        </p:nvSpPr>
        <p:spPr>
          <a:xfrm>
            <a:off x="3643313" y="6024563"/>
            <a:ext cx="3179762" cy="647700"/>
          </a:xfrm>
          <a:prstGeom prst="callout2">
            <a:avLst>
              <a:gd name="adj1" fmla="val 20924"/>
              <a:gd name="adj2" fmla="val 4167"/>
              <a:gd name="adj3" fmla="val 18750"/>
              <a:gd name="adj4" fmla="val -16667"/>
              <a:gd name="adj5" fmla="val -48369"/>
              <a:gd name="adj6" fmla="val -44293"/>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rgbClr val="0070C0"/>
                </a:solidFill>
              </a:rPr>
              <a:t>PUNTO DE APLICACIÓN </a:t>
            </a:r>
            <a:r>
              <a:rPr lang="es-AR" dirty="0">
                <a:solidFill>
                  <a:schemeClr val="tx1"/>
                </a:solidFill>
              </a:rPr>
              <a:t>(indica el </a:t>
            </a:r>
            <a:r>
              <a:rPr lang="es-AR" b="1" dirty="0">
                <a:solidFill>
                  <a:srgbClr val="FF0000"/>
                </a:solidFill>
              </a:rPr>
              <a:t>origen</a:t>
            </a:r>
            <a:r>
              <a:rPr lang="es-AR" dirty="0">
                <a:solidFill>
                  <a:schemeClr val="tx1"/>
                </a:solidFill>
              </a:rPr>
              <a:t> del vector)</a:t>
            </a:r>
          </a:p>
        </p:txBody>
      </p:sp>
      <p:sp>
        <p:nvSpPr>
          <p:cNvPr id="12" name="Globo: línea doblada sin borde 11">
            <a:extLst>
              <a:ext uri="{FF2B5EF4-FFF2-40B4-BE49-F238E27FC236}">
                <a16:creationId xmlns:a16="http://schemas.microsoft.com/office/drawing/2014/main" id="{F98F311E-597A-4984-8643-770A97BD20BB}"/>
              </a:ext>
            </a:extLst>
          </p:cNvPr>
          <p:cNvSpPr/>
          <p:nvPr/>
        </p:nvSpPr>
        <p:spPr>
          <a:xfrm>
            <a:off x="6681788" y="4365625"/>
            <a:ext cx="2462212" cy="646113"/>
          </a:xfrm>
          <a:prstGeom prst="callout2">
            <a:avLst>
              <a:gd name="adj1" fmla="val 25272"/>
              <a:gd name="adj2" fmla="val 5483"/>
              <a:gd name="adj3" fmla="val 25272"/>
              <a:gd name="adj4" fmla="val -7457"/>
              <a:gd name="adj5" fmla="val -237499"/>
              <a:gd name="adj6" fmla="val 1359"/>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dirty="0">
                <a:solidFill>
                  <a:schemeClr val="tx1"/>
                </a:solidFill>
              </a:rPr>
              <a:t> </a:t>
            </a:r>
            <a:r>
              <a:rPr lang="es-AR" b="1" dirty="0">
                <a:solidFill>
                  <a:srgbClr val="0070C0"/>
                </a:solidFill>
              </a:rPr>
              <a:t>RECTA DE ACCIÓN </a:t>
            </a:r>
            <a:r>
              <a:rPr lang="es-AR" dirty="0">
                <a:solidFill>
                  <a:schemeClr val="tx1"/>
                </a:solidFill>
              </a:rPr>
              <a:t>(indica la </a:t>
            </a:r>
            <a:r>
              <a:rPr lang="es-AR" b="1" dirty="0">
                <a:solidFill>
                  <a:srgbClr val="FF0000"/>
                </a:solidFill>
              </a:rPr>
              <a:t>dirección</a:t>
            </a:r>
            <a:r>
              <a:rPr lang="es-AR" dirty="0">
                <a:solidFill>
                  <a:schemeClr val="tx1"/>
                </a:solidFill>
              </a:rPr>
              <a:t> del vector)</a:t>
            </a:r>
          </a:p>
        </p:txBody>
      </p:sp>
      <p:sp>
        <p:nvSpPr>
          <p:cNvPr id="22535" name="CuadroTexto 12"/>
          <p:cNvSpPr txBox="1">
            <a:spLocks noChangeArrowheads="1"/>
          </p:cNvSpPr>
          <p:nvPr/>
        </p:nvSpPr>
        <p:spPr bwMode="auto">
          <a:xfrm>
            <a:off x="93663" y="730250"/>
            <a:ext cx="61849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t>Un </a:t>
            </a:r>
            <a:r>
              <a:rPr lang="es-AR" altLang="es-AR" sz="2200" b="1">
                <a:solidFill>
                  <a:srgbClr val="FF0000"/>
                </a:solidFill>
              </a:rPr>
              <a:t>VECTOR </a:t>
            </a:r>
            <a:r>
              <a:rPr lang="es-AR" altLang="es-AR" sz="2200" b="1"/>
              <a:t>es un </a:t>
            </a:r>
            <a:r>
              <a:rPr lang="es-AR" altLang="es-AR" sz="2200" b="1">
                <a:solidFill>
                  <a:srgbClr val="0070C0"/>
                </a:solidFill>
              </a:rPr>
              <a:t>SEGMENTO ORIENTADO</a:t>
            </a:r>
          </a:p>
        </p:txBody>
      </p:sp>
      <p:sp>
        <p:nvSpPr>
          <p:cNvPr id="14" name="CuadroTexto 13"/>
          <p:cNvSpPr txBox="1">
            <a:spLocks noChangeArrowheads="1"/>
          </p:cNvSpPr>
          <p:nvPr/>
        </p:nvSpPr>
        <p:spPr bwMode="auto">
          <a:xfrm>
            <a:off x="1789113" y="5391150"/>
            <a:ext cx="438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800"/>
              <a:t>O</a:t>
            </a:r>
          </a:p>
        </p:txBody>
      </p:sp>
      <p:sp>
        <p:nvSpPr>
          <p:cNvPr id="15" name="Abrir llave 14">
            <a:extLst>
              <a:ext uri="{FF2B5EF4-FFF2-40B4-BE49-F238E27FC236}">
                <a16:creationId xmlns:a16="http://schemas.microsoft.com/office/drawing/2014/main" id="{2B97B734-EB07-4F34-BEF7-88B80123300B}"/>
              </a:ext>
            </a:extLst>
          </p:cNvPr>
          <p:cNvSpPr/>
          <p:nvPr/>
        </p:nvSpPr>
        <p:spPr>
          <a:xfrm rot="3378617">
            <a:off x="3735387" y="1757363"/>
            <a:ext cx="263525" cy="4572000"/>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s-AR"/>
          </a:p>
        </p:txBody>
      </p:sp>
      <p:sp>
        <p:nvSpPr>
          <p:cNvPr id="16" name="Globo: línea doblada sin borde 15">
            <a:extLst>
              <a:ext uri="{FF2B5EF4-FFF2-40B4-BE49-F238E27FC236}">
                <a16:creationId xmlns:a16="http://schemas.microsoft.com/office/drawing/2014/main" id="{E6A6A030-9C8C-477D-BB8E-F3EF4BD6034C}"/>
              </a:ext>
            </a:extLst>
          </p:cNvPr>
          <p:cNvSpPr/>
          <p:nvPr/>
        </p:nvSpPr>
        <p:spPr>
          <a:xfrm flipH="1">
            <a:off x="984250" y="1933575"/>
            <a:ext cx="2138363" cy="646113"/>
          </a:xfrm>
          <a:prstGeom prst="callout2">
            <a:avLst>
              <a:gd name="adj1" fmla="val 20924"/>
              <a:gd name="adj2" fmla="val 4167"/>
              <a:gd name="adj3" fmla="val 18750"/>
              <a:gd name="adj4" fmla="val -16667"/>
              <a:gd name="adj5" fmla="val 299457"/>
              <a:gd name="adj6" fmla="val -3022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AR" b="1" dirty="0">
                <a:solidFill>
                  <a:srgbClr val="0070C0"/>
                </a:solidFill>
              </a:rPr>
              <a:t>MÓDULO</a:t>
            </a:r>
            <a:r>
              <a:rPr lang="es-AR" dirty="0">
                <a:solidFill>
                  <a:schemeClr val="tx1"/>
                </a:solidFill>
              </a:rPr>
              <a:t> (indica la </a:t>
            </a:r>
            <a:r>
              <a:rPr lang="es-AR" b="1" dirty="0">
                <a:solidFill>
                  <a:srgbClr val="FF0000"/>
                </a:solidFill>
              </a:rPr>
              <a:t>longitud </a:t>
            </a:r>
            <a:r>
              <a:rPr lang="es-AR" dirty="0">
                <a:solidFill>
                  <a:schemeClr val="tx1"/>
                </a:solidFill>
              </a:rPr>
              <a:t>del segmento)</a:t>
            </a:r>
          </a:p>
        </p:txBody>
      </p:sp>
      <p:pic>
        <p:nvPicPr>
          <p:cNvPr id="17" name="Imagen 1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3513" y="4556125"/>
            <a:ext cx="609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CuadroTexto 17">
            <a:extLst>
              <a:ext uri="{FF2B5EF4-FFF2-40B4-BE49-F238E27FC236}">
                <a16:creationId xmlns:a16="http://schemas.microsoft.com/office/drawing/2014/main" id="{E5859E45-32E0-4231-8674-8D37D25D77E8}"/>
              </a:ext>
            </a:extLst>
          </p:cNvPr>
          <p:cNvSpPr txBox="1"/>
          <p:nvPr/>
        </p:nvSpPr>
        <p:spPr>
          <a:xfrm>
            <a:off x="168275" y="131763"/>
            <a:ext cx="8729663" cy="431800"/>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Vectores. Operaciones con vectores.</a:t>
            </a:r>
            <a:endParaRPr lang="es-AR" b="1" dirty="0">
              <a:solidFill>
                <a:srgbClr val="FFFF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P spid="14" grpId="0"/>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ChangeArrowheads="1"/>
          </p:cNvSpPr>
          <p:nvPr/>
        </p:nvSpPr>
        <p:spPr bwMode="auto">
          <a:xfrm>
            <a:off x="206375" y="1357313"/>
            <a:ext cx="806767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4800" b="1">
                <a:solidFill>
                  <a:srgbClr val="FF0000"/>
                </a:solidFill>
              </a:rPr>
              <a:t>0. </a:t>
            </a:r>
            <a:r>
              <a:rPr lang="es-AR" altLang="es-AR" sz="4800" b="1">
                <a:solidFill>
                  <a:srgbClr val="FF0000"/>
                </a:solidFill>
              </a:rPr>
              <a:t>Introducción a la Física. </a:t>
            </a:r>
          </a:p>
          <a:p>
            <a:pPr eaLnBrk="1" hangingPunct="1">
              <a:spcBef>
                <a:spcPct val="0"/>
              </a:spcBef>
              <a:buFontTx/>
              <a:buNone/>
            </a:pPr>
            <a:r>
              <a:rPr lang="es-AR" altLang="es-AR" sz="4800" b="1">
                <a:solidFill>
                  <a:srgbClr val="FF0000"/>
                </a:solidFill>
              </a:rPr>
              <a:t>    Magnitudes y errores.</a:t>
            </a:r>
            <a:endParaRPr lang="es-ES" altLang="es-AR" sz="4800" b="1">
              <a:solidFill>
                <a:srgbClr val="FF0000"/>
              </a:solidFill>
            </a:endParaRPr>
          </a:p>
        </p:txBody>
      </p:sp>
      <p:sp>
        <p:nvSpPr>
          <p:cNvPr id="128003" name="Rectangle 3"/>
          <p:cNvSpPr>
            <a:spLocks noChangeArrowheads="1"/>
          </p:cNvSpPr>
          <p:nvPr/>
        </p:nvSpPr>
        <p:spPr bwMode="auto">
          <a:xfrm>
            <a:off x="0" y="26828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4800" b="1"/>
              <a:t>FÍSICA BÁSICA</a:t>
            </a:r>
          </a:p>
        </p:txBody>
      </p:sp>
      <p:sp>
        <p:nvSpPr>
          <p:cNvPr id="6" name="Rectangle 2"/>
          <p:cNvSpPr>
            <a:spLocks noChangeArrowheads="1"/>
          </p:cNvSpPr>
          <p:nvPr/>
        </p:nvSpPr>
        <p:spPr bwMode="auto">
          <a:xfrm>
            <a:off x="2947988" y="3365500"/>
            <a:ext cx="5991225"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AR" altLang="es-AR"/>
              <a:t>Se estudia la manera correcta de presentar un resultado obtenido por medición de una magnitud física y su fundamento.</a:t>
            </a:r>
            <a:endParaRPr lang="es-ES" altLang="es-AR" b="1"/>
          </a:p>
        </p:txBody>
      </p:sp>
      <p:pic>
        <p:nvPicPr>
          <p:cNvPr id="5125" name="Imagen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2488" y="3746500"/>
            <a:ext cx="20955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8003"/>
                                        </p:tgtEl>
                                        <p:attrNameLst>
                                          <p:attrName>style.visibility</p:attrName>
                                        </p:attrNameLst>
                                      </p:cBhvr>
                                      <p:to>
                                        <p:strVal val="visible"/>
                                      </p:to>
                                    </p:set>
                                    <p:anim calcmode="discrete" valueType="clr">
                                      <p:cBhvr override="childStyle">
                                        <p:cTn id="7" dur="80"/>
                                        <p:tgtEl>
                                          <p:spTgt spid="12800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8003"/>
                                        </p:tgtEl>
                                        <p:attrNameLst>
                                          <p:attrName>fillcolor</p:attrName>
                                        </p:attrNameLst>
                                      </p:cBhvr>
                                      <p:tavLst>
                                        <p:tav tm="0">
                                          <p:val>
                                            <p:clrVal>
                                              <a:schemeClr val="accent2"/>
                                            </p:clrVal>
                                          </p:val>
                                        </p:tav>
                                        <p:tav tm="50000">
                                          <p:val>
                                            <p:clrVal>
                                              <a:schemeClr val="hlink"/>
                                            </p:clrVal>
                                          </p:val>
                                        </p:tav>
                                      </p:tavLst>
                                    </p:anim>
                                    <p:set>
                                      <p:cBhvr>
                                        <p:cTn id="9" dur="80"/>
                                        <p:tgtEl>
                                          <p:spTgt spid="128003"/>
                                        </p:tgtEl>
                                        <p:attrNameLst>
                                          <p:attrName>fill.type</p:attrName>
                                        </p:attrNameLst>
                                      </p:cBhvr>
                                      <p:to>
                                        <p:strVal val="solid"/>
                                      </p:to>
                                    </p:set>
                                  </p:childTnLst>
                                </p:cTn>
                              </p:par>
                            </p:childTnLst>
                          </p:cTn>
                        </p:par>
                        <p:par>
                          <p:cTn id="10" fill="hold" nodeType="afterGroup">
                            <p:stCondLst>
                              <p:cond delay="520"/>
                            </p:stCondLst>
                            <p:childTnLst>
                              <p:par>
                                <p:cTn id="11" presetID="47" presetClass="entr" presetSubtype="0" fill="hold" grpId="0" nodeType="afterEffect">
                                  <p:stCondLst>
                                    <p:cond delay="0"/>
                                  </p:stCondLst>
                                  <p:childTnLst>
                                    <p:set>
                                      <p:cBhvr>
                                        <p:cTn id="12" dur="1" fill="hold">
                                          <p:stCondLst>
                                            <p:cond delay="0"/>
                                          </p:stCondLst>
                                        </p:cTn>
                                        <p:tgtEl>
                                          <p:spTgt spid="128002"/>
                                        </p:tgtEl>
                                        <p:attrNameLst>
                                          <p:attrName>style.visibility</p:attrName>
                                        </p:attrNameLst>
                                      </p:cBhvr>
                                      <p:to>
                                        <p:strVal val="visible"/>
                                      </p:to>
                                    </p:set>
                                    <p:animEffect transition="in" filter="fade">
                                      <p:cBhvr>
                                        <p:cTn id="13" dur="2000"/>
                                        <p:tgtEl>
                                          <p:spTgt spid="128002"/>
                                        </p:tgtEl>
                                      </p:cBhvr>
                                    </p:animEffect>
                                    <p:anim calcmode="lin" valueType="num">
                                      <p:cBhvr>
                                        <p:cTn id="14" dur="2000" fill="hold"/>
                                        <p:tgtEl>
                                          <p:spTgt spid="128002"/>
                                        </p:tgtEl>
                                        <p:attrNameLst>
                                          <p:attrName>ppt_x</p:attrName>
                                        </p:attrNameLst>
                                      </p:cBhvr>
                                      <p:tavLst>
                                        <p:tav tm="0">
                                          <p:val>
                                            <p:strVal val="#ppt_x"/>
                                          </p:val>
                                        </p:tav>
                                        <p:tav tm="100000">
                                          <p:val>
                                            <p:strVal val="#ppt_x"/>
                                          </p:val>
                                        </p:tav>
                                      </p:tavLst>
                                    </p:anim>
                                    <p:anim calcmode="lin" valueType="num">
                                      <p:cBhvr>
                                        <p:cTn id="15" dur="2000" fill="hold"/>
                                        <p:tgtEl>
                                          <p:spTgt spid="128002"/>
                                        </p:tgtEl>
                                        <p:attrNameLst>
                                          <p:attrName>ppt_y</p:attrName>
                                        </p:attrNameLst>
                                      </p:cBhvr>
                                      <p:tavLst>
                                        <p:tav tm="0">
                                          <p:val>
                                            <p:strVal val="#ppt_y-.1"/>
                                          </p:val>
                                        </p:tav>
                                        <p:tav tm="100000">
                                          <p:val>
                                            <p:strVal val="#ppt_y"/>
                                          </p:val>
                                        </p:tav>
                                      </p:tavLst>
                                    </p:anim>
                                  </p:childTnLst>
                                </p:cTn>
                              </p:par>
                            </p:childTnLst>
                          </p:cTn>
                        </p:par>
                        <p:par>
                          <p:cTn id="16" fill="hold" nodeType="afterGroup">
                            <p:stCondLst>
                              <p:cond delay="2520"/>
                            </p:stCondLst>
                            <p:childTnLst>
                              <p:par>
                                <p:cTn id="17" presetID="47"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anim calcmode="lin" valueType="num">
                                      <p:cBhvr>
                                        <p:cTn id="20" dur="2000" fill="hold"/>
                                        <p:tgtEl>
                                          <p:spTgt spid="6"/>
                                        </p:tgtEl>
                                        <p:attrNameLst>
                                          <p:attrName>ppt_x</p:attrName>
                                        </p:attrNameLst>
                                      </p:cBhvr>
                                      <p:tavLst>
                                        <p:tav tm="0">
                                          <p:val>
                                            <p:strVal val="#ppt_x"/>
                                          </p:val>
                                        </p:tav>
                                        <p:tav tm="100000">
                                          <p:val>
                                            <p:strVal val="#ppt_x"/>
                                          </p:val>
                                        </p:tav>
                                      </p:tavLst>
                                    </p:anim>
                                    <p:anim calcmode="lin" valueType="num">
                                      <p:cBhvr>
                                        <p:cTn id="21" dur="2000" fill="hold"/>
                                        <p:tgtEl>
                                          <p:spTgt spid="6"/>
                                        </p:tgtEl>
                                        <p:attrNameLst>
                                          <p:attrName>ppt_y</p:attrName>
                                        </p:attrNameLst>
                                      </p:cBhvr>
                                      <p:tavLst>
                                        <p:tav tm="0">
                                          <p:val>
                                            <p:strVal val="#ppt_y-.1"/>
                                          </p:val>
                                        </p:tav>
                                        <p:tav tm="100000">
                                          <p:val>
                                            <p:strVal val="#ppt_y"/>
                                          </p:val>
                                        </p:tav>
                                      </p:tavLst>
                                    </p:anim>
                                  </p:childTnLst>
                                </p:cTn>
                              </p:par>
                              <p:par>
                                <p:cTn id="22" presetID="1" presetClass="entr" presetSubtype="0" fill="hold" nodeType="withEffect">
                                  <p:stCondLst>
                                    <p:cond delay="0"/>
                                  </p:stCondLst>
                                  <p:childTnLst>
                                    <p:set>
                                      <p:cBhvr>
                                        <p:cTn id="23"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p:bldP spid="128003"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4C6209-48C0-4E45-B5AB-C4AD62D24B97}"/>
              </a:ext>
            </a:extLst>
          </p:cNvPr>
          <p:cNvSpPr>
            <a:spLocks noGrp="1"/>
          </p:cNvSpPr>
          <p:nvPr>
            <p:ph type="title"/>
          </p:nvPr>
        </p:nvSpPr>
        <p:spPr>
          <a:xfrm>
            <a:off x="182563" y="150813"/>
            <a:ext cx="5824537" cy="514350"/>
          </a:xfrm>
        </p:spPr>
        <p:txBody>
          <a:bodyPr>
            <a:normAutofit/>
          </a:bodyPr>
          <a:lstStyle/>
          <a:p>
            <a:pPr algn="l">
              <a:defRPr/>
            </a:pPr>
            <a:r>
              <a:rPr lang="es-AR" sz="2200" b="1" dirty="0">
                <a:solidFill>
                  <a:srgbClr val="FF0000"/>
                </a:solidFill>
                <a:latin typeface="+mn-lt"/>
              </a:rPr>
              <a:t>Operaciones con vectores.</a:t>
            </a:r>
            <a:endParaRPr lang="es-AR" sz="2200" dirty="0">
              <a:solidFill>
                <a:srgbClr val="FF0000"/>
              </a:solidFill>
              <a:latin typeface="+mn-lt"/>
            </a:endParaRPr>
          </a:p>
        </p:txBody>
      </p:sp>
      <p:sp>
        <p:nvSpPr>
          <p:cNvPr id="5" name="CuadroTexto 4">
            <a:extLst>
              <a:ext uri="{FF2B5EF4-FFF2-40B4-BE49-F238E27FC236}">
                <a16:creationId xmlns:a16="http://schemas.microsoft.com/office/drawing/2014/main" id="{271D962C-1B9E-410B-B7B3-8727199A5677}"/>
              </a:ext>
            </a:extLst>
          </p:cNvPr>
          <p:cNvSpPr txBox="1"/>
          <p:nvPr/>
        </p:nvSpPr>
        <p:spPr>
          <a:xfrm>
            <a:off x="182563" y="841375"/>
            <a:ext cx="8704262" cy="5510213"/>
          </a:xfrm>
          <a:prstGeom prst="rect">
            <a:avLst/>
          </a:prstGeom>
          <a:noFill/>
        </p:spPr>
        <p:txBody>
          <a:bodyPr>
            <a:spAutoFit/>
          </a:bodyPr>
          <a:lstStyle/>
          <a:p>
            <a:pPr algn="just">
              <a:defRPr/>
            </a:pPr>
            <a:r>
              <a:rPr lang="es-AR" sz="2200" b="1" dirty="0">
                <a:solidFill>
                  <a:srgbClr val="0070C0"/>
                </a:solidFill>
              </a:rPr>
              <a:t>Suma y resta de vectores</a:t>
            </a:r>
            <a:r>
              <a:rPr lang="es-AR" sz="2200" dirty="0">
                <a:solidFill>
                  <a:srgbClr val="0070C0"/>
                </a:solidFill>
              </a:rPr>
              <a:t>: </a:t>
            </a:r>
            <a:r>
              <a:rPr lang="es-AR" sz="2200" dirty="0"/>
              <a:t>La suma y resta de vectores es un proceso geométrico y no es lo mismo que sumar o restar dos magnitudes escalares.</a:t>
            </a:r>
          </a:p>
          <a:p>
            <a:pPr algn="just">
              <a:defRPr/>
            </a:pPr>
            <a:endParaRPr lang="es-AR" sz="2200" dirty="0"/>
          </a:p>
          <a:p>
            <a:pPr algn="just">
              <a:defRPr/>
            </a:pPr>
            <a:r>
              <a:rPr lang="es-AR" sz="2200" dirty="0"/>
              <a:t>Para sumar y restar vectores hay métodos gráficos y métodos analíticos.</a:t>
            </a:r>
          </a:p>
          <a:p>
            <a:pPr algn="just">
              <a:defRPr/>
            </a:pPr>
            <a:endParaRPr lang="es-AR" sz="2200" dirty="0"/>
          </a:p>
          <a:p>
            <a:pPr>
              <a:defRPr/>
            </a:pPr>
            <a:r>
              <a:rPr lang="es-ES_tradnl" sz="2200" b="1" dirty="0">
                <a:solidFill>
                  <a:srgbClr val="0070C0"/>
                </a:solidFill>
              </a:rPr>
              <a:t>Métodos Gráficos</a:t>
            </a:r>
          </a:p>
          <a:p>
            <a:pPr marL="342900" indent="-342900">
              <a:buFont typeface="Arial" panose="020B0604020202020204" pitchFamily="34" charset="0"/>
              <a:buChar char="•"/>
              <a:defRPr/>
            </a:pPr>
            <a:r>
              <a:rPr lang="es-ES_tradnl" sz="2200" b="1" dirty="0"/>
              <a:t>Método del Paralelogramo</a:t>
            </a:r>
          </a:p>
          <a:p>
            <a:pPr marL="342900" indent="-342900">
              <a:buFont typeface="Arial" panose="020B0604020202020204" pitchFamily="34" charset="0"/>
              <a:buChar char="•"/>
              <a:defRPr/>
            </a:pPr>
            <a:r>
              <a:rPr lang="es-ES_tradnl" sz="2200" b="1" dirty="0"/>
              <a:t>Método de la Poligonal </a:t>
            </a:r>
            <a:endParaRPr lang="es-AR" sz="2200" dirty="0"/>
          </a:p>
          <a:p>
            <a:pPr>
              <a:defRPr/>
            </a:pPr>
            <a:endParaRPr lang="es-ES_tradnl" sz="2200" b="1" u="sng" dirty="0">
              <a:solidFill>
                <a:srgbClr val="FF0000"/>
              </a:solidFill>
            </a:endParaRPr>
          </a:p>
          <a:p>
            <a:pPr>
              <a:defRPr/>
            </a:pPr>
            <a:r>
              <a:rPr lang="es-ES_tradnl" sz="2200" b="1" dirty="0">
                <a:solidFill>
                  <a:srgbClr val="0070C0"/>
                </a:solidFill>
              </a:rPr>
              <a:t>Métodos Analíticos</a:t>
            </a:r>
            <a:endParaRPr lang="es-AR" sz="2200" b="1" dirty="0">
              <a:solidFill>
                <a:srgbClr val="0070C0"/>
              </a:solidFill>
            </a:endParaRPr>
          </a:p>
          <a:p>
            <a:pPr marL="342900" indent="-342900">
              <a:buFont typeface="Arial" panose="020B0604020202020204" pitchFamily="34" charset="0"/>
              <a:buChar char="•"/>
              <a:defRPr/>
            </a:pPr>
            <a:r>
              <a:rPr lang="es-ES_tradnl" sz="2200" b="1" dirty="0"/>
              <a:t>Teorema del Coseno</a:t>
            </a:r>
            <a:endParaRPr lang="es-AR" sz="2200" dirty="0"/>
          </a:p>
          <a:p>
            <a:pPr marL="342900" indent="-342900">
              <a:buFont typeface="Arial" panose="020B0604020202020204" pitchFamily="34" charset="0"/>
              <a:buChar char="•"/>
              <a:defRPr/>
            </a:pPr>
            <a:r>
              <a:rPr lang="es-ES_tradnl" sz="2200" b="1" dirty="0"/>
              <a:t>Por Componentes</a:t>
            </a:r>
            <a:endParaRPr lang="es-AR" sz="2200" b="1" dirty="0"/>
          </a:p>
          <a:p>
            <a:pPr>
              <a:defRPr/>
            </a:pPr>
            <a:endParaRPr lang="es-AR" sz="2200" dirty="0"/>
          </a:p>
          <a:p>
            <a:pPr algn="just">
              <a:defRPr/>
            </a:pPr>
            <a:endParaRPr lang="es-AR" sz="22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upo 18"/>
          <p:cNvGrpSpPr>
            <a:grpSpLocks/>
          </p:cNvGrpSpPr>
          <p:nvPr/>
        </p:nvGrpSpPr>
        <p:grpSpPr bwMode="auto">
          <a:xfrm>
            <a:off x="1493945" y="2395898"/>
            <a:ext cx="969962" cy="1152525"/>
            <a:chOff x="0" y="0"/>
            <a:chExt cx="970059" cy="1152939"/>
          </a:xfrm>
        </p:grpSpPr>
        <p:cxnSp>
          <p:nvCxnSpPr>
            <p:cNvPr id="20" name="Conector recto de flecha 19">
              <a:extLst>
                <a:ext uri="{FF2B5EF4-FFF2-40B4-BE49-F238E27FC236}">
                  <a16:creationId xmlns:a16="http://schemas.microsoft.com/office/drawing/2014/main" id="{C00C253D-32EF-46C3-BD52-2D29A7BB8FE3}"/>
                </a:ext>
              </a:extLst>
            </p:cNvPr>
            <p:cNvCxnSpPr/>
            <p:nvPr/>
          </p:nvCxnSpPr>
          <p:spPr>
            <a:xfrm flipV="1">
              <a:off x="0" y="0"/>
              <a:ext cx="970059" cy="11529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 name="Cuadro de texto 2">
              <a:extLst>
                <a:ext uri="{FF2B5EF4-FFF2-40B4-BE49-F238E27FC236}">
                  <a16:creationId xmlns:a16="http://schemas.microsoft.com/office/drawing/2014/main" id="{32B28C9E-51CF-4A8C-B984-8931901DAE6C}"/>
                </a:ext>
              </a:extLst>
            </p:cNvPr>
            <p:cNvSpPr txBox="1">
              <a:spLocks noRot="1" noChangeAspect="1" noMove="1" noResize="1" noEditPoints="1" noAdjustHandles="1" noChangeArrowheads="1" noChangeShapeType="1" noTextEdit="1"/>
            </p:cNvSpPr>
            <p:nvPr/>
          </p:nvSpPr>
          <p:spPr>
            <a:xfrm>
              <a:off x="71561" y="151075"/>
              <a:ext cx="294199" cy="278296"/>
            </a:xfrm>
            <a:prstGeom prst="rect">
              <a:avLst/>
            </a:prstGeom>
            <a:blipFill>
              <a:blip r:embed="rId2"/>
              <a:stretch>
                <a:fillRect b="-4348"/>
              </a:stretch>
            </a:blipFill>
            <a:ln w="6350">
              <a:noFill/>
            </a:ln>
            <a:effectLst/>
          </p:spPr>
          <p:txBody>
            <a:bodyPr/>
            <a:lstStyle/>
            <a:p>
              <a:pPr>
                <a:defRPr/>
              </a:pPr>
              <a:r>
                <a:rPr lang="es-AR">
                  <a:noFill/>
                </a:rPr>
                <a:t> </a:t>
              </a:r>
            </a:p>
          </p:txBody>
        </p:sp>
      </p:grpSp>
      <p:grpSp>
        <p:nvGrpSpPr>
          <p:cNvPr id="51" name="Grupo 50"/>
          <p:cNvGrpSpPr>
            <a:grpSpLocks/>
          </p:cNvGrpSpPr>
          <p:nvPr/>
        </p:nvGrpSpPr>
        <p:grpSpPr bwMode="auto">
          <a:xfrm>
            <a:off x="-1809536" y="2360590"/>
            <a:ext cx="969963" cy="1152525"/>
            <a:chOff x="-12699" y="0"/>
            <a:chExt cx="970059" cy="1152939"/>
          </a:xfrm>
        </p:grpSpPr>
        <p:cxnSp>
          <p:nvCxnSpPr>
            <p:cNvPr id="63" name="Conector recto de flecha 62">
              <a:extLst>
                <a:ext uri="{FF2B5EF4-FFF2-40B4-BE49-F238E27FC236}">
                  <a16:creationId xmlns:a16="http://schemas.microsoft.com/office/drawing/2014/main" id="{658338D6-A54F-4A13-9795-0499F6F7E0BC}"/>
                </a:ext>
              </a:extLst>
            </p:cNvPr>
            <p:cNvCxnSpPr/>
            <p:nvPr/>
          </p:nvCxnSpPr>
          <p:spPr>
            <a:xfrm flipV="1">
              <a:off x="-12699" y="0"/>
              <a:ext cx="970059" cy="115293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64" name="Cuadro de texto 10">
              <a:extLst>
                <a:ext uri="{FF2B5EF4-FFF2-40B4-BE49-F238E27FC236}">
                  <a16:creationId xmlns:a16="http://schemas.microsoft.com/office/drawing/2014/main" id="{1F478583-AD0F-4D9B-AE16-7EFDFCD8C2E7}"/>
                </a:ext>
              </a:extLst>
            </p:cNvPr>
            <p:cNvSpPr txBox="1">
              <a:spLocks noRot="1" noChangeAspect="1" noMove="1" noResize="1" noEditPoints="1" noAdjustHandles="1" noChangeArrowheads="1" noChangeShapeType="1" noTextEdit="1"/>
            </p:cNvSpPr>
            <p:nvPr/>
          </p:nvSpPr>
          <p:spPr>
            <a:xfrm>
              <a:off x="71561" y="151075"/>
              <a:ext cx="294199" cy="278296"/>
            </a:xfrm>
            <a:prstGeom prst="rect">
              <a:avLst/>
            </a:prstGeom>
            <a:blipFill>
              <a:blip r:embed="rId3"/>
              <a:stretch>
                <a:fillRect b="-4348"/>
              </a:stretch>
            </a:blipFill>
            <a:ln w="6350">
              <a:noFill/>
            </a:ln>
            <a:effectLst/>
          </p:spPr>
          <p:txBody>
            <a:bodyPr/>
            <a:lstStyle/>
            <a:p>
              <a:pPr>
                <a:defRPr/>
              </a:pPr>
              <a:r>
                <a:rPr lang="es-AR">
                  <a:noFill/>
                </a:rPr>
                <a:t> </a:t>
              </a:r>
            </a:p>
          </p:txBody>
        </p:sp>
      </p:grpSp>
      <p:cxnSp>
        <p:nvCxnSpPr>
          <p:cNvPr id="53" name="Conector recto de flecha 52">
            <a:extLst>
              <a:ext uri="{FF2B5EF4-FFF2-40B4-BE49-F238E27FC236}">
                <a16:creationId xmlns:a16="http://schemas.microsoft.com/office/drawing/2014/main" id="{67EFA7C2-2D33-4F29-8B7C-1004E3C604EC}"/>
              </a:ext>
            </a:extLst>
          </p:cNvPr>
          <p:cNvCxnSpPr/>
          <p:nvPr/>
        </p:nvCxnSpPr>
        <p:spPr>
          <a:xfrm flipV="1">
            <a:off x="9512758" y="2782428"/>
            <a:ext cx="969962" cy="1152525"/>
          </a:xfrm>
          <a:prstGeom prst="straightConnector1">
            <a:avLst/>
          </a:prstGeom>
          <a:ln w="25400">
            <a:prstDash val="dash"/>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55" name="Conector recto de flecha 54">
            <a:extLst>
              <a:ext uri="{FF2B5EF4-FFF2-40B4-BE49-F238E27FC236}">
                <a16:creationId xmlns:a16="http://schemas.microsoft.com/office/drawing/2014/main" id="{EBDB5862-6776-4B71-BAF9-672B0B4763E1}"/>
              </a:ext>
            </a:extLst>
          </p:cNvPr>
          <p:cNvCxnSpPr/>
          <p:nvPr/>
        </p:nvCxnSpPr>
        <p:spPr>
          <a:xfrm flipV="1">
            <a:off x="4249737" y="7222435"/>
            <a:ext cx="1725613" cy="23812"/>
          </a:xfrm>
          <a:prstGeom prst="straightConnector1">
            <a:avLst/>
          </a:prstGeom>
          <a:ln w="25400">
            <a:prstDash val="dash"/>
            <a:headEnd type="none" w="med" len="med"/>
            <a:tailEnd type="none" w="med" len="med"/>
          </a:ln>
        </p:spPr>
        <p:style>
          <a:lnRef idx="3">
            <a:schemeClr val="dk1"/>
          </a:lnRef>
          <a:fillRef idx="0">
            <a:schemeClr val="dk1"/>
          </a:fillRef>
          <a:effectRef idx="2">
            <a:schemeClr val="dk1"/>
          </a:effectRef>
          <a:fontRef idx="minor">
            <a:schemeClr val="tx1"/>
          </a:fontRef>
        </p:style>
      </p:cxnSp>
      <p:sp>
        <p:nvSpPr>
          <p:cNvPr id="24" name="Título 1"/>
          <p:cNvSpPr txBox="1">
            <a:spLocks/>
          </p:cNvSpPr>
          <p:nvPr/>
        </p:nvSpPr>
        <p:spPr bwMode="auto">
          <a:xfrm>
            <a:off x="150813" y="133350"/>
            <a:ext cx="5824537"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70C0"/>
                </a:solidFill>
              </a:rPr>
              <a:t>Suma de vectores </a:t>
            </a:r>
          </a:p>
          <a:p>
            <a:pPr>
              <a:spcBef>
                <a:spcPct val="0"/>
              </a:spcBef>
              <a:buFontTx/>
              <a:buNone/>
            </a:pPr>
            <a:r>
              <a:rPr lang="es-AR" altLang="es-AR" sz="2200" b="1">
                <a:solidFill>
                  <a:schemeClr val="tx2"/>
                </a:solidFill>
              </a:rPr>
              <a:t>Método gráfico del </a:t>
            </a:r>
            <a:r>
              <a:rPr lang="es-AR" altLang="es-AR" sz="2200" b="1">
                <a:solidFill>
                  <a:srgbClr val="FF0000"/>
                </a:solidFill>
              </a:rPr>
              <a:t>P</a:t>
            </a:r>
            <a:r>
              <a:rPr lang="es-ES_tradnl" altLang="es-AR" sz="2200" b="1">
                <a:solidFill>
                  <a:srgbClr val="FF0000"/>
                </a:solidFill>
              </a:rPr>
              <a:t>aralelogramo</a:t>
            </a:r>
            <a:endParaRPr lang="es-AR" altLang="es-AR" sz="2200" b="1">
              <a:solidFill>
                <a:srgbClr val="FF0000"/>
              </a:solidFill>
            </a:endParaRPr>
          </a:p>
        </p:txBody>
      </p:sp>
      <p:grpSp>
        <p:nvGrpSpPr>
          <p:cNvPr id="3" name="Grupo 2"/>
          <p:cNvGrpSpPr>
            <a:grpSpLocks/>
          </p:cNvGrpSpPr>
          <p:nvPr/>
        </p:nvGrpSpPr>
        <p:grpSpPr bwMode="auto">
          <a:xfrm>
            <a:off x="4797425" y="2500313"/>
            <a:ext cx="2671763" cy="1144587"/>
            <a:chOff x="4797425" y="2500313"/>
            <a:chExt cx="2671763" cy="1144587"/>
          </a:xfrm>
        </p:grpSpPr>
        <p:cxnSp>
          <p:nvCxnSpPr>
            <p:cNvPr id="60" name="Conector recto de flecha 59">
              <a:extLst>
                <a:ext uri="{FF2B5EF4-FFF2-40B4-BE49-F238E27FC236}">
                  <a16:creationId xmlns:a16="http://schemas.microsoft.com/office/drawing/2014/main" id="{94F61842-D9B2-4F18-9681-00B1584194CC}"/>
                </a:ext>
              </a:extLst>
            </p:cNvPr>
            <p:cNvCxnSpPr/>
            <p:nvPr/>
          </p:nvCxnSpPr>
          <p:spPr>
            <a:xfrm flipV="1">
              <a:off x="4797425" y="2500313"/>
              <a:ext cx="2671763" cy="1144587"/>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 name="CuadroTexto 1"/>
            <p:cNvSpPr txBox="1">
              <a:spLocks noRot="1" noChangeAspect="1" noMove="1" noResize="1" noEditPoints="1" noAdjustHandles="1" noChangeArrowheads="1" noChangeShapeType="1" noTextEdit="1"/>
            </p:cNvSpPr>
            <p:nvPr/>
          </p:nvSpPr>
          <p:spPr>
            <a:xfrm>
              <a:off x="5714263" y="2700357"/>
              <a:ext cx="697755" cy="277576"/>
            </a:xfrm>
            <a:prstGeom prst="rect">
              <a:avLst/>
            </a:prstGeom>
            <a:blipFill>
              <a:blip r:embed="rId4"/>
              <a:stretch>
                <a:fillRect l="-6087" t="-2174" r="-40870" b="-8696"/>
              </a:stretch>
            </a:blipFill>
          </p:spPr>
          <p:txBody>
            <a:bodyPr/>
            <a:lstStyle/>
            <a:p>
              <a:r>
                <a:rPr lang="en-US">
                  <a:noFill/>
                </a:rPr>
                <a:t> </a:t>
              </a:r>
            </a:p>
          </p:txBody>
        </p:sp>
      </p:grpSp>
      <p:grpSp>
        <p:nvGrpSpPr>
          <p:cNvPr id="7" name="Grupo 6"/>
          <p:cNvGrpSpPr/>
          <p:nvPr/>
        </p:nvGrpSpPr>
        <p:grpSpPr>
          <a:xfrm>
            <a:off x="134057" y="6889592"/>
            <a:ext cx="1725612" cy="342034"/>
            <a:chOff x="1547813" y="3596554"/>
            <a:chExt cx="1725612" cy="342034"/>
          </a:xfrm>
        </p:grpSpPr>
        <p:cxnSp>
          <p:nvCxnSpPr>
            <p:cNvPr id="17" name="Conector recto de flecha 16">
              <a:extLst>
                <a:ext uri="{FF2B5EF4-FFF2-40B4-BE49-F238E27FC236}">
                  <a16:creationId xmlns:a16="http://schemas.microsoft.com/office/drawing/2014/main" id="{2EE82D52-ADA3-4594-81BC-752DD2F5DA0F}"/>
                </a:ext>
              </a:extLst>
            </p:cNvPr>
            <p:cNvCxnSpPr/>
            <p:nvPr/>
          </p:nvCxnSpPr>
          <p:spPr bwMode="auto">
            <a:xfrm flipV="1">
              <a:off x="1547813" y="3914775"/>
              <a:ext cx="1725612" cy="238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5" name="CuadroTexto 4"/>
                <p:cNvSpPr txBox="1"/>
                <p:nvPr/>
              </p:nvSpPr>
              <p:spPr>
                <a:xfrm>
                  <a:off x="2393762" y="3596554"/>
                  <a:ext cx="222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s-ES" b="0" i="1" smtClean="0">
                                <a:latin typeface="Cambria Math" panose="02040503050406030204" pitchFamily="18" charset="0"/>
                              </a:rPr>
                              <m:t>𝐵</m:t>
                            </m:r>
                          </m:e>
                        </m:acc>
                      </m:oMath>
                    </m:oMathPara>
                  </a14:m>
                  <a:endParaRPr lang="en-US" dirty="0"/>
                </a:p>
              </p:txBody>
            </p:sp>
          </mc:Choice>
          <mc:Fallback xmlns="">
            <p:sp>
              <p:nvSpPr>
                <p:cNvPr id="5" name="CuadroTexto 4"/>
                <p:cNvSpPr txBox="1">
                  <a:spLocks noRot="1" noChangeAspect="1" noMove="1" noResize="1" noEditPoints="1" noAdjustHandles="1" noChangeArrowheads="1" noChangeShapeType="1" noTextEdit="1"/>
                </p:cNvSpPr>
                <p:nvPr/>
              </p:nvSpPr>
              <p:spPr>
                <a:xfrm>
                  <a:off x="2393762" y="3596554"/>
                  <a:ext cx="222625" cy="276999"/>
                </a:xfrm>
                <a:prstGeom prst="rect">
                  <a:avLst/>
                </a:prstGeom>
                <a:blipFill>
                  <a:blip r:embed="rId5"/>
                  <a:stretch>
                    <a:fillRect l="-25000" t="-2174" r="-41667" b="-8696"/>
                  </a:stretch>
                </a:blipFill>
              </p:spPr>
              <p:txBody>
                <a:bodyPr/>
                <a:lstStyle/>
                <a:p>
                  <a:r>
                    <a:rPr lang="en-US">
                      <a:noFill/>
                    </a:rPr>
                    <a:t> </a:t>
                  </a:r>
                </a:p>
              </p:txBody>
            </p:sp>
          </mc:Fallback>
        </mc:AlternateContent>
      </p:grpSp>
      <p:grpSp>
        <p:nvGrpSpPr>
          <p:cNvPr id="10" name="Grupo 9"/>
          <p:cNvGrpSpPr/>
          <p:nvPr/>
        </p:nvGrpSpPr>
        <p:grpSpPr>
          <a:xfrm>
            <a:off x="1493945" y="3743926"/>
            <a:ext cx="1724025" cy="334860"/>
            <a:chOff x="4776788" y="3324328"/>
            <a:chExt cx="1724025" cy="334860"/>
          </a:xfrm>
        </p:grpSpPr>
        <p:cxnSp>
          <p:nvCxnSpPr>
            <p:cNvPr id="61" name="Conector recto de flecha 60">
              <a:extLst>
                <a:ext uri="{FF2B5EF4-FFF2-40B4-BE49-F238E27FC236}">
                  <a16:creationId xmlns:a16="http://schemas.microsoft.com/office/drawing/2014/main" id="{F9DD5C3F-B59E-4678-9875-9B724A6C5DF6}"/>
                </a:ext>
              </a:extLst>
            </p:cNvPr>
            <p:cNvCxnSpPr/>
            <p:nvPr/>
          </p:nvCxnSpPr>
          <p:spPr bwMode="auto">
            <a:xfrm flipV="1">
              <a:off x="4776788" y="3635375"/>
              <a:ext cx="1724025" cy="2381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7" name="CuadroTexto 26"/>
                <p:cNvSpPr txBox="1"/>
                <p:nvPr/>
              </p:nvSpPr>
              <p:spPr>
                <a:xfrm>
                  <a:off x="5624159" y="3324328"/>
                  <a:ext cx="222625"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s-ES" b="0" i="1" smtClean="0">
                                <a:latin typeface="Cambria Math" panose="02040503050406030204" pitchFamily="18" charset="0"/>
                              </a:rPr>
                              <m:t>𝐵</m:t>
                            </m:r>
                          </m:e>
                        </m:acc>
                      </m:oMath>
                    </m:oMathPara>
                  </a14:m>
                  <a:endParaRPr lang="en-US" dirty="0"/>
                </a:p>
              </p:txBody>
            </p:sp>
          </mc:Choice>
          <mc:Fallback xmlns="">
            <p:sp>
              <p:nvSpPr>
                <p:cNvPr id="27" name="CuadroTexto 26"/>
                <p:cNvSpPr txBox="1">
                  <a:spLocks noRot="1" noChangeAspect="1" noMove="1" noResize="1" noEditPoints="1" noAdjustHandles="1" noChangeArrowheads="1" noChangeShapeType="1" noTextEdit="1"/>
                </p:cNvSpPr>
                <p:nvPr/>
              </p:nvSpPr>
              <p:spPr>
                <a:xfrm>
                  <a:off x="5624159" y="3324328"/>
                  <a:ext cx="222625" cy="276999"/>
                </a:xfrm>
                <a:prstGeom prst="rect">
                  <a:avLst/>
                </a:prstGeom>
                <a:blipFill>
                  <a:blip r:embed="rId6"/>
                  <a:stretch>
                    <a:fillRect l="-21622" t="-2174" r="-40541" b="-8696"/>
                  </a:stretch>
                </a:blipFill>
              </p:spPr>
              <p:txBody>
                <a:bodyPr/>
                <a:lstStyle/>
                <a:p>
                  <a:r>
                    <a:rPr lang="en-US">
                      <a:noFill/>
                    </a:rPr>
                    <a:t> </a:t>
                  </a:r>
                </a:p>
              </p:txBody>
            </p:sp>
          </mc:Fallback>
        </mc:AlternateContent>
      </p:grpSp>
      <p:grpSp>
        <p:nvGrpSpPr>
          <p:cNvPr id="9" name="Grupo 8"/>
          <p:cNvGrpSpPr/>
          <p:nvPr/>
        </p:nvGrpSpPr>
        <p:grpSpPr>
          <a:xfrm>
            <a:off x="4923205" y="3083356"/>
            <a:ext cx="661391" cy="712565"/>
            <a:chOff x="4992260" y="4288184"/>
            <a:chExt cx="661391" cy="712565"/>
          </a:xfrm>
        </p:grpSpPr>
        <p:sp>
          <p:nvSpPr>
            <p:cNvPr id="58" name="Arco 57">
              <a:extLst>
                <a:ext uri="{FF2B5EF4-FFF2-40B4-BE49-F238E27FC236}">
                  <a16:creationId xmlns:a16="http://schemas.microsoft.com/office/drawing/2014/main" id="{42005C32-2986-4ED0-94E5-35205743505E}"/>
                </a:ext>
              </a:extLst>
            </p:cNvPr>
            <p:cNvSpPr/>
            <p:nvPr/>
          </p:nvSpPr>
          <p:spPr bwMode="auto">
            <a:xfrm rot="1698528">
              <a:off x="4992260" y="4308599"/>
              <a:ext cx="661391" cy="692150"/>
            </a:xfrm>
            <a:prstGeom prst="arc">
              <a:avLst>
                <a:gd name="adj1" fmla="val 14669855"/>
                <a:gd name="adj2" fmla="val 819744"/>
              </a:avLst>
            </a:prstGeom>
            <a:ln w="12700">
              <a:headEnd type="triangle" w="med" len="med"/>
              <a:tailEnd type="triangle" w="med" len="med"/>
            </a:ln>
          </p:spPr>
          <p:style>
            <a:lnRef idx="3">
              <a:schemeClr val="dk1"/>
            </a:lnRef>
            <a:fillRef idx="0">
              <a:schemeClr val="dk1"/>
            </a:fillRef>
            <a:effectRef idx="2">
              <a:schemeClr val="dk1"/>
            </a:effectRef>
            <a:fontRef idx="minor">
              <a:schemeClr val="tx1"/>
            </a:fontRef>
          </p:style>
          <p:txBody>
            <a:bodyPr anchor="ctr"/>
            <a:lstStyle/>
            <a:p>
              <a:pPr>
                <a:defRPr/>
              </a:pPr>
              <a:endParaRPr lang="es-AR" sz="2000"/>
            </a:p>
          </p:txBody>
        </p:sp>
        <mc:AlternateContent xmlns:mc="http://schemas.openxmlformats.org/markup-compatibility/2006" xmlns:a14="http://schemas.microsoft.com/office/drawing/2010/main">
          <mc:Choice Requires="a14">
            <p:sp>
              <p:nvSpPr>
                <p:cNvPr id="8" name="CuadroTexto 7"/>
                <p:cNvSpPr txBox="1"/>
                <p:nvPr/>
              </p:nvSpPr>
              <p:spPr>
                <a:xfrm>
                  <a:off x="5363552" y="4288184"/>
                  <a:ext cx="205363"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l-GR" i="1" smtClean="0">
                            <a:latin typeface="Cambria Math" panose="02040503050406030204" pitchFamily="18" charset="0"/>
                          </a:rPr>
                          <m:t>α</m:t>
                        </m:r>
                      </m:oMath>
                    </m:oMathPara>
                  </a14:m>
                  <a:endParaRPr lang="en-US" dirty="0"/>
                </a:p>
              </p:txBody>
            </p:sp>
          </mc:Choice>
          <mc:Fallback xmlns="">
            <p:sp>
              <p:nvSpPr>
                <p:cNvPr id="8" name="CuadroTexto 7"/>
                <p:cNvSpPr txBox="1">
                  <a:spLocks noRot="1" noChangeAspect="1" noMove="1" noResize="1" noEditPoints="1" noAdjustHandles="1" noChangeArrowheads="1" noChangeShapeType="1" noTextEdit="1"/>
                </p:cNvSpPr>
                <p:nvPr/>
              </p:nvSpPr>
              <p:spPr>
                <a:xfrm>
                  <a:off x="5363552" y="4288184"/>
                  <a:ext cx="205363" cy="276999"/>
                </a:xfrm>
                <a:prstGeom prst="rect">
                  <a:avLst/>
                </a:prstGeom>
                <a:blipFill>
                  <a:blip r:embed="rId7"/>
                  <a:stretch>
                    <a:fillRect l="-12121" r="-15152" b="-2222"/>
                  </a:stretch>
                </a:blipFill>
              </p:spPr>
              <p:txBody>
                <a:bodyPr/>
                <a:lstStyle/>
                <a:p>
                  <a:r>
                    <a:rPr lang="en-US">
                      <a:noFill/>
                    </a:rPr>
                    <a:t> </a:t>
                  </a:r>
                </a:p>
              </p:txBody>
            </p:sp>
          </mc:Fallback>
        </mc:AlternateContent>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0.36406 0.00741 L 0.72361 0.0213 " pathEditMode="relative" rAng="0" ptsTypes="AA">
                                      <p:cBhvr>
                                        <p:cTn id="18" dur="2000" fill="hold"/>
                                        <p:tgtEl>
                                          <p:spTgt spid="51"/>
                                        </p:tgtEl>
                                        <p:attrNameLst>
                                          <p:attrName>ppt_x</p:attrName>
                                          <p:attrName>ppt_y</p:attrName>
                                        </p:attrNameLst>
                                      </p:cBhvr>
                                      <p:rCtr x="17969" y="694"/>
                                    </p:animMotion>
                                  </p:childTnLst>
                                </p:cTn>
                              </p:par>
                            </p:childTnLst>
                          </p:cTn>
                        </p:par>
                      </p:childTnLst>
                    </p:cTn>
                  </p:par>
                  <p:par>
                    <p:cTn id="19" fill="hold">
                      <p:stCondLst>
                        <p:cond delay="indefinite"/>
                      </p:stCondLst>
                      <p:childTnLst>
                        <p:par>
                          <p:cTn id="20" fill="hold">
                            <p:stCondLst>
                              <p:cond delay="0"/>
                            </p:stCondLst>
                            <p:childTnLst>
                              <p:par>
                                <p:cTn id="21" presetID="64" presetClass="path" presetSubtype="0" accel="50000" decel="50000" fill="hold" nodeType="clickEffect">
                                  <p:stCondLst>
                                    <p:cond delay="0"/>
                                  </p:stCondLst>
                                  <p:childTnLst>
                                    <p:animMotion origin="layout" path="M 0.14723 -0.45903 L 0.51546 -0.5213 " pathEditMode="relative" rAng="0" ptsTypes="AA">
                                      <p:cBhvr>
                                        <p:cTn id="22" dur="2000" fill="hold"/>
                                        <p:tgtEl>
                                          <p:spTgt spid="7"/>
                                        </p:tgtEl>
                                        <p:attrNameLst>
                                          <p:attrName>ppt_x</p:attrName>
                                          <p:attrName>ppt_y</p:attrName>
                                        </p:attrNameLst>
                                      </p:cBhvr>
                                      <p:rCtr x="18403" y="-3125"/>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64" presetClass="path" presetSubtype="0" accel="50000" decel="50000" fill="hold" nodeType="clickEffect">
                                  <p:stCondLst>
                                    <p:cond delay="0"/>
                                  </p:stCondLst>
                                  <p:childTnLst>
                                    <p:animMotion origin="layout" path="M 0.06007 -0.52592 L 0.16649 -0.69028 " pathEditMode="relative" rAng="0" ptsTypes="AA">
                                      <p:cBhvr>
                                        <p:cTn id="30" dur="2000" fill="hold"/>
                                        <p:tgtEl>
                                          <p:spTgt spid="55"/>
                                        </p:tgtEl>
                                        <p:attrNameLst>
                                          <p:attrName>ppt_x</p:attrName>
                                          <p:attrName>ppt_y</p:attrName>
                                        </p:attrNameLst>
                                      </p:cBhvr>
                                      <p:rCtr x="5313" y="-8218"/>
                                    </p:animMotion>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nodeType="clickEffect">
                                  <p:stCondLst>
                                    <p:cond delay="0"/>
                                  </p:stCondLst>
                                  <p:childTnLst>
                                    <p:animMotion origin="layout" path="M -0.51441 -0.04027 L -0.32483 -0.05162 " pathEditMode="relative" rAng="0" ptsTypes="AA">
                                      <p:cBhvr>
                                        <p:cTn id="34" dur="2000" fill="hold"/>
                                        <p:tgtEl>
                                          <p:spTgt spid="53"/>
                                        </p:tgtEl>
                                        <p:attrNameLst>
                                          <p:attrName>ppt_x</p:attrName>
                                          <p:attrName>ppt_y</p:attrName>
                                        </p:attrNameLst>
                                      </p:cBhvr>
                                      <p:rCtr x="9479" y="-579"/>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a:grpSpLocks/>
          </p:cNvGrpSpPr>
          <p:nvPr/>
        </p:nvGrpSpPr>
        <p:grpSpPr bwMode="auto">
          <a:xfrm>
            <a:off x="2362200" y="2962275"/>
            <a:ext cx="1501775" cy="1231900"/>
            <a:chOff x="2361882" y="2962275"/>
            <a:chExt cx="1502410" cy="1231900"/>
          </a:xfrm>
        </p:grpSpPr>
        <p:cxnSp>
          <p:nvCxnSpPr>
            <p:cNvPr id="306" name="Conector recto de flecha 305">
              <a:extLst>
                <a:ext uri="{FF2B5EF4-FFF2-40B4-BE49-F238E27FC236}">
                  <a16:creationId xmlns:a16="http://schemas.microsoft.com/office/drawing/2014/main" id="{0B784D47-ECE7-45E5-A33E-27A4932AA74A}"/>
                </a:ext>
              </a:extLst>
            </p:cNvPr>
            <p:cNvCxnSpPr/>
            <p:nvPr/>
          </p:nvCxnSpPr>
          <p:spPr>
            <a:xfrm>
              <a:off x="2361882" y="2962275"/>
              <a:ext cx="1502410" cy="12319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7" name="Cuadro de texto 708">
              <a:extLst>
                <a:ext uri="{FF2B5EF4-FFF2-40B4-BE49-F238E27FC236}">
                  <a16:creationId xmlns:a16="http://schemas.microsoft.com/office/drawing/2014/main" id="{B0A6C353-5346-43D0-9E2C-B240B1618096}"/>
                </a:ext>
              </a:extLst>
            </p:cNvPr>
            <p:cNvSpPr txBox="1">
              <a:spLocks noRot="1" noChangeAspect="1" noMove="1" noResize="1" noEditPoints="1" noAdjustHandles="1" noChangeArrowheads="1" noChangeShapeType="1" noTextEdit="1"/>
            </p:cNvSpPr>
            <p:nvPr/>
          </p:nvSpPr>
          <p:spPr>
            <a:xfrm>
              <a:off x="2658554" y="3569783"/>
              <a:ext cx="310021" cy="333804"/>
            </a:xfrm>
            <a:prstGeom prst="rect">
              <a:avLst/>
            </a:prstGeom>
            <a:blipFill>
              <a:blip r:embed="rId2"/>
              <a:stretch>
                <a:fillRect/>
              </a:stretch>
            </a:blipFill>
            <a:ln w="6350">
              <a:noFill/>
            </a:ln>
            <a:effectLst/>
          </p:spPr>
          <p:txBody>
            <a:bodyPr/>
            <a:lstStyle/>
            <a:p>
              <a:pPr>
                <a:defRPr/>
              </a:pPr>
              <a:r>
                <a:rPr lang="es-AR">
                  <a:noFill/>
                </a:rPr>
                <a:t> </a:t>
              </a:r>
            </a:p>
          </p:txBody>
        </p:sp>
      </p:grpSp>
      <p:grpSp>
        <p:nvGrpSpPr>
          <p:cNvPr id="289" name="Grupo 288"/>
          <p:cNvGrpSpPr>
            <a:grpSpLocks/>
          </p:cNvGrpSpPr>
          <p:nvPr/>
        </p:nvGrpSpPr>
        <p:grpSpPr bwMode="auto">
          <a:xfrm>
            <a:off x="-1874754" y="3184720"/>
            <a:ext cx="1501775" cy="1231900"/>
            <a:chOff x="0" y="0"/>
            <a:chExt cx="1502796" cy="1232452"/>
          </a:xfrm>
        </p:grpSpPr>
        <p:cxnSp>
          <p:nvCxnSpPr>
            <p:cNvPr id="302" name="Conector recto de flecha 301">
              <a:extLst>
                <a:ext uri="{FF2B5EF4-FFF2-40B4-BE49-F238E27FC236}">
                  <a16:creationId xmlns:a16="http://schemas.microsoft.com/office/drawing/2014/main" id="{DA489C32-35A9-4EAF-B9F6-B534EF69AB1F}"/>
                </a:ext>
              </a:extLst>
            </p:cNvPr>
            <p:cNvCxnSpPr/>
            <p:nvPr/>
          </p:nvCxnSpPr>
          <p:spPr>
            <a:xfrm>
              <a:off x="0" y="0"/>
              <a:ext cx="1502796" cy="12324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3" name="Cuadro de texto 716">
              <a:extLst>
                <a:ext uri="{FF2B5EF4-FFF2-40B4-BE49-F238E27FC236}">
                  <a16:creationId xmlns:a16="http://schemas.microsoft.com/office/drawing/2014/main" id="{2DECCBF8-DCEA-43C8-8511-400E3431C915}"/>
                </a:ext>
              </a:extLst>
            </p:cNvPr>
            <p:cNvSpPr txBox="1">
              <a:spLocks noRot="1" noChangeAspect="1" noMove="1" noResize="1" noEditPoints="1" noAdjustHandles="1" noChangeArrowheads="1" noChangeShapeType="1" noTextEdit="1"/>
            </p:cNvSpPr>
            <p:nvPr/>
          </p:nvSpPr>
          <p:spPr>
            <a:xfrm>
              <a:off x="793750" y="209550"/>
              <a:ext cx="310101" cy="333954"/>
            </a:xfrm>
            <a:prstGeom prst="rect">
              <a:avLst/>
            </a:prstGeom>
            <a:blipFill>
              <a:blip r:embed="rId3"/>
              <a:stretch>
                <a:fillRect/>
              </a:stretch>
            </a:blipFill>
            <a:ln>
              <a:noFill/>
              <a:tailEnd type="triangle"/>
            </a:ln>
          </p:spPr>
          <p:txBody>
            <a:bodyPr/>
            <a:lstStyle/>
            <a:p>
              <a:pPr>
                <a:defRPr/>
              </a:pPr>
              <a:r>
                <a:rPr lang="es-AR">
                  <a:noFill/>
                </a:rPr>
                <a:t> </a:t>
              </a:r>
            </a:p>
          </p:txBody>
        </p:sp>
      </p:grpSp>
      <p:grpSp>
        <p:nvGrpSpPr>
          <p:cNvPr id="290" name="Grupo 289"/>
          <p:cNvGrpSpPr>
            <a:grpSpLocks/>
          </p:cNvGrpSpPr>
          <p:nvPr/>
        </p:nvGrpSpPr>
        <p:grpSpPr bwMode="auto">
          <a:xfrm>
            <a:off x="9307012" y="-621520"/>
            <a:ext cx="793750" cy="803275"/>
            <a:chOff x="-6989" y="120172"/>
            <a:chExt cx="794168" cy="804278"/>
          </a:xfrm>
        </p:grpSpPr>
        <p:cxnSp>
          <p:nvCxnSpPr>
            <p:cNvPr id="300" name="Conector recto de flecha 299">
              <a:extLst>
                <a:ext uri="{FF2B5EF4-FFF2-40B4-BE49-F238E27FC236}">
                  <a16:creationId xmlns:a16="http://schemas.microsoft.com/office/drawing/2014/main" id="{D56B1401-CFAC-48B4-8B5B-F433D78CE15F}"/>
                </a:ext>
              </a:extLst>
            </p:cNvPr>
            <p:cNvCxnSpPr/>
            <p:nvPr/>
          </p:nvCxnSpPr>
          <p:spPr>
            <a:xfrm rot="10800000" flipV="1">
              <a:off x="-636" y="272762"/>
              <a:ext cx="787815" cy="6516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01" name="Cuadro de texto 719">
              <a:extLst>
                <a:ext uri="{FF2B5EF4-FFF2-40B4-BE49-F238E27FC236}">
                  <a16:creationId xmlns:a16="http://schemas.microsoft.com/office/drawing/2014/main" id="{ABBA5E99-6E2F-4758-A6C4-B9234F4EF601}"/>
                </a:ext>
              </a:extLst>
            </p:cNvPr>
            <p:cNvSpPr txBox="1">
              <a:spLocks noRot="1" noChangeAspect="1" noMove="1" noResize="1" noEditPoints="1" noAdjustHandles="1" noChangeArrowheads="1" noChangeShapeType="1" noTextEdit="1"/>
            </p:cNvSpPr>
            <p:nvPr/>
          </p:nvSpPr>
          <p:spPr>
            <a:xfrm>
              <a:off x="-6989" y="120172"/>
              <a:ext cx="374650" cy="263525"/>
            </a:xfrm>
            <a:prstGeom prst="rect">
              <a:avLst/>
            </a:prstGeom>
            <a:blipFill>
              <a:blip r:embed="rId4"/>
              <a:stretch>
                <a:fillRect/>
              </a:stretch>
            </a:blipFill>
            <a:ln>
              <a:noFill/>
              <a:tailEnd type="triangle"/>
            </a:ln>
          </p:spPr>
          <p:txBody>
            <a:bodyPr/>
            <a:lstStyle/>
            <a:p>
              <a:pPr>
                <a:defRPr/>
              </a:pPr>
              <a:r>
                <a:rPr lang="es-AR">
                  <a:noFill/>
                </a:rPr>
                <a:t> </a:t>
              </a:r>
            </a:p>
          </p:txBody>
        </p:sp>
      </p:grpSp>
      <p:grpSp>
        <p:nvGrpSpPr>
          <p:cNvPr id="291" name="Grupo 290"/>
          <p:cNvGrpSpPr>
            <a:grpSpLocks/>
          </p:cNvGrpSpPr>
          <p:nvPr/>
        </p:nvGrpSpPr>
        <p:grpSpPr bwMode="auto">
          <a:xfrm>
            <a:off x="-1970787" y="3750259"/>
            <a:ext cx="1503362" cy="1231900"/>
            <a:chOff x="0" y="0"/>
            <a:chExt cx="1502796" cy="1232452"/>
          </a:xfrm>
        </p:grpSpPr>
        <p:cxnSp>
          <p:nvCxnSpPr>
            <p:cNvPr id="25619" name="Conector recto de flecha 297"/>
            <p:cNvCxnSpPr>
              <a:cxnSpLocks noChangeShapeType="1"/>
            </p:cNvCxnSpPr>
            <p:nvPr/>
          </p:nvCxnSpPr>
          <p:spPr bwMode="auto">
            <a:xfrm>
              <a:off x="0" y="0"/>
              <a:ext cx="1502796" cy="1232452"/>
            </a:xfrm>
            <a:prstGeom prst="straightConnector1">
              <a:avLst/>
            </a:prstGeom>
            <a:noFill/>
            <a:ln w="25400" algn="ctr">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299" name="Cuadro de texto 726">
              <a:extLst>
                <a:ext uri="{FF2B5EF4-FFF2-40B4-BE49-F238E27FC236}">
                  <a16:creationId xmlns:a16="http://schemas.microsoft.com/office/drawing/2014/main" id="{AA7CB7F6-CB3B-442B-9E2F-A82FD022DCC9}"/>
                </a:ext>
              </a:extLst>
            </p:cNvPr>
            <p:cNvSpPr txBox="1">
              <a:spLocks noRot="1" noChangeAspect="1" noMove="1" noResize="1" noEditPoints="1" noAdjustHandles="1" noChangeArrowheads="1" noChangeShapeType="1" noTextEdit="1"/>
            </p:cNvSpPr>
            <p:nvPr/>
          </p:nvSpPr>
          <p:spPr>
            <a:xfrm>
              <a:off x="111318" y="540689"/>
              <a:ext cx="310101" cy="333954"/>
            </a:xfrm>
            <a:prstGeom prst="rect">
              <a:avLst/>
            </a:prstGeom>
            <a:blipFill>
              <a:blip r:embed="rId5"/>
              <a:stretch>
                <a:fillRect/>
              </a:stretch>
            </a:blipFill>
            <a:ln w="6350">
              <a:noFill/>
              <a:prstDash val="dash"/>
            </a:ln>
            <a:effectLst/>
          </p:spPr>
          <p:txBody>
            <a:bodyPr/>
            <a:lstStyle/>
            <a:p>
              <a:pPr>
                <a:defRPr/>
              </a:pPr>
              <a:r>
                <a:rPr lang="es-AR">
                  <a:noFill/>
                </a:rPr>
                <a:t> </a:t>
              </a:r>
            </a:p>
          </p:txBody>
        </p:sp>
      </p:grpSp>
      <p:sp>
        <p:nvSpPr>
          <p:cNvPr id="29" name="Título 1"/>
          <p:cNvSpPr txBox="1">
            <a:spLocks/>
          </p:cNvSpPr>
          <p:nvPr/>
        </p:nvSpPr>
        <p:spPr bwMode="auto">
          <a:xfrm>
            <a:off x="157163" y="141288"/>
            <a:ext cx="582453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70C0"/>
                </a:solidFill>
              </a:rPr>
              <a:t>Resta de vectores </a:t>
            </a:r>
          </a:p>
          <a:p>
            <a:pPr>
              <a:spcBef>
                <a:spcPct val="0"/>
              </a:spcBef>
              <a:buFontTx/>
              <a:buNone/>
            </a:pPr>
            <a:r>
              <a:rPr lang="es-AR" altLang="es-AR" sz="2200" b="1">
                <a:solidFill>
                  <a:schemeClr val="tx2"/>
                </a:solidFill>
              </a:rPr>
              <a:t>Método gráfico del </a:t>
            </a:r>
            <a:r>
              <a:rPr lang="es-AR" altLang="es-AR" sz="2200" b="1">
                <a:solidFill>
                  <a:srgbClr val="FF0000"/>
                </a:solidFill>
              </a:rPr>
              <a:t>P</a:t>
            </a:r>
            <a:r>
              <a:rPr lang="es-ES_tradnl" altLang="es-AR" sz="2200" b="1">
                <a:solidFill>
                  <a:srgbClr val="FF0000"/>
                </a:solidFill>
              </a:rPr>
              <a:t>aralelogramo</a:t>
            </a:r>
            <a:endParaRPr lang="es-AR" altLang="es-AR" sz="2200" b="1">
              <a:solidFill>
                <a:srgbClr val="FF0000"/>
              </a:solidFill>
            </a:endParaRPr>
          </a:p>
        </p:txBody>
      </p:sp>
      <p:grpSp>
        <p:nvGrpSpPr>
          <p:cNvPr id="3" name="Grupo 2"/>
          <p:cNvGrpSpPr>
            <a:grpSpLocks/>
          </p:cNvGrpSpPr>
          <p:nvPr/>
        </p:nvGrpSpPr>
        <p:grpSpPr bwMode="auto">
          <a:xfrm>
            <a:off x="2473325" y="2159000"/>
            <a:ext cx="785813" cy="650875"/>
            <a:chOff x="2473325" y="2159000"/>
            <a:chExt cx="785813" cy="650875"/>
          </a:xfrm>
        </p:grpSpPr>
        <p:cxnSp>
          <p:nvCxnSpPr>
            <p:cNvPr id="308" name="Conector recto de flecha 307">
              <a:extLst>
                <a:ext uri="{FF2B5EF4-FFF2-40B4-BE49-F238E27FC236}">
                  <a16:creationId xmlns:a16="http://schemas.microsoft.com/office/drawing/2014/main" id="{FAF72325-46E3-445C-B0F5-34984F1B1342}"/>
                </a:ext>
              </a:extLst>
            </p:cNvPr>
            <p:cNvCxnSpPr/>
            <p:nvPr/>
          </p:nvCxnSpPr>
          <p:spPr bwMode="auto">
            <a:xfrm flipV="1">
              <a:off x="2473325" y="2159000"/>
              <a:ext cx="785813" cy="6508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CuadroTexto 1"/>
            <p:cNvSpPr txBox="1">
              <a:spLocks noRot="1" noChangeAspect="1" noMove="1" noResize="1" noEditPoints="1" noAdjustHandles="1" noChangeArrowheads="1" noChangeShapeType="1" noTextEdit="1"/>
            </p:cNvSpPr>
            <p:nvPr/>
          </p:nvSpPr>
          <p:spPr>
            <a:xfrm>
              <a:off x="2591067" y="2207438"/>
              <a:ext cx="222625" cy="276999"/>
            </a:xfrm>
            <a:prstGeom prst="rect">
              <a:avLst/>
            </a:prstGeom>
            <a:blipFill>
              <a:blip r:embed="rId6"/>
              <a:stretch>
                <a:fillRect l="-21622" t="-2174" r="-40541" b="-8696"/>
              </a:stretch>
            </a:blipFill>
          </p:spPr>
          <p:txBody>
            <a:bodyPr/>
            <a:lstStyle/>
            <a:p>
              <a:r>
                <a:rPr lang="en-US">
                  <a:noFill/>
                </a:rPr>
                <a:t> </a:t>
              </a:r>
            </a:p>
          </p:txBody>
        </p:sp>
      </p:grpSp>
      <p:grpSp>
        <p:nvGrpSpPr>
          <p:cNvPr id="4" name="Grupo 3"/>
          <p:cNvGrpSpPr>
            <a:grpSpLocks/>
          </p:cNvGrpSpPr>
          <p:nvPr/>
        </p:nvGrpSpPr>
        <p:grpSpPr bwMode="auto">
          <a:xfrm>
            <a:off x="-1196916" y="2126417"/>
            <a:ext cx="785812" cy="650875"/>
            <a:chOff x="5281613" y="2160588"/>
            <a:chExt cx="785812" cy="650875"/>
          </a:xfrm>
        </p:grpSpPr>
        <p:cxnSp>
          <p:nvCxnSpPr>
            <p:cNvPr id="25615" name="Conector recto de flecha 303"/>
            <p:cNvCxnSpPr>
              <a:cxnSpLocks noChangeShapeType="1"/>
            </p:cNvCxnSpPr>
            <p:nvPr/>
          </p:nvCxnSpPr>
          <p:spPr bwMode="auto">
            <a:xfrm flipV="1">
              <a:off x="5281613" y="2160588"/>
              <a:ext cx="785812" cy="650875"/>
            </a:xfrm>
            <a:prstGeom prst="straightConnector1">
              <a:avLst/>
            </a:prstGeom>
            <a:noFill/>
            <a:ln w="38100" algn="ctr">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31" name="CuadroTexto 30"/>
            <p:cNvSpPr txBox="1">
              <a:spLocks noRot="1" noChangeAspect="1" noMove="1" noResize="1" noEditPoints="1" noAdjustHandles="1" noChangeArrowheads="1" noChangeShapeType="1" noTextEdit="1"/>
            </p:cNvSpPr>
            <p:nvPr/>
          </p:nvSpPr>
          <p:spPr>
            <a:xfrm>
              <a:off x="5386071" y="2199829"/>
              <a:ext cx="222625" cy="276999"/>
            </a:xfrm>
            <a:prstGeom prst="rect">
              <a:avLst/>
            </a:prstGeom>
            <a:blipFill>
              <a:blip r:embed="rId7"/>
              <a:stretch>
                <a:fillRect l="-25000" t="-4444" r="-41667" b="-8889"/>
              </a:stretch>
            </a:blipFill>
          </p:spPr>
          <p:txBody>
            <a:bodyPr/>
            <a:lstStyle/>
            <a:p>
              <a:r>
                <a:rPr lang="en-US">
                  <a:noFill/>
                </a:rPr>
                <a:t> </a:t>
              </a:r>
            </a:p>
          </p:txBody>
        </p:sp>
      </p:grpSp>
      <p:grpSp>
        <p:nvGrpSpPr>
          <p:cNvPr id="7" name="Grupo 6"/>
          <p:cNvGrpSpPr>
            <a:grpSpLocks/>
          </p:cNvGrpSpPr>
          <p:nvPr/>
        </p:nvGrpSpPr>
        <p:grpSpPr bwMode="auto">
          <a:xfrm>
            <a:off x="-694613" y="-614056"/>
            <a:ext cx="785813" cy="676275"/>
            <a:chOff x="5981700" y="4064352"/>
            <a:chExt cx="785813" cy="676039"/>
          </a:xfrm>
        </p:grpSpPr>
        <p:cxnSp>
          <p:nvCxnSpPr>
            <p:cNvPr id="25613" name="Conector recto de flecha 295"/>
            <p:cNvCxnSpPr>
              <a:cxnSpLocks noChangeShapeType="1"/>
            </p:cNvCxnSpPr>
            <p:nvPr/>
          </p:nvCxnSpPr>
          <p:spPr bwMode="auto">
            <a:xfrm rot="10800000" flipV="1">
              <a:off x="5981700" y="4089297"/>
              <a:ext cx="785813" cy="651094"/>
            </a:xfrm>
            <a:prstGeom prst="straightConnector1">
              <a:avLst/>
            </a:prstGeom>
            <a:noFill/>
            <a:ln w="25400" algn="ctr">
              <a:solidFill>
                <a:srgbClr val="000000"/>
              </a:solidFill>
              <a:prstDash val="dash"/>
              <a:miter lim="800000"/>
              <a:headEnd/>
              <a:tailEnd type="triangle" w="med" len="med"/>
            </a:ln>
            <a:extLst>
              <a:ext uri="{909E8E84-426E-40DD-AFC4-6F175D3DCCD1}">
                <a14:hiddenFill xmlns:a14="http://schemas.microsoft.com/office/drawing/2010/main">
                  <a:noFill/>
                </a14:hiddenFill>
              </a:ext>
            </a:extLst>
          </p:spPr>
        </p:cxnSp>
        <p:sp>
          <p:nvSpPr>
            <p:cNvPr id="34" name="CuadroTexto 33"/>
            <p:cNvSpPr txBox="1">
              <a:spLocks noRot="1" noChangeAspect="1" noMove="1" noResize="1" noEditPoints="1" noAdjustHandles="1" noChangeArrowheads="1" noChangeShapeType="1" noTextEdit="1"/>
            </p:cNvSpPr>
            <p:nvPr/>
          </p:nvSpPr>
          <p:spPr>
            <a:xfrm>
              <a:off x="6067425" y="4064352"/>
              <a:ext cx="395749" cy="276999"/>
            </a:xfrm>
            <a:prstGeom prst="rect">
              <a:avLst/>
            </a:prstGeom>
            <a:blipFill>
              <a:blip r:embed="rId8"/>
              <a:stretch>
                <a:fillRect l="-1538" t="-4444" r="-69231" b="-8889"/>
              </a:stretch>
            </a:blipFill>
          </p:spPr>
          <p:txBody>
            <a:bodyPr/>
            <a:lstStyle/>
            <a:p>
              <a:r>
                <a:rPr lang="en-US">
                  <a:noFill/>
                </a:rPr>
                <a:t> </a:t>
              </a:r>
            </a:p>
          </p:txBody>
        </p:sp>
      </p:grpSp>
      <p:grpSp>
        <p:nvGrpSpPr>
          <p:cNvPr id="9" name="Grupo 8"/>
          <p:cNvGrpSpPr>
            <a:grpSpLocks/>
          </p:cNvGrpSpPr>
          <p:nvPr/>
        </p:nvGrpSpPr>
        <p:grpSpPr bwMode="auto">
          <a:xfrm>
            <a:off x="4829175" y="2806700"/>
            <a:ext cx="1160463" cy="1876425"/>
            <a:chOff x="4829070" y="2806919"/>
            <a:chExt cx="1160293" cy="1876425"/>
          </a:xfrm>
        </p:grpSpPr>
        <p:cxnSp>
          <p:nvCxnSpPr>
            <p:cNvPr id="25611" name="Conector recto de flecha 293"/>
            <p:cNvCxnSpPr>
              <a:cxnSpLocks noChangeShapeType="1"/>
            </p:cNvCxnSpPr>
            <p:nvPr/>
          </p:nvCxnSpPr>
          <p:spPr bwMode="auto">
            <a:xfrm>
              <a:off x="5286100" y="2806919"/>
              <a:ext cx="703263" cy="1876425"/>
            </a:xfrm>
            <a:prstGeom prst="straightConnector1">
              <a:avLst/>
            </a:prstGeom>
            <a:noFill/>
            <a:ln w="38100" algn="ctr">
              <a:solidFill>
                <a:srgbClr val="FF0000"/>
              </a:solidFill>
              <a:miter lim="800000"/>
              <a:headEnd/>
              <a:tailEnd type="triangle" w="med" len="med"/>
            </a:ln>
            <a:extLst>
              <a:ext uri="{909E8E84-426E-40DD-AFC4-6F175D3DCCD1}">
                <a14:hiddenFill xmlns:a14="http://schemas.microsoft.com/office/drawing/2010/main">
                  <a:noFill/>
                </a14:hiddenFill>
              </a:ext>
            </a:extLst>
          </p:spPr>
        </p:cxnSp>
        <p:sp>
          <p:nvSpPr>
            <p:cNvPr id="8" name="CuadroTexto 7"/>
            <p:cNvSpPr txBox="1">
              <a:spLocks noRot="1" noChangeAspect="1" noMove="1" noResize="1" noEditPoints="1" noAdjustHandles="1" noChangeArrowheads="1" noChangeShapeType="1" noTextEdit="1"/>
            </p:cNvSpPr>
            <p:nvPr/>
          </p:nvSpPr>
          <p:spPr>
            <a:xfrm>
              <a:off x="4829070" y="3371521"/>
              <a:ext cx="697755" cy="277576"/>
            </a:xfrm>
            <a:prstGeom prst="rect">
              <a:avLst/>
            </a:prstGeom>
            <a:blipFill>
              <a:blip r:embed="rId9"/>
              <a:stretch>
                <a:fillRect l="-6087" r="-40870" b="-10870"/>
              </a:stretch>
            </a:blipFill>
          </p:spPr>
          <p:txBody>
            <a:bodyPr/>
            <a:lstStyle/>
            <a:p>
              <a:r>
                <a:rPr lang="en-US">
                  <a:no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63" presetClass="path" presetSubtype="0" accel="50000" decel="50000" fill="hold" nodeType="clickEffect">
                                  <p:stCondLst>
                                    <p:cond delay="0"/>
                                  </p:stCondLst>
                                  <p:childTnLst>
                                    <p:animMotion origin="layout" path="M 0.46511 -0.03473 L 0.78455 -0.05926 " pathEditMode="relative" rAng="0" ptsTypes="AA">
                                      <p:cBhvr>
                                        <p:cTn id="18" dur="2000" fill="hold"/>
                                        <p:tgtEl>
                                          <p:spTgt spid="289"/>
                                        </p:tgtEl>
                                        <p:attrNameLst>
                                          <p:attrName>ppt_x</p:attrName>
                                          <p:attrName>ppt_y</p:attrName>
                                        </p:attrNameLst>
                                      </p:cBhvr>
                                      <p:rCtr x="15972" y="-1227"/>
                                    </p:animMotion>
                                  </p:childTnLst>
                                </p:cTn>
                              </p:par>
                            </p:childTnLst>
                          </p:cTn>
                        </p:par>
                      </p:childTnLst>
                    </p:cTn>
                  </p:par>
                  <p:par>
                    <p:cTn id="19" fill="hold" nodeType="clickPar">
                      <p:stCondLst>
                        <p:cond delay="indefinite"/>
                      </p:stCondLst>
                      <p:childTnLst>
                        <p:par>
                          <p:cTn id="20" fill="hold" nodeType="withGroup">
                            <p:stCondLst>
                              <p:cond delay="0"/>
                            </p:stCondLst>
                            <p:childTnLst>
                              <p:par>
                                <p:cTn id="21" presetID="63" presetClass="path" presetSubtype="0" accel="50000" decel="50000" fill="hold" nodeType="clickEffect">
                                  <p:stCondLst>
                                    <p:cond delay="0"/>
                                  </p:stCondLst>
                                  <p:childTnLst>
                                    <p:animMotion origin="layout" path="M 0.39549 0.01088 L 0.70938 0.00486 " pathEditMode="relative" rAng="0" ptsTypes="AA">
                                      <p:cBhvr>
                                        <p:cTn id="22" dur="2000" fill="hold"/>
                                        <p:tgtEl>
                                          <p:spTgt spid="4"/>
                                        </p:tgtEl>
                                        <p:attrNameLst>
                                          <p:attrName>ppt_x</p:attrName>
                                          <p:attrName>ppt_y</p:attrName>
                                        </p:attrNameLst>
                                      </p:cBhvr>
                                      <p:rCtr x="15694" y="-301"/>
                                    </p:animMotion>
                                  </p:childTnLst>
                                </p:cTn>
                              </p:par>
                            </p:childTnLst>
                          </p:cTn>
                        </p:par>
                      </p:childTnLst>
                    </p:cTn>
                  </p:par>
                  <p:par>
                    <p:cTn id="23" fill="hold" nodeType="clickPar">
                      <p:stCondLst>
                        <p:cond delay="indefinite"/>
                      </p:stCondLst>
                      <p:childTnLst>
                        <p:par>
                          <p:cTn id="24" fill="hold" nodeType="withGroup">
                            <p:stCondLst>
                              <p:cond delay="0"/>
                            </p:stCondLst>
                            <p:childTnLst>
                              <p:par>
                                <p:cTn id="25" presetID="56" presetClass="path" presetSubtype="0" accel="50000" decel="50000" fill="hold" nodeType="clickEffect">
                                  <p:stCondLst>
                                    <p:cond delay="0"/>
                                  </p:stCondLst>
                                  <p:childTnLst>
                                    <p:animMotion origin="layout" path="M -0.52638 0.47732 L -0.44375 0.38612 " pathEditMode="relative" rAng="0" ptsTypes="AA">
                                      <p:cBhvr>
                                        <p:cTn id="26" dur="2000" spd="-100000" fill="hold"/>
                                        <p:tgtEl>
                                          <p:spTgt spid="290"/>
                                        </p:tgtEl>
                                        <p:attrNameLst>
                                          <p:attrName>ppt_x</p:attrName>
                                          <p:attrName>ppt_y</p:attrName>
                                        </p:attrNameLst>
                                      </p:cBhvr>
                                      <p:rCtr x="4132" y="-456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9" presetClass="path" presetSubtype="0" accel="50000" decel="50000" fill="hold" nodeType="clickEffect">
                                  <p:stCondLst>
                                    <p:cond delay="0"/>
                                  </p:stCondLst>
                                  <p:childTnLst>
                                    <p:animMotion origin="layout" path="M 0.5698 0.50347 L 0.73073 0.67338 " pathEditMode="relative" rAng="0" ptsTypes="AA">
                                      <p:cBhvr>
                                        <p:cTn id="30" dur="2000" fill="hold"/>
                                        <p:tgtEl>
                                          <p:spTgt spid="7"/>
                                        </p:tgtEl>
                                        <p:attrNameLst>
                                          <p:attrName>ppt_x</p:attrName>
                                          <p:attrName>ppt_y</p:attrName>
                                        </p:attrNameLst>
                                      </p:cBhvr>
                                      <p:rCtr x="8038" y="8495"/>
                                    </p:animMotion>
                                  </p:childTnLst>
                                </p:cTn>
                              </p:par>
                            </p:childTnLst>
                          </p:cTn>
                        </p:par>
                      </p:childTnLst>
                    </p:cTn>
                  </p:par>
                  <p:par>
                    <p:cTn id="31" fill="hold">
                      <p:stCondLst>
                        <p:cond delay="indefinite"/>
                      </p:stCondLst>
                      <p:childTnLst>
                        <p:par>
                          <p:cTn id="32" fill="hold">
                            <p:stCondLst>
                              <p:cond delay="0"/>
                            </p:stCondLst>
                            <p:childTnLst>
                              <p:par>
                                <p:cTn id="33" presetID="56" presetClass="path" presetSubtype="0" accel="50000" decel="50000" fill="hold" nodeType="clickEffect">
                                  <p:stCondLst>
                                    <p:cond delay="0"/>
                                  </p:stCondLst>
                                  <p:childTnLst>
                                    <p:animMotion origin="layout" path="M 0.71129 -0.04027 L 0.79236 -0.14166 " pathEditMode="relative" rAng="0" ptsTypes="AA">
                                      <p:cBhvr>
                                        <p:cTn id="34" dur="2000" spd="-100000" fill="hold"/>
                                        <p:tgtEl>
                                          <p:spTgt spid="291"/>
                                        </p:tgtEl>
                                        <p:attrNameLst>
                                          <p:attrName>ppt_x</p:attrName>
                                          <p:attrName>ppt_y</p:attrName>
                                        </p:attrNameLst>
                                      </p:cBhvr>
                                      <p:rCtr x="4045" y="-5069"/>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a:extLst>
              <a:ext uri="{FF2B5EF4-FFF2-40B4-BE49-F238E27FC236}">
                <a16:creationId xmlns:a16="http://schemas.microsoft.com/office/drawing/2014/main" id="{925134B5-01F0-4C5D-8E50-B4960AE83292}"/>
              </a:ext>
            </a:extLst>
          </p:cNvPr>
          <p:cNvSpPr>
            <a:spLocks noGrp="1" noRot="1" noChangeAspect="1" noMove="1" noResize="1" noEditPoints="1" noAdjustHandles="1" noChangeArrowheads="1" noChangeShapeType="1" noTextEdit="1"/>
          </p:cNvSpPr>
          <p:nvPr>
            <p:ph type="subTitle" idx="1"/>
          </p:nvPr>
        </p:nvSpPr>
        <p:spPr>
          <a:xfrm>
            <a:off x="176833" y="941078"/>
            <a:ext cx="8690942" cy="2803072"/>
          </a:xfrm>
          <a:blipFill>
            <a:blip r:embed="rId2"/>
            <a:stretch>
              <a:fillRect l="-912" t="-1087" r="-912"/>
            </a:stretch>
          </a:blipFill>
          <a:extLst/>
        </p:spPr>
        <p:txBody>
          <a:bodyPr/>
          <a:lstStyle/>
          <a:p>
            <a:pPr>
              <a:defRPr/>
            </a:pPr>
            <a:r>
              <a:rPr lang="es-AR" dirty="0">
                <a:noFill/>
              </a:rPr>
              <a:t> </a:t>
            </a:r>
          </a:p>
        </p:txBody>
      </p:sp>
      <p:sp>
        <p:nvSpPr>
          <p:cNvPr id="6" name="Título 1">
            <a:extLst>
              <a:ext uri="{FF2B5EF4-FFF2-40B4-BE49-F238E27FC236}">
                <a16:creationId xmlns:a16="http://schemas.microsoft.com/office/drawing/2014/main" id="{5BCF191F-0342-4C99-92AE-23CE342B9687}"/>
              </a:ext>
            </a:extLst>
          </p:cNvPr>
          <p:cNvSpPr txBox="1">
            <a:spLocks/>
          </p:cNvSpPr>
          <p:nvPr/>
        </p:nvSpPr>
        <p:spPr bwMode="auto">
          <a:xfrm>
            <a:off x="176213" y="0"/>
            <a:ext cx="80819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s-AR" sz="2200" b="1" dirty="0">
                <a:solidFill>
                  <a:srgbClr val="00B050"/>
                </a:solidFill>
                <a:latin typeface="+mn-lt"/>
              </a:rPr>
              <a:t>Ejemplo</a:t>
            </a:r>
            <a:r>
              <a:rPr lang="es-AR" sz="2200" b="1" dirty="0">
                <a:solidFill>
                  <a:srgbClr val="0070C0"/>
                </a:solidFill>
              </a:rPr>
              <a:t> </a:t>
            </a:r>
            <a:r>
              <a:rPr lang="es-AR" sz="2200" b="1" dirty="0">
                <a:solidFill>
                  <a:srgbClr val="00B050"/>
                </a:solidFill>
                <a:latin typeface="+mn-lt"/>
              </a:rPr>
              <a:t>de aplicación </a:t>
            </a:r>
            <a:r>
              <a:rPr lang="es-AR" sz="2200" dirty="0">
                <a:solidFill>
                  <a:srgbClr val="00B050"/>
                </a:solidFill>
                <a:latin typeface="+mn-lt"/>
              </a:rPr>
              <a:t>(Suma - Método del Paralelogramo)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txBox="1">
            <a:spLocks/>
          </p:cNvSpPr>
          <p:nvPr/>
        </p:nvSpPr>
        <p:spPr bwMode="auto">
          <a:xfrm>
            <a:off x="125413" y="325438"/>
            <a:ext cx="7408862"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Suma de vectores (Método grafico del Paralelogramo)</a:t>
            </a:r>
          </a:p>
        </p:txBody>
      </p:sp>
      <p:sp>
        <p:nvSpPr>
          <p:cNvPr id="4" name="CuadroTexto 3">
            <a:extLst>
              <a:ext uri="{FF2B5EF4-FFF2-40B4-BE49-F238E27FC236}">
                <a16:creationId xmlns:a16="http://schemas.microsoft.com/office/drawing/2014/main" id="{0A941EB5-9040-40FF-A436-E8F915164BEA}"/>
              </a:ext>
            </a:extLst>
          </p:cNvPr>
          <p:cNvSpPr txBox="1"/>
          <p:nvPr/>
        </p:nvSpPr>
        <p:spPr>
          <a:xfrm>
            <a:off x="125413" y="212725"/>
            <a:ext cx="8131175" cy="430213"/>
          </a:xfrm>
          <a:prstGeom prst="rect">
            <a:avLst/>
          </a:prstGeom>
          <a:noFill/>
        </p:spPr>
        <p:txBody>
          <a:bodyPr>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pic>
        <p:nvPicPr>
          <p:cNvPr id="27652" name="Imagen 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15375" t="15813" r="17612" b="1486"/>
          <a:stretch>
            <a:fillRect/>
          </a:stretch>
        </p:blipFill>
        <p:spPr bwMode="auto">
          <a:xfrm>
            <a:off x="819150" y="1266825"/>
            <a:ext cx="72612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Resultado de imagen para video youtube play">
            <a:hlinkClick r:id="rId2"/>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5413" y="5502275"/>
            <a:ext cx="866775" cy="65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upo 36"/>
          <p:cNvGrpSpPr>
            <a:grpSpLocks/>
          </p:cNvGrpSpPr>
          <p:nvPr/>
        </p:nvGrpSpPr>
        <p:grpSpPr bwMode="auto">
          <a:xfrm>
            <a:off x="2727325" y="4089400"/>
            <a:ext cx="1020763" cy="1198563"/>
            <a:chOff x="0" y="0"/>
            <a:chExt cx="1021192" cy="1198462"/>
          </a:xfrm>
        </p:grpSpPr>
        <p:cxnSp>
          <p:nvCxnSpPr>
            <p:cNvPr id="28689" name="Conector recto de flecha 46"/>
            <p:cNvCxnSpPr>
              <a:cxnSpLocks noChangeShapeType="1"/>
            </p:cNvCxnSpPr>
            <p:nvPr/>
          </p:nvCxnSpPr>
          <p:spPr bwMode="auto">
            <a:xfrm rot="-5200273">
              <a:off x="-88635" y="88635"/>
              <a:ext cx="1198462" cy="1021192"/>
            </a:xfrm>
            <a:prstGeom prst="straightConnector1">
              <a:avLst/>
            </a:prstGeom>
            <a:noFill/>
            <a:ln w="381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48" name="Cuadro de texto 708">
              <a:extLst>
                <a:ext uri="{FF2B5EF4-FFF2-40B4-BE49-F238E27FC236}">
                  <a16:creationId xmlns:a16="http://schemas.microsoft.com/office/drawing/2014/main" id="{42F99649-B132-4194-9A9F-9EA853A62327}"/>
                </a:ext>
              </a:extLst>
            </p:cNvPr>
            <p:cNvSpPr txBox="1">
              <a:spLocks noRot="1" noChangeAspect="1" noMove="1" noResize="1" noEditPoints="1" noAdjustHandles="1" noChangeArrowheads="1" noChangeShapeType="1" noTextEdit="1"/>
            </p:cNvSpPr>
            <p:nvPr/>
          </p:nvSpPr>
          <p:spPr>
            <a:xfrm>
              <a:off x="422571" y="626759"/>
              <a:ext cx="310101" cy="333954"/>
            </a:xfrm>
            <a:prstGeom prst="rect">
              <a:avLst/>
            </a:prstGeom>
            <a:blipFill>
              <a:blip r:embed="rId2"/>
              <a:stretch>
                <a:fillRect/>
              </a:stretch>
            </a:blipFill>
            <a:ln w="6350">
              <a:noFill/>
            </a:ln>
            <a:effectLst/>
          </p:spPr>
          <p:txBody>
            <a:bodyPr/>
            <a:lstStyle/>
            <a:p>
              <a:pPr>
                <a:defRPr/>
              </a:pPr>
              <a:r>
                <a:rPr lang="es-AR">
                  <a:noFill/>
                </a:rPr>
                <a:t> </a:t>
              </a:r>
            </a:p>
          </p:txBody>
        </p:sp>
      </p:grpSp>
      <p:grpSp>
        <p:nvGrpSpPr>
          <p:cNvPr id="38" name="Grupo 37"/>
          <p:cNvGrpSpPr>
            <a:grpSpLocks/>
          </p:cNvGrpSpPr>
          <p:nvPr/>
        </p:nvGrpSpPr>
        <p:grpSpPr bwMode="auto">
          <a:xfrm>
            <a:off x="-1333912" y="2969080"/>
            <a:ext cx="787400" cy="695325"/>
            <a:chOff x="0" y="30412"/>
            <a:chExt cx="787179" cy="697188"/>
          </a:xfrm>
        </p:grpSpPr>
        <p:cxnSp>
          <p:nvCxnSpPr>
            <p:cNvPr id="28687" name="Conector recto de flecha 44"/>
            <p:cNvCxnSpPr>
              <a:cxnSpLocks noChangeShapeType="1"/>
            </p:cNvCxnSpPr>
            <p:nvPr/>
          </p:nvCxnSpPr>
          <p:spPr bwMode="auto">
            <a:xfrm rot="2293043" flipV="1">
              <a:off x="0" y="76200"/>
              <a:ext cx="787179" cy="651400"/>
            </a:xfrm>
            <a:prstGeom prst="straightConnector1">
              <a:avLst/>
            </a:prstGeom>
            <a:noFill/>
            <a:ln w="381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46" name="Cuadro de texto 711">
              <a:extLst>
                <a:ext uri="{FF2B5EF4-FFF2-40B4-BE49-F238E27FC236}">
                  <a16:creationId xmlns:a16="http://schemas.microsoft.com/office/drawing/2014/main" id="{F272B16F-DEA9-4AD9-BF8C-94947ED5DC1B}"/>
                </a:ext>
              </a:extLst>
            </p:cNvPr>
            <p:cNvSpPr txBox="1">
              <a:spLocks noRot="1" noChangeAspect="1" noMove="1" noResize="1" noEditPoints="1" noAdjustHandles="1" noChangeArrowheads="1" noChangeShapeType="1" noTextEdit="1"/>
            </p:cNvSpPr>
            <p:nvPr/>
          </p:nvSpPr>
          <p:spPr>
            <a:xfrm rot="21441383">
              <a:off x="268176" y="30412"/>
              <a:ext cx="250825" cy="327077"/>
            </a:xfrm>
            <a:prstGeom prst="rect">
              <a:avLst/>
            </a:prstGeom>
            <a:blipFill>
              <a:blip r:embed="rId3"/>
              <a:stretch>
                <a:fillRect/>
              </a:stretch>
            </a:blipFill>
            <a:ln w="6350">
              <a:noFill/>
              <a:prstDash val="dash"/>
            </a:ln>
            <a:effectLst/>
          </p:spPr>
          <p:txBody>
            <a:bodyPr/>
            <a:lstStyle/>
            <a:p>
              <a:pPr>
                <a:defRPr/>
              </a:pPr>
              <a:r>
                <a:rPr lang="es-AR">
                  <a:noFill/>
                </a:rPr>
                <a:t> </a:t>
              </a:r>
            </a:p>
          </p:txBody>
        </p:sp>
      </p:grpSp>
      <p:sp>
        <p:nvSpPr>
          <p:cNvPr id="21" name="Título 1"/>
          <p:cNvSpPr txBox="1">
            <a:spLocks/>
          </p:cNvSpPr>
          <p:nvPr/>
        </p:nvSpPr>
        <p:spPr bwMode="auto">
          <a:xfrm>
            <a:off x="169863" y="144463"/>
            <a:ext cx="582453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70C0"/>
                </a:solidFill>
              </a:rPr>
              <a:t>Suma de vectores </a:t>
            </a:r>
          </a:p>
          <a:p>
            <a:pPr>
              <a:spcBef>
                <a:spcPct val="0"/>
              </a:spcBef>
              <a:buFontTx/>
              <a:buNone/>
            </a:pPr>
            <a:r>
              <a:rPr lang="es-AR" altLang="es-AR" sz="2200" b="1">
                <a:solidFill>
                  <a:schemeClr val="tx2"/>
                </a:solidFill>
              </a:rPr>
              <a:t>Método grafico de la </a:t>
            </a:r>
            <a:r>
              <a:rPr lang="es-AR" altLang="es-AR" sz="2200" b="1">
                <a:solidFill>
                  <a:srgbClr val="FF0000"/>
                </a:solidFill>
              </a:rPr>
              <a:t>Poligonal</a:t>
            </a:r>
          </a:p>
        </p:txBody>
      </p:sp>
      <p:sp>
        <p:nvSpPr>
          <p:cNvPr id="24" name="2 Marcador de contenido">
            <a:extLst>
              <a:ext uri="{FF2B5EF4-FFF2-40B4-BE49-F238E27FC236}">
                <a16:creationId xmlns:a16="http://schemas.microsoft.com/office/drawing/2014/main" id="{71280C67-3F7A-4CB0-BBDC-4DB9633B3999}"/>
              </a:ext>
            </a:extLst>
          </p:cNvPr>
          <p:cNvSpPr txBox="1">
            <a:spLocks/>
          </p:cNvSpPr>
          <p:nvPr/>
        </p:nvSpPr>
        <p:spPr bwMode="auto">
          <a:xfrm>
            <a:off x="169863" y="1314450"/>
            <a:ext cx="8774112"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pPr marL="9525" indent="-9525" algn="just">
              <a:defRPr/>
            </a:pPr>
            <a:r>
              <a:rPr lang="es-ES" sz="2200" kern="0" dirty="0"/>
              <a:t>Llevar un vector a continuación del otro (es decir, unir el origen del segundo vector con el extremo del primero vector y así sucesivamente). Para hallar la suma, unir el origen del primer vector con el extremo del último vector </a:t>
            </a:r>
            <a:endParaRPr lang="es-AR" sz="2200" kern="0" dirty="0"/>
          </a:p>
        </p:txBody>
      </p:sp>
      <p:grpSp>
        <p:nvGrpSpPr>
          <p:cNvPr id="3" name="Grupo 2"/>
          <p:cNvGrpSpPr>
            <a:grpSpLocks/>
          </p:cNvGrpSpPr>
          <p:nvPr/>
        </p:nvGrpSpPr>
        <p:grpSpPr bwMode="auto">
          <a:xfrm>
            <a:off x="2498725" y="3387725"/>
            <a:ext cx="787400" cy="673100"/>
            <a:chOff x="2498725" y="3386950"/>
            <a:chExt cx="787400" cy="673875"/>
          </a:xfrm>
        </p:grpSpPr>
        <p:cxnSp>
          <p:nvCxnSpPr>
            <p:cNvPr id="28683" name="Conector recto de flecha 48"/>
            <p:cNvCxnSpPr>
              <a:cxnSpLocks noChangeShapeType="1"/>
            </p:cNvCxnSpPr>
            <p:nvPr/>
          </p:nvCxnSpPr>
          <p:spPr bwMode="auto">
            <a:xfrm rot="2411742" flipV="1">
              <a:off x="2498725" y="3409903"/>
              <a:ext cx="787400" cy="650922"/>
            </a:xfrm>
            <a:prstGeom prst="straightConnector1">
              <a:avLst/>
            </a:prstGeom>
            <a:noFill/>
            <a:ln w="381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 name="CuadroTexto 1"/>
            <p:cNvSpPr txBox="1">
              <a:spLocks noRot="1" noChangeAspect="1" noMove="1" noResize="1" noEditPoints="1" noAdjustHandles="1" noChangeArrowheads="1" noChangeShapeType="1" noTextEdit="1"/>
            </p:cNvSpPr>
            <p:nvPr/>
          </p:nvSpPr>
          <p:spPr>
            <a:xfrm>
              <a:off x="2781112" y="3386950"/>
              <a:ext cx="222625" cy="276999"/>
            </a:xfrm>
            <a:prstGeom prst="rect">
              <a:avLst/>
            </a:prstGeom>
            <a:blipFill>
              <a:blip r:embed="rId4"/>
              <a:stretch>
                <a:fillRect l="-21622" t="-4444" r="-40541" b="-8889"/>
              </a:stretch>
            </a:blipFill>
          </p:spPr>
          <p:txBody>
            <a:bodyPr/>
            <a:lstStyle/>
            <a:p>
              <a:r>
                <a:rPr lang="en-US">
                  <a:noFill/>
                </a:rPr>
                <a:t> </a:t>
              </a:r>
            </a:p>
          </p:txBody>
        </p:sp>
      </p:grpSp>
      <p:grpSp>
        <p:nvGrpSpPr>
          <p:cNvPr id="7" name="Grupo 6"/>
          <p:cNvGrpSpPr/>
          <p:nvPr/>
        </p:nvGrpSpPr>
        <p:grpSpPr>
          <a:xfrm rot="758183">
            <a:off x="4723030" y="3664486"/>
            <a:ext cx="1793757" cy="1570594"/>
            <a:chOff x="4569377" y="3850234"/>
            <a:chExt cx="1574993" cy="1115115"/>
          </a:xfrm>
        </p:grpSpPr>
        <p:cxnSp>
          <p:nvCxnSpPr>
            <p:cNvPr id="28681" name="Conector recto de flecha 40"/>
            <p:cNvCxnSpPr>
              <a:cxnSpLocks noChangeShapeType="1"/>
            </p:cNvCxnSpPr>
            <p:nvPr/>
          </p:nvCxnSpPr>
          <p:spPr bwMode="auto">
            <a:xfrm flipV="1">
              <a:off x="4569377" y="3850234"/>
              <a:ext cx="1574993" cy="1115115"/>
            </a:xfrm>
            <a:prstGeom prst="straightConnector1">
              <a:avLst/>
            </a:prstGeom>
            <a:noFill/>
            <a:ln w="38100" algn="ctr">
              <a:solidFill>
                <a:srgbClr val="FF0000"/>
              </a:solidFill>
              <a:miter lim="800000"/>
              <a:headEnd/>
              <a:tailEnd type="triangle" w="med" len="med"/>
            </a:ln>
            <a:extLst>
              <a:ext uri="{909E8E84-426E-40DD-AFC4-6F175D3DCCD1}">
                <a14:hiddenFill xmlns:a14="http://schemas.microsoft.com/office/drawing/2010/main">
                  <a:noFill/>
                </a14:hiddenFill>
              </a:ext>
            </a:extLst>
          </p:spPr>
        </p:cxnSp>
        <mc:AlternateContent xmlns:mc="http://schemas.openxmlformats.org/markup-compatibility/2006" xmlns:a14="http://schemas.microsoft.com/office/drawing/2010/main">
          <mc:Choice Requires="a14">
            <p:sp>
              <p:nvSpPr>
                <p:cNvPr id="6" name="CuadroTexto 5"/>
                <p:cNvSpPr txBox="1"/>
                <p:nvPr/>
              </p:nvSpPr>
              <p:spPr>
                <a:xfrm rot="18901821">
                  <a:off x="5392265" y="4298987"/>
                  <a:ext cx="646459" cy="277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s-ES" b="0" i="1" smtClean="0">
                                <a:latin typeface="Cambria Math" panose="02040503050406030204" pitchFamily="18" charset="0"/>
                              </a:rPr>
                              <m:t>𝐴</m:t>
                            </m:r>
                          </m:e>
                        </m:acc>
                        <m:r>
                          <a:rPr lang="es-ES" b="0" i="1" smtClean="0">
                            <a:latin typeface="Cambria Math" panose="02040503050406030204" pitchFamily="18" charset="0"/>
                          </a:rPr>
                          <m:t>+</m:t>
                        </m:r>
                        <m:acc>
                          <m:accPr>
                            <m:chr m:val="̅"/>
                            <m:ctrlPr>
                              <a:rPr lang="es-ES" b="0" i="1" smtClean="0">
                                <a:latin typeface="Cambria Math" panose="02040503050406030204" pitchFamily="18" charset="0"/>
                              </a:rPr>
                            </m:ctrlPr>
                          </m:accPr>
                          <m:e>
                            <m:r>
                              <a:rPr lang="es-ES" b="0" i="1" smtClean="0">
                                <a:latin typeface="Cambria Math" panose="02040503050406030204" pitchFamily="18" charset="0"/>
                              </a:rPr>
                              <m:t>𝐵</m:t>
                            </m:r>
                          </m:e>
                        </m:acc>
                      </m:oMath>
                    </m:oMathPara>
                  </a14:m>
                  <a:endParaRPr lang="en-US" dirty="0"/>
                </a:p>
              </p:txBody>
            </p:sp>
          </mc:Choice>
          <mc:Fallback xmlns="">
            <p:sp>
              <p:nvSpPr>
                <p:cNvPr id="6" name="CuadroTexto 5"/>
                <p:cNvSpPr txBox="1">
                  <a:spLocks noRot="1" noChangeAspect="1" noMove="1" noResize="1" noEditPoints="1" noAdjustHandles="1" noChangeArrowheads="1" noChangeShapeType="1" noTextEdit="1"/>
                </p:cNvSpPr>
                <p:nvPr/>
              </p:nvSpPr>
              <p:spPr>
                <a:xfrm rot="18901821">
                  <a:off x="5392265" y="4298987"/>
                  <a:ext cx="646459" cy="277576"/>
                </a:xfrm>
                <a:prstGeom prst="rect">
                  <a:avLst/>
                </a:prstGeom>
                <a:blipFill>
                  <a:blip r:embed="rId5"/>
                  <a:stretch>
                    <a:fillRect t="-17500" r="-5109"/>
                  </a:stretch>
                </a:blipFill>
              </p:spPr>
              <p:txBody>
                <a:bodyPr/>
                <a:lstStyle/>
                <a:p>
                  <a:r>
                    <a:rPr lang="en-US">
                      <a:noFill/>
                    </a:rPr>
                    <a:t> </a:t>
                  </a:r>
                </a:p>
              </p:txBody>
            </p:sp>
          </mc:Fallback>
        </mc:AlternateContent>
      </p:grpSp>
      <p:grpSp>
        <p:nvGrpSpPr>
          <p:cNvPr id="22" name="Grupo 21"/>
          <p:cNvGrpSpPr>
            <a:grpSpLocks/>
          </p:cNvGrpSpPr>
          <p:nvPr/>
        </p:nvGrpSpPr>
        <p:grpSpPr bwMode="auto">
          <a:xfrm>
            <a:off x="-1450485" y="4060775"/>
            <a:ext cx="1020763" cy="1198563"/>
            <a:chOff x="0" y="0"/>
            <a:chExt cx="1021192" cy="1198462"/>
          </a:xfrm>
        </p:grpSpPr>
        <p:cxnSp>
          <p:nvCxnSpPr>
            <p:cNvPr id="23" name="Conector recto de flecha 46"/>
            <p:cNvCxnSpPr>
              <a:cxnSpLocks noChangeShapeType="1"/>
            </p:cNvCxnSpPr>
            <p:nvPr/>
          </p:nvCxnSpPr>
          <p:spPr bwMode="auto">
            <a:xfrm rot="-5200273">
              <a:off x="-88635" y="88635"/>
              <a:ext cx="1198462" cy="1021192"/>
            </a:xfrm>
            <a:prstGeom prst="straightConnector1">
              <a:avLst/>
            </a:prstGeom>
            <a:noFill/>
            <a:ln w="38100" algn="ctr">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25" name="Cuadro de texto 708">
              <a:extLst>
                <a:ext uri="{FF2B5EF4-FFF2-40B4-BE49-F238E27FC236}">
                  <a16:creationId xmlns:a16="http://schemas.microsoft.com/office/drawing/2014/main" id="{42F99649-B132-4194-9A9F-9EA853A62327}"/>
                </a:ext>
              </a:extLst>
            </p:cNvPr>
            <p:cNvSpPr txBox="1">
              <a:spLocks noRot="1" noChangeAspect="1" noMove="1" noResize="1" noEditPoints="1" noAdjustHandles="1" noChangeArrowheads="1" noChangeShapeType="1" noTextEdit="1"/>
            </p:cNvSpPr>
            <p:nvPr/>
          </p:nvSpPr>
          <p:spPr>
            <a:xfrm>
              <a:off x="422571" y="626759"/>
              <a:ext cx="310101" cy="333954"/>
            </a:xfrm>
            <a:prstGeom prst="rect">
              <a:avLst/>
            </a:prstGeom>
            <a:blipFill>
              <a:blip r:embed="rId2"/>
              <a:stretch>
                <a:fillRect/>
              </a:stretch>
            </a:blipFill>
            <a:ln w="6350">
              <a:noFill/>
            </a:ln>
            <a:effectLst/>
          </p:spPr>
          <p:txBody>
            <a:bodyPr/>
            <a:lstStyle/>
            <a:p>
              <a:pPr>
                <a:defRPr/>
              </a:pPr>
              <a:r>
                <a:rPr lang="es-AR">
                  <a:no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45886 0.00833 L 0.66059 -0.0375 " pathEditMode="relative" rAng="0" ptsTypes="AA">
                                      <p:cBhvr>
                                        <p:cTn id="22" dur="2000" fill="hold"/>
                                        <p:tgtEl>
                                          <p:spTgt spid="22"/>
                                        </p:tgtEl>
                                        <p:attrNameLst>
                                          <p:attrName>ppt_x</p:attrName>
                                          <p:attrName>ppt_y</p:attrName>
                                        </p:attrNameLst>
                                      </p:cBhvr>
                                      <p:rCtr x="10087" y="-2292"/>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42205 0.06158 L 0.77865 0.07616 " pathEditMode="relative" rAng="0" ptsTypes="AA">
                                      <p:cBhvr>
                                        <p:cTn id="26" dur="2000" fill="hold"/>
                                        <p:tgtEl>
                                          <p:spTgt spid="38"/>
                                        </p:tgtEl>
                                        <p:attrNameLst>
                                          <p:attrName>ppt_x</p:attrName>
                                          <p:attrName>ppt_y</p:attrName>
                                        </p:attrNameLst>
                                      </p:cBhvr>
                                      <p:rCtr x="17830" y="718"/>
                                    </p:animMotion>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upo 189"/>
          <p:cNvGrpSpPr>
            <a:grpSpLocks/>
          </p:cNvGrpSpPr>
          <p:nvPr/>
        </p:nvGrpSpPr>
        <p:grpSpPr bwMode="auto">
          <a:xfrm>
            <a:off x="2670175" y="1725613"/>
            <a:ext cx="603250" cy="663575"/>
            <a:chOff x="0" y="0"/>
            <a:chExt cx="605018" cy="663320"/>
          </a:xfrm>
        </p:grpSpPr>
        <p:cxnSp>
          <p:nvCxnSpPr>
            <p:cNvPr id="210" name="Conector recto de flecha 209">
              <a:extLst>
                <a:ext uri="{FF2B5EF4-FFF2-40B4-BE49-F238E27FC236}">
                  <a16:creationId xmlns:a16="http://schemas.microsoft.com/office/drawing/2014/main" id="{FA252D20-0B2B-49E0-9F59-465F6032E7E0}"/>
                </a:ext>
              </a:extLst>
            </p:cNvPr>
            <p:cNvCxnSpPr/>
            <p:nvPr/>
          </p:nvCxnSpPr>
          <p:spPr>
            <a:xfrm rot="16399727">
              <a:off x="-5349" y="5349"/>
              <a:ext cx="614126" cy="6034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11" name="Cuadro de texto 708">
              <a:extLst>
                <a:ext uri="{FF2B5EF4-FFF2-40B4-BE49-F238E27FC236}">
                  <a16:creationId xmlns:a16="http://schemas.microsoft.com/office/drawing/2014/main" id="{EC7823BA-A501-46E1-9BD2-C39572B7246E}"/>
                </a:ext>
              </a:extLst>
            </p:cNvPr>
            <p:cNvSpPr txBox="1">
              <a:spLocks noRot="1" noChangeAspect="1" noMove="1" noResize="1" noEditPoints="1" noAdjustHandles="1" noChangeArrowheads="1" noChangeShapeType="1" noTextEdit="1"/>
            </p:cNvSpPr>
            <p:nvPr/>
          </p:nvSpPr>
          <p:spPr>
            <a:xfrm>
              <a:off x="308925" y="319228"/>
              <a:ext cx="296093" cy="344092"/>
            </a:xfrm>
            <a:prstGeom prst="rect">
              <a:avLst/>
            </a:prstGeom>
            <a:blipFill>
              <a:blip r:embed="rId2"/>
              <a:stretch>
                <a:fillRect/>
              </a:stretch>
            </a:blipFill>
            <a:ln w="6350">
              <a:noFill/>
            </a:ln>
            <a:effectLst/>
          </p:spPr>
          <p:txBody>
            <a:bodyPr/>
            <a:lstStyle/>
            <a:p>
              <a:pPr>
                <a:defRPr/>
              </a:pPr>
              <a:r>
                <a:rPr lang="es-AR">
                  <a:noFill/>
                </a:rPr>
                <a:t> </a:t>
              </a:r>
            </a:p>
          </p:txBody>
        </p:sp>
      </p:grpSp>
      <p:grpSp>
        <p:nvGrpSpPr>
          <p:cNvPr id="191" name="Grupo 190"/>
          <p:cNvGrpSpPr>
            <a:grpSpLocks/>
          </p:cNvGrpSpPr>
          <p:nvPr/>
        </p:nvGrpSpPr>
        <p:grpSpPr bwMode="auto">
          <a:xfrm>
            <a:off x="3273425" y="-688114"/>
            <a:ext cx="787400" cy="727075"/>
            <a:chOff x="0" y="0"/>
            <a:chExt cx="787179" cy="727600"/>
          </a:xfrm>
        </p:grpSpPr>
        <p:cxnSp>
          <p:nvCxnSpPr>
            <p:cNvPr id="208" name="Conector recto de flecha 207">
              <a:extLst>
                <a:ext uri="{FF2B5EF4-FFF2-40B4-BE49-F238E27FC236}">
                  <a16:creationId xmlns:a16="http://schemas.microsoft.com/office/drawing/2014/main" id="{D4510A99-CF0F-482C-BB98-5389C223CD2F}"/>
                </a:ext>
              </a:extLst>
            </p:cNvPr>
            <p:cNvCxnSpPr/>
            <p:nvPr/>
          </p:nvCxnSpPr>
          <p:spPr>
            <a:xfrm rot="2293043" flipV="1">
              <a:off x="0" y="76255"/>
              <a:ext cx="787179" cy="65134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9" name="Cuadro de texto 711">
              <a:extLst>
                <a:ext uri="{FF2B5EF4-FFF2-40B4-BE49-F238E27FC236}">
                  <a16:creationId xmlns:a16="http://schemas.microsoft.com/office/drawing/2014/main" id="{3097A71A-DAB7-4F46-84B5-FB772A0A454C}"/>
                </a:ext>
              </a:extLst>
            </p:cNvPr>
            <p:cNvSpPr txBox="1">
              <a:spLocks noRot="1" noChangeAspect="1" noMove="1" noResize="1" noEditPoints="1" noAdjustHandles="1" noChangeArrowheads="1" noChangeShapeType="1" noTextEdit="1"/>
            </p:cNvSpPr>
            <p:nvPr/>
          </p:nvSpPr>
          <p:spPr>
            <a:xfrm rot="21441383">
              <a:off x="57150" y="0"/>
              <a:ext cx="250825" cy="327077"/>
            </a:xfrm>
            <a:prstGeom prst="rect">
              <a:avLst/>
            </a:prstGeom>
            <a:blipFill>
              <a:blip r:embed="rId3"/>
              <a:stretch>
                <a:fillRect/>
              </a:stretch>
            </a:blipFill>
            <a:ln w="6350">
              <a:noFill/>
              <a:prstDash val="dash"/>
            </a:ln>
            <a:effectLst/>
          </p:spPr>
          <p:txBody>
            <a:bodyPr/>
            <a:lstStyle/>
            <a:p>
              <a:pPr>
                <a:defRPr/>
              </a:pPr>
              <a:r>
                <a:rPr lang="es-AR">
                  <a:noFill/>
                </a:rPr>
                <a:t> </a:t>
              </a:r>
            </a:p>
          </p:txBody>
        </p:sp>
      </p:grpSp>
      <p:cxnSp>
        <p:nvCxnSpPr>
          <p:cNvPr id="193" name="Conector recto de flecha 192">
            <a:extLst>
              <a:ext uri="{FF2B5EF4-FFF2-40B4-BE49-F238E27FC236}">
                <a16:creationId xmlns:a16="http://schemas.microsoft.com/office/drawing/2014/main" id="{23BA4357-7FE2-4E3B-839C-7581655D824F}"/>
              </a:ext>
            </a:extLst>
          </p:cNvPr>
          <p:cNvCxnSpPr/>
          <p:nvPr/>
        </p:nvCxnSpPr>
        <p:spPr>
          <a:xfrm rot="16940774">
            <a:off x="4187825" y="2133601"/>
            <a:ext cx="1063625" cy="3346450"/>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nvGrpSpPr>
          <p:cNvPr id="195" name="Grupo 194"/>
          <p:cNvGrpSpPr>
            <a:grpSpLocks/>
          </p:cNvGrpSpPr>
          <p:nvPr/>
        </p:nvGrpSpPr>
        <p:grpSpPr bwMode="auto">
          <a:xfrm>
            <a:off x="5268913" y="1409700"/>
            <a:ext cx="1893887" cy="1055688"/>
            <a:chOff x="0" y="0"/>
            <a:chExt cx="1892944" cy="1055411"/>
          </a:xfrm>
        </p:grpSpPr>
        <p:cxnSp>
          <p:nvCxnSpPr>
            <p:cNvPr id="204" name="Conector recto de flecha 203">
              <a:extLst>
                <a:ext uri="{FF2B5EF4-FFF2-40B4-BE49-F238E27FC236}">
                  <a16:creationId xmlns:a16="http://schemas.microsoft.com/office/drawing/2014/main" id="{2AFB8D7D-5888-490F-9A7F-855610207696}"/>
                </a:ext>
              </a:extLst>
            </p:cNvPr>
            <p:cNvCxnSpPr/>
            <p:nvPr/>
          </p:nvCxnSpPr>
          <p:spPr>
            <a:xfrm flipV="1">
              <a:off x="0" y="0"/>
              <a:ext cx="1892944" cy="10554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5" name="Cuadro de texto 753">
              <a:extLst>
                <a:ext uri="{FF2B5EF4-FFF2-40B4-BE49-F238E27FC236}">
                  <a16:creationId xmlns:a16="http://schemas.microsoft.com/office/drawing/2014/main" id="{33E3B161-68FB-40B9-A8D2-07E8ACBC7DC4}"/>
                </a:ext>
              </a:extLst>
            </p:cNvPr>
            <p:cNvSpPr txBox="1">
              <a:spLocks noRot="1" noChangeAspect="1" noMove="1" noResize="1" noEditPoints="1" noAdjustHandles="1" noChangeArrowheads="1" noChangeShapeType="1" noTextEdit="1"/>
            </p:cNvSpPr>
            <p:nvPr/>
          </p:nvSpPr>
          <p:spPr>
            <a:xfrm rot="21397389">
              <a:off x="842839" y="596347"/>
              <a:ext cx="289545" cy="261799"/>
            </a:xfrm>
            <a:prstGeom prst="rect">
              <a:avLst/>
            </a:prstGeom>
            <a:blipFill>
              <a:blip r:embed="rId4"/>
              <a:stretch>
                <a:fillRect b="-6383"/>
              </a:stretch>
            </a:blipFill>
            <a:ln w="6350">
              <a:noFill/>
            </a:ln>
            <a:effectLst/>
          </p:spPr>
          <p:txBody>
            <a:bodyPr/>
            <a:lstStyle/>
            <a:p>
              <a:pPr>
                <a:defRPr/>
              </a:pPr>
              <a:r>
                <a:rPr lang="es-AR">
                  <a:noFill/>
                </a:rPr>
                <a:t> </a:t>
              </a:r>
            </a:p>
          </p:txBody>
        </p:sp>
      </p:grpSp>
      <p:grpSp>
        <p:nvGrpSpPr>
          <p:cNvPr id="196" name="Grupo 195"/>
          <p:cNvGrpSpPr>
            <a:grpSpLocks/>
          </p:cNvGrpSpPr>
          <p:nvPr/>
        </p:nvGrpSpPr>
        <p:grpSpPr bwMode="auto">
          <a:xfrm>
            <a:off x="-884655" y="3121504"/>
            <a:ext cx="628650" cy="631825"/>
            <a:chOff x="-24957" y="-17014"/>
            <a:chExt cx="628949" cy="631308"/>
          </a:xfrm>
        </p:grpSpPr>
        <p:cxnSp>
          <p:nvCxnSpPr>
            <p:cNvPr id="202" name="Conector recto de flecha 201">
              <a:extLst>
                <a:ext uri="{FF2B5EF4-FFF2-40B4-BE49-F238E27FC236}">
                  <a16:creationId xmlns:a16="http://schemas.microsoft.com/office/drawing/2014/main" id="{2DEA2AC5-03A5-4EDE-8B05-B80C43F70593}"/>
                </a:ext>
              </a:extLst>
            </p:cNvPr>
            <p:cNvCxnSpPr/>
            <p:nvPr/>
          </p:nvCxnSpPr>
          <p:spPr>
            <a:xfrm rot="16399727">
              <a:off x="-4706" y="5596"/>
              <a:ext cx="613859" cy="60353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3" name="Cuadro de texto 757">
              <a:extLst>
                <a:ext uri="{FF2B5EF4-FFF2-40B4-BE49-F238E27FC236}">
                  <a16:creationId xmlns:a16="http://schemas.microsoft.com/office/drawing/2014/main" id="{07B15F05-209F-4935-B366-7B5B682CE5F2}"/>
                </a:ext>
              </a:extLst>
            </p:cNvPr>
            <p:cNvSpPr txBox="1">
              <a:spLocks noRot="1" noChangeAspect="1" noMove="1" noResize="1" noEditPoints="1" noAdjustHandles="1" noChangeArrowheads="1" noChangeShapeType="1" noTextEdit="1"/>
            </p:cNvSpPr>
            <p:nvPr/>
          </p:nvSpPr>
          <p:spPr>
            <a:xfrm>
              <a:off x="-24957" y="-17014"/>
              <a:ext cx="296093" cy="344092"/>
            </a:xfrm>
            <a:prstGeom prst="rect">
              <a:avLst/>
            </a:prstGeom>
            <a:blipFill>
              <a:blip r:embed="rId5"/>
              <a:stretch>
                <a:fillRect/>
              </a:stretch>
            </a:blipFill>
            <a:ln w="6350">
              <a:noFill/>
            </a:ln>
            <a:effectLst/>
          </p:spPr>
          <p:txBody>
            <a:bodyPr/>
            <a:lstStyle/>
            <a:p>
              <a:pPr>
                <a:defRPr/>
              </a:pPr>
              <a:r>
                <a:rPr lang="es-AR">
                  <a:noFill/>
                </a:rPr>
                <a:t> </a:t>
              </a:r>
            </a:p>
          </p:txBody>
        </p:sp>
      </p:grpSp>
      <p:grpSp>
        <p:nvGrpSpPr>
          <p:cNvPr id="198" name="Grupo 197"/>
          <p:cNvGrpSpPr>
            <a:grpSpLocks/>
          </p:cNvGrpSpPr>
          <p:nvPr/>
        </p:nvGrpSpPr>
        <p:grpSpPr bwMode="auto">
          <a:xfrm>
            <a:off x="6350117" y="-1313568"/>
            <a:ext cx="1892300" cy="1055688"/>
            <a:chOff x="0" y="0"/>
            <a:chExt cx="1893006" cy="1055621"/>
          </a:xfrm>
        </p:grpSpPr>
        <p:cxnSp>
          <p:nvCxnSpPr>
            <p:cNvPr id="200" name="Conector recto de flecha 199">
              <a:extLst>
                <a:ext uri="{FF2B5EF4-FFF2-40B4-BE49-F238E27FC236}">
                  <a16:creationId xmlns:a16="http://schemas.microsoft.com/office/drawing/2014/main" id="{67D0CAF0-51E5-4693-B05B-E5C92C94C45A}"/>
                </a:ext>
              </a:extLst>
            </p:cNvPr>
            <p:cNvCxnSpPr/>
            <p:nvPr/>
          </p:nvCxnSpPr>
          <p:spPr>
            <a:xfrm flipV="1">
              <a:off x="0" y="0"/>
              <a:ext cx="1893006" cy="105562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01" name="Cuadro de texto 763">
              <a:extLst>
                <a:ext uri="{FF2B5EF4-FFF2-40B4-BE49-F238E27FC236}">
                  <a16:creationId xmlns:a16="http://schemas.microsoft.com/office/drawing/2014/main" id="{D6C94ECE-0A4A-47A3-A6EB-CF789E45F2E4}"/>
                </a:ext>
              </a:extLst>
            </p:cNvPr>
            <p:cNvSpPr txBox="1">
              <a:spLocks noRot="1" noChangeAspect="1" noMove="1" noResize="1" noEditPoints="1" noAdjustHandles="1" noChangeArrowheads="1" noChangeShapeType="1" noTextEdit="1"/>
            </p:cNvSpPr>
            <p:nvPr/>
          </p:nvSpPr>
          <p:spPr>
            <a:xfrm rot="21397389">
              <a:off x="649489" y="695739"/>
              <a:ext cx="289554" cy="261851"/>
            </a:xfrm>
            <a:prstGeom prst="rect">
              <a:avLst/>
            </a:prstGeom>
            <a:blipFill>
              <a:blip r:embed="rId6"/>
              <a:stretch>
                <a:fillRect b="-6383"/>
              </a:stretch>
            </a:blipFill>
            <a:ln w="6350">
              <a:noFill/>
            </a:ln>
            <a:effectLst/>
          </p:spPr>
          <p:txBody>
            <a:bodyPr/>
            <a:lstStyle/>
            <a:p>
              <a:pPr>
                <a:defRPr/>
              </a:pPr>
              <a:r>
                <a:rPr lang="es-AR">
                  <a:noFill/>
                </a:rPr>
                <a:t> </a:t>
              </a:r>
            </a:p>
          </p:txBody>
        </p:sp>
      </p:grpSp>
      <p:sp>
        <p:nvSpPr>
          <p:cNvPr id="28" name="Título 1"/>
          <p:cNvSpPr txBox="1">
            <a:spLocks/>
          </p:cNvSpPr>
          <p:nvPr/>
        </p:nvSpPr>
        <p:spPr bwMode="auto">
          <a:xfrm>
            <a:off x="122238" y="161925"/>
            <a:ext cx="5824537"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70C0"/>
                </a:solidFill>
              </a:rPr>
              <a:t>Suma de vectores </a:t>
            </a:r>
          </a:p>
          <a:p>
            <a:pPr>
              <a:spcBef>
                <a:spcPct val="0"/>
              </a:spcBef>
              <a:buFontTx/>
              <a:buNone/>
            </a:pPr>
            <a:r>
              <a:rPr lang="es-AR" altLang="es-AR" sz="2200" b="1">
                <a:solidFill>
                  <a:schemeClr val="tx2"/>
                </a:solidFill>
              </a:rPr>
              <a:t>Método grafico de la </a:t>
            </a:r>
            <a:r>
              <a:rPr lang="es-AR" altLang="es-AR" sz="2200" b="1">
                <a:solidFill>
                  <a:srgbClr val="FF0000"/>
                </a:solidFill>
              </a:rPr>
              <a:t>Poligonal</a:t>
            </a:r>
          </a:p>
        </p:txBody>
      </p:sp>
      <p:grpSp>
        <p:nvGrpSpPr>
          <p:cNvPr id="3" name="Grupo 2"/>
          <p:cNvGrpSpPr>
            <a:grpSpLocks/>
          </p:cNvGrpSpPr>
          <p:nvPr/>
        </p:nvGrpSpPr>
        <p:grpSpPr bwMode="auto">
          <a:xfrm>
            <a:off x="1517650" y="1289050"/>
            <a:ext cx="785813" cy="650875"/>
            <a:chOff x="1517650" y="1289050"/>
            <a:chExt cx="785813" cy="650875"/>
          </a:xfrm>
        </p:grpSpPr>
        <p:cxnSp>
          <p:nvCxnSpPr>
            <p:cNvPr id="212" name="Conector recto de flecha 211">
              <a:extLst>
                <a:ext uri="{FF2B5EF4-FFF2-40B4-BE49-F238E27FC236}">
                  <a16:creationId xmlns:a16="http://schemas.microsoft.com/office/drawing/2014/main" id="{AA14216D-EFCA-44D7-BA32-73DEFF32EE06}"/>
                </a:ext>
              </a:extLst>
            </p:cNvPr>
            <p:cNvCxnSpPr/>
            <p:nvPr/>
          </p:nvCxnSpPr>
          <p:spPr bwMode="auto">
            <a:xfrm rot="2411742" flipV="1">
              <a:off x="1517650" y="1289050"/>
              <a:ext cx="785813" cy="6508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 name="CuadroTexto 1"/>
            <p:cNvSpPr txBox="1">
              <a:spLocks noRot="1" noChangeAspect="1" noMove="1" noResize="1" noEditPoints="1" noAdjustHandles="1" noChangeArrowheads="1" noChangeShapeType="1" noTextEdit="1"/>
            </p:cNvSpPr>
            <p:nvPr/>
          </p:nvSpPr>
          <p:spPr>
            <a:xfrm>
              <a:off x="1799243" y="1293090"/>
              <a:ext cx="222625" cy="276999"/>
            </a:xfrm>
            <a:prstGeom prst="rect">
              <a:avLst/>
            </a:prstGeom>
            <a:blipFill>
              <a:blip r:embed="rId7"/>
              <a:stretch>
                <a:fillRect l="-21622" t="-2174" r="-40541" b="-8696"/>
              </a:stretch>
            </a:blipFill>
          </p:spPr>
          <p:txBody>
            <a:bodyPr/>
            <a:lstStyle/>
            <a:p>
              <a:r>
                <a:rPr lang="en-US">
                  <a:noFill/>
                </a:rPr>
                <a:t> </a:t>
              </a:r>
            </a:p>
          </p:txBody>
        </p:sp>
      </p:grpSp>
      <p:grpSp>
        <p:nvGrpSpPr>
          <p:cNvPr id="5" name="Grupo 4"/>
          <p:cNvGrpSpPr>
            <a:grpSpLocks/>
          </p:cNvGrpSpPr>
          <p:nvPr/>
        </p:nvGrpSpPr>
        <p:grpSpPr bwMode="auto">
          <a:xfrm>
            <a:off x="4143375" y="1427163"/>
            <a:ext cx="938213" cy="954087"/>
            <a:chOff x="4143375" y="1427163"/>
            <a:chExt cx="938213" cy="954087"/>
          </a:xfrm>
        </p:grpSpPr>
        <p:cxnSp>
          <p:nvCxnSpPr>
            <p:cNvPr id="206" name="Conector recto de flecha 205">
              <a:extLst>
                <a:ext uri="{FF2B5EF4-FFF2-40B4-BE49-F238E27FC236}">
                  <a16:creationId xmlns:a16="http://schemas.microsoft.com/office/drawing/2014/main" id="{3A34AB82-BC75-4D0D-8589-E1550D56CD65}"/>
                </a:ext>
              </a:extLst>
            </p:cNvPr>
            <p:cNvCxnSpPr/>
            <p:nvPr/>
          </p:nvCxnSpPr>
          <p:spPr bwMode="auto">
            <a:xfrm rot="2689203">
              <a:off x="4143375" y="1427163"/>
              <a:ext cx="938213" cy="9540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CuadroTexto 3"/>
            <p:cNvSpPr txBox="1">
              <a:spLocks noRot="1" noChangeAspect="1" noMove="1" noResize="1" noEditPoints="1" noAdjustHandles="1" noChangeArrowheads="1" noChangeShapeType="1" noTextEdit="1"/>
            </p:cNvSpPr>
            <p:nvPr/>
          </p:nvSpPr>
          <p:spPr>
            <a:xfrm>
              <a:off x="4325004" y="1708662"/>
              <a:ext cx="212109" cy="277576"/>
            </a:xfrm>
            <a:prstGeom prst="rect">
              <a:avLst/>
            </a:prstGeom>
            <a:blipFill>
              <a:blip r:embed="rId8"/>
              <a:stretch>
                <a:fillRect l="-22857" r="-94286" b="-10870"/>
              </a:stretch>
            </a:blipFill>
          </p:spPr>
          <p:txBody>
            <a:bodyPr/>
            <a:lstStyle/>
            <a:p>
              <a:r>
                <a:rPr lang="en-US">
                  <a:noFill/>
                </a:rPr>
                <a:t> </a:t>
              </a:r>
            </a:p>
          </p:txBody>
        </p:sp>
      </p:grpSp>
      <p:sp>
        <p:nvSpPr>
          <p:cNvPr id="6" name="CuadroTexto 5"/>
          <p:cNvSpPr txBox="1">
            <a:spLocks noRot="1" noChangeAspect="1" noMove="1" noResize="1" noEditPoints="1" noAdjustHandles="1" noChangeArrowheads="1" noChangeShapeType="1" noTextEdit="1"/>
          </p:cNvSpPr>
          <p:nvPr/>
        </p:nvSpPr>
        <p:spPr>
          <a:xfrm rot="21356556">
            <a:off x="4723823" y="3373560"/>
            <a:ext cx="1666802" cy="277576"/>
          </a:xfrm>
          <a:prstGeom prst="rect">
            <a:avLst/>
          </a:prstGeom>
          <a:blipFill>
            <a:blip r:embed="rId9"/>
            <a:stretch>
              <a:fillRect l="-722" t="-6061" r="-19495" b="-7576"/>
            </a:stretch>
          </a:blipFill>
        </p:spPr>
        <p:txBody>
          <a:bodyPr/>
          <a:lstStyle/>
          <a:p>
            <a:r>
              <a:rPr lang="en-US">
                <a:noFill/>
              </a:rPr>
              <a:t> </a:t>
            </a:r>
          </a:p>
        </p:txBody>
      </p:sp>
      <p:grpSp>
        <p:nvGrpSpPr>
          <p:cNvPr id="8" name="Grupo 7"/>
          <p:cNvGrpSpPr>
            <a:grpSpLocks/>
          </p:cNvGrpSpPr>
          <p:nvPr/>
        </p:nvGrpSpPr>
        <p:grpSpPr bwMode="auto">
          <a:xfrm>
            <a:off x="4799013" y="-1356474"/>
            <a:ext cx="939800" cy="954087"/>
            <a:chOff x="4130675" y="3570288"/>
            <a:chExt cx="939800" cy="954087"/>
          </a:xfrm>
        </p:grpSpPr>
        <p:cxnSp>
          <p:nvCxnSpPr>
            <p:cNvPr id="197" name="Conector recto de flecha 196">
              <a:extLst>
                <a:ext uri="{FF2B5EF4-FFF2-40B4-BE49-F238E27FC236}">
                  <a16:creationId xmlns:a16="http://schemas.microsoft.com/office/drawing/2014/main" id="{CDAC3050-69EA-4DEC-B109-045451EF064F}"/>
                </a:ext>
              </a:extLst>
            </p:cNvPr>
            <p:cNvCxnSpPr/>
            <p:nvPr/>
          </p:nvCxnSpPr>
          <p:spPr>
            <a:xfrm rot="2689203">
              <a:off x="4130675" y="3570288"/>
              <a:ext cx="939800" cy="95408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CuadroTexto 6"/>
            <p:cNvSpPr txBox="1">
              <a:spLocks noRot="1" noChangeAspect="1" noMove="1" noResize="1" noEditPoints="1" noAdjustHandles="1" noChangeArrowheads="1" noChangeShapeType="1" noTextEdit="1"/>
            </p:cNvSpPr>
            <p:nvPr/>
          </p:nvSpPr>
          <p:spPr>
            <a:xfrm>
              <a:off x="4337908" y="3965396"/>
              <a:ext cx="212109" cy="277576"/>
            </a:xfrm>
            <a:prstGeom prst="rect">
              <a:avLst/>
            </a:prstGeom>
            <a:blipFill>
              <a:blip r:embed="rId10"/>
              <a:stretch>
                <a:fillRect l="-26471" r="-97059" b="-10870"/>
              </a:stretch>
            </a:blipFill>
          </p:spPr>
          <p:txBody>
            <a:bodyPr/>
            <a:lstStyle/>
            <a:p>
              <a:r>
                <a:rPr lang="en-US">
                  <a:no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190"/>
                                        </p:tgtEl>
                                        <p:attrNameLst>
                                          <p:attrName>style.visibility</p:attrName>
                                        </p:attrNameLst>
                                      </p:cBhvr>
                                      <p:to>
                                        <p:strVal val="visible"/>
                                      </p:to>
                                    </p:set>
                                    <p:animEffect transition="in" filter="fade">
                                      <p:cBhvr>
                                        <p:cTn id="11" dur="500"/>
                                        <p:tgtEl>
                                          <p:spTgt spid="19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19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63" presetClass="path" presetSubtype="0" accel="50000" decel="50000" fill="hold" nodeType="clickEffect">
                                  <p:stCondLst>
                                    <p:cond delay="0"/>
                                  </p:stCondLst>
                                  <p:childTnLst>
                                    <p:animMotion origin="layout" path="M 0.38507 -0.20417 L 0.42014 0.03264 " pathEditMode="relative" rAng="0" ptsTypes="AA">
                                      <p:cBhvr>
                                        <p:cTn id="27" dur="2000" fill="hold"/>
                                        <p:tgtEl>
                                          <p:spTgt spid="196"/>
                                        </p:tgtEl>
                                        <p:attrNameLst>
                                          <p:attrName>ppt_x</p:attrName>
                                          <p:attrName>ppt_y</p:attrName>
                                        </p:attrNameLst>
                                      </p:cBhvr>
                                      <p:rCtr x="1753" y="11829"/>
                                    </p:animMotion>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0.19045 0.2787 L 0.04983 0.54074 " pathEditMode="relative" rAng="0" ptsTypes="AA">
                                      <p:cBhvr>
                                        <p:cTn id="31" dur="2000" fill="hold"/>
                                        <p:tgtEl>
                                          <p:spTgt spid="191"/>
                                        </p:tgtEl>
                                        <p:attrNameLst>
                                          <p:attrName>ppt_x</p:attrName>
                                          <p:attrName>ppt_y</p:attrName>
                                        </p:attrNameLst>
                                      </p:cBhvr>
                                      <p:rCtr x="12014" y="13102"/>
                                    </p:animMotion>
                                  </p:childTnLst>
                                </p:cTn>
                              </p:par>
                            </p:childTnLst>
                          </p:cTn>
                        </p:par>
                      </p:childTnLst>
                    </p:cTn>
                  </p:par>
                  <p:par>
                    <p:cTn id="32" fill="hold">
                      <p:stCondLst>
                        <p:cond delay="indefinite"/>
                      </p:stCondLst>
                      <p:childTnLst>
                        <p:par>
                          <p:cTn id="33" fill="hold">
                            <p:stCondLst>
                              <p:cond delay="0"/>
                            </p:stCondLst>
                            <p:childTnLst>
                              <p:par>
                                <p:cTn id="34" presetID="42" presetClass="path" presetSubtype="0" accel="50000" decel="50000" fill="hold" nodeType="clickEffect">
                                  <p:stCondLst>
                                    <p:cond delay="0"/>
                                  </p:stCondLst>
                                  <p:childTnLst>
                                    <p:animMotion origin="layout" path="M -0.07327 0.41759 L -0.06928 0.72222 " pathEditMode="relative" rAng="0" ptsTypes="AA">
                                      <p:cBhvr>
                                        <p:cTn id="35" dur="2000" fill="hold"/>
                                        <p:tgtEl>
                                          <p:spTgt spid="8"/>
                                        </p:tgtEl>
                                        <p:attrNameLst>
                                          <p:attrName>ppt_x</p:attrName>
                                          <p:attrName>ppt_y</p:attrName>
                                        </p:attrNameLst>
                                      </p:cBhvr>
                                      <p:rCtr x="191" y="15231"/>
                                    </p:animMotion>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0.11493 0.39699 L -0.18924 0.72245 " pathEditMode="relative" rAng="0" ptsTypes="AA">
                                      <p:cBhvr>
                                        <p:cTn id="39" dur="2000" fill="hold"/>
                                        <p:tgtEl>
                                          <p:spTgt spid="198"/>
                                        </p:tgtEl>
                                        <p:attrNameLst>
                                          <p:attrName>ppt_x</p:attrName>
                                          <p:attrName>ppt_y</p:attrName>
                                        </p:attrNameLst>
                                      </p:cBhvr>
                                      <p:rCtr x="-3715" y="16273"/>
                                    </p:animMotion>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9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ítulo 1"/>
          <p:cNvSpPr txBox="1">
            <a:spLocks/>
          </p:cNvSpPr>
          <p:nvPr/>
        </p:nvSpPr>
        <p:spPr bwMode="auto">
          <a:xfrm>
            <a:off x="125413" y="533400"/>
            <a:ext cx="74088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Suma de vectores (Método grafico de la Poligonal)</a:t>
            </a:r>
          </a:p>
        </p:txBody>
      </p:sp>
      <p:pic>
        <p:nvPicPr>
          <p:cNvPr id="30723" name="Imagen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8421" t="30341" r="29474" b="19109"/>
          <a:stretch>
            <a:fillRect/>
          </a:stretch>
        </p:blipFill>
        <p:spPr bwMode="auto">
          <a:xfrm>
            <a:off x="928688" y="1474788"/>
            <a:ext cx="7173912" cy="484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a:extLst>
              <a:ext uri="{FF2B5EF4-FFF2-40B4-BE49-F238E27FC236}">
                <a16:creationId xmlns:a16="http://schemas.microsoft.com/office/drawing/2014/main" id="{0A941EB5-9040-40FF-A436-E8F915164BEA}"/>
              </a:ext>
            </a:extLst>
          </p:cNvPr>
          <p:cNvSpPr txBox="1"/>
          <p:nvPr/>
        </p:nvSpPr>
        <p:spPr>
          <a:xfrm>
            <a:off x="125413" y="212725"/>
            <a:ext cx="8131175" cy="430213"/>
          </a:xfrm>
          <a:prstGeom prst="rect">
            <a:avLst/>
          </a:prstGeom>
          <a:noFill/>
        </p:spPr>
        <p:txBody>
          <a:bodyPr>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sp>
        <p:nvSpPr>
          <p:cNvPr id="30725" name="CuadroTexto 5"/>
          <p:cNvSpPr txBox="1">
            <a:spLocks noChangeArrowheads="1"/>
          </p:cNvSpPr>
          <p:nvPr/>
        </p:nvSpPr>
        <p:spPr bwMode="auto">
          <a:xfrm>
            <a:off x="1133475" y="6289675"/>
            <a:ext cx="611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400" b="1"/>
              <a:t>[Se recomienda utilizar Internet Explorer o Mozilla Firefox]</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ítulo 1"/>
          <p:cNvSpPr txBox="1">
            <a:spLocks/>
          </p:cNvSpPr>
          <p:nvPr/>
        </p:nvSpPr>
        <p:spPr bwMode="auto">
          <a:xfrm>
            <a:off x="125413" y="642938"/>
            <a:ext cx="7748587"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Suma de vectores (Método grafico de la Poligonal)</a:t>
            </a:r>
          </a:p>
        </p:txBody>
      </p:sp>
      <p:pic>
        <p:nvPicPr>
          <p:cNvPr id="31747" name="Imagen 6">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l="16447" t="8109" r="5658" b="5299"/>
          <a:stretch>
            <a:fillRect/>
          </a:stretch>
        </p:blipFill>
        <p:spPr bwMode="auto">
          <a:xfrm>
            <a:off x="915988" y="1433513"/>
            <a:ext cx="7491412"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uadroTexto 33">
            <a:extLst>
              <a:ext uri="{FF2B5EF4-FFF2-40B4-BE49-F238E27FC236}">
                <a16:creationId xmlns:a16="http://schemas.microsoft.com/office/drawing/2014/main" id="{711160D6-687B-44E1-A997-AAE3C4C4DAF3}"/>
              </a:ext>
            </a:extLst>
          </p:cNvPr>
          <p:cNvSpPr txBox="1"/>
          <p:nvPr/>
        </p:nvSpPr>
        <p:spPr>
          <a:xfrm>
            <a:off x="125413" y="212725"/>
            <a:ext cx="8131175" cy="430213"/>
          </a:xfrm>
          <a:prstGeom prst="rect">
            <a:avLst/>
          </a:prstGeom>
          <a:noFill/>
        </p:spPr>
        <p:txBody>
          <a:bodyPr>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sp>
        <p:nvSpPr>
          <p:cNvPr id="31749" name="CuadroTexto 34"/>
          <p:cNvSpPr txBox="1">
            <a:spLocks noChangeArrowheads="1"/>
          </p:cNvSpPr>
          <p:nvPr/>
        </p:nvSpPr>
        <p:spPr bwMode="auto">
          <a:xfrm>
            <a:off x="915988" y="6223000"/>
            <a:ext cx="611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400" b="1"/>
              <a:t>[Se recomienda utilizar Internet Explorer o Mozilla Firefox]</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noChangeArrowheads="1"/>
          </p:cNvSpPr>
          <p:nvPr>
            <p:ph idx="1"/>
          </p:nvPr>
        </p:nvSpPr>
        <p:spPr>
          <a:xfrm>
            <a:off x="190500" y="1306513"/>
            <a:ext cx="8763000" cy="1374775"/>
          </a:xfrm>
        </p:spPr>
        <p:txBody>
          <a:bodyPr/>
          <a:lstStyle/>
          <a:p>
            <a:pPr marL="9525" indent="-9525" algn="just">
              <a:buFontTx/>
              <a:buNone/>
            </a:pPr>
            <a:r>
              <a:rPr lang="es-ES" altLang="es-AR" sz="2200" smtClean="0"/>
              <a:t>Llevar ambos vectores a un mismo origen y unir el extremo del  segundo vector en este caso el vector  B con el extremo del vector A.</a:t>
            </a:r>
            <a:endParaRPr lang="es-AR" altLang="es-AR" sz="2200" smtClean="0"/>
          </a:p>
        </p:txBody>
      </p:sp>
      <p:grpSp>
        <p:nvGrpSpPr>
          <p:cNvPr id="18" name="Grupo 17"/>
          <p:cNvGrpSpPr>
            <a:grpSpLocks/>
          </p:cNvGrpSpPr>
          <p:nvPr/>
        </p:nvGrpSpPr>
        <p:grpSpPr bwMode="auto">
          <a:xfrm>
            <a:off x="5622925" y="3094038"/>
            <a:ext cx="2301875" cy="2028825"/>
            <a:chOff x="342249" y="0"/>
            <a:chExt cx="2303776" cy="2030216"/>
          </a:xfrm>
        </p:grpSpPr>
        <p:cxnSp>
          <p:nvCxnSpPr>
            <p:cNvPr id="28" name="Conector recto de flecha 27">
              <a:extLst>
                <a:ext uri="{FF2B5EF4-FFF2-40B4-BE49-F238E27FC236}">
                  <a16:creationId xmlns:a16="http://schemas.microsoft.com/office/drawing/2014/main" id="{587D013C-DCCD-4503-BC50-68BD78D26FAA}"/>
                </a:ext>
              </a:extLst>
            </p:cNvPr>
            <p:cNvCxnSpPr/>
            <p:nvPr/>
          </p:nvCxnSpPr>
          <p:spPr>
            <a:xfrm rot="490713">
              <a:off x="342249" y="0"/>
              <a:ext cx="776929" cy="203021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9" name="Cuadro de texto 732">
              <a:extLst>
                <a:ext uri="{FF2B5EF4-FFF2-40B4-BE49-F238E27FC236}">
                  <a16:creationId xmlns:a16="http://schemas.microsoft.com/office/drawing/2014/main" id="{63B27EB5-A885-4657-B31B-76B081BB934F}"/>
                </a:ext>
              </a:extLst>
            </p:cNvPr>
            <p:cNvSpPr txBox="1">
              <a:spLocks noRot="1" noChangeAspect="1" noMove="1" noResize="1" noEditPoints="1" noAdjustHandles="1" noChangeArrowheads="1" noChangeShapeType="1" noTextEdit="1"/>
            </p:cNvSpPr>
            <p:nvPr/>
          </p:nvSpPr>
          <p:spPr>
            <a:xfrm>
              <a:off x="342249" y="555935"/>
              <a:ext cx="2303776" cy="562655"/>
            </a:xfrm>
            <a:prstGeom prst="rect">
              <a:avLst/>
            </a:prstGeom>
            <a:blipFill>
              <a:blip r:embed="rId2"/>
              <a:stretch>
                <a:fillRect/>
              </a:stretch>
            </a:blipFill>
            <a:ln w="6350">
              <a:noFill/>
            </a:ln>
            <a:effectLst/>
          </p:spPr>
          <p:txBody>
            <a:bodyPr/>
            <a:lstStyle/>
            <a:p>
              <a:pPr>
                <a:defRPr/>
              </a:pPr>
              <a:r>
                <a:rPr lang="es-AR">
                  <a:noFill/>
                </a:rPr>
                <a:t> </a:t>
              </a:r>
            </a:p>
          </p:txBody>
        </p:sp>
      </p:grpSp>
      <p:grpSp>
        <p:nvGrpSpPr>
          <p:cNvPr id="21" name="Grupo 20"/>
          <p:cNvGrpSpPr>
            <a:grpSpLocks/>
          </p:cNvGrpSpPr>
          <p:nvPr/>
        </p:nvGrpSpPr>
        <p:grpSpPr bwMode="auto">
          <a:xfrm>
            <a:off x="2360613" y="3463925"/>
            <a:ext cx="1055687" cy="1892300"/>
            <a:chOff x="0" y="0"/>
            <a:chExt cx="1055411" cy="1892944"/>
          </a:xfrm>
        </p:grpSpPr>
        <p:cxnSp>
          <p:nvCxnSpPr>
            <p:cNvPr id="22" name="Conector recto de flecha 21">
              <a:extLst>
                <a:ext uri="{FF2B5EF4-FFF2-40B4-BE49-F238E27FC236}">
                  <a16:creationId xmlns:a16="http://schemas.microsoft.com/office/drawing/2014/main" id="{0C702980-DFC5-4B05-A498-3D76E1ED8706}"/>
                </a:ext>
              </a:extLst>
            </p:cNvPr>
            <p:cNvCxnSpPr/>
            <p:nvPr/>
          </p:nvCxnSpPr>
          <p:spPr>
            <a:xfrm rot="4303214" flipV="1">
              <a:off x="-418766" y="418766"/>
              <a:ext cx="1892944" cy="10554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Cuadro de texto 329">
              <a:extLst>
                <a:ext uri="{FF2B5EF4-FFF2-40B4-BE49-F238E27FC236}">
                  <a16:creationId xmlns:a16="http://schemas.microsoft.com/office/drawing/2014/main" id="{51751C26-C90E-440C-8DBB-51D795B21FF8}"/>
                </a:ext>
              </a:extLst>
            </p:cNvPr>
            <p:cNvSpPr txBox="1">
              <a:spLocks noRot="1" noChangeAspect="1" noMove="1" noResize="1" noEditPoints="1" noAdjustHandles="1" noChangeArrowheads="1" noChangeShapeType="1" noTextEdit="1"/>
            </p:cNvSpPr>
            <p:nvPr/>
          </p:nvSpPr>
          <p:spPr>
            <a:xfrm rot="21125413">
              <a:off x="209884" y="914066"/>
              <a:ext cx="289545" cy="261799"/>
            </a:xfrm>
            <a:prstGeom prst="rect">
              <a:avLst/>
            </a:prstGeom>
            <a:blipFill>
              <a:blip r:embed="rId3"/>
              <a:stretch>
                <a:fillRect b="-4000"/>
              </a:stretch>
            </a:blipFill>
            <a:ln w="6350">
              <a:noFill/>
            </a:ln>
            <a:effectLst/>
          </p:spPr>
          <p:txBody>
            <a:bodyPr/>
            <a:lstStyle/>
            <a:p>
              <a:pPr>
                <a:defRPr/>
              </a:pPr>
              <a:r>
                <a:rPr lang="es-AR">
                  <a:noFill/>
                </a:rPr>
                <a:t> </a:t>
              </a:r>
            </a:p>
          </p:txBody>
        </p:sp>
      </p:grpSp>
      <p:sp>
        <p:nvSpPr>
          <p:cNvPr id="32" name="Título 1"/>
          <p:cNvSpPr txBox="1">
            <a:spLocks/>
          </p:cNvSpPr>
          <p:nvPr/>
        </p:nvSpPr>
        <p:spPr bwMode="auto">
          <a:xfrm>
            <a:off x="190500" y="180975"/>
            <a:ext cx="5824538"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70C0"/>
                </a:solidFill>
              </a:rPr>
              <a:t>Resta de vectores </a:t>
            </a:r>
          </a:p>
          <a:p>
            <a:pPr>
              <a:spcBef>
                <a:spcPct val="0"/>
              </a:spcBef>
              <a:buFontTx/>
              <a:buNone/>
            </a:pPr>
            <a:r>
              <a:rPr lang="es-AR" altLang="es-AR" sz="2200" b="1">
                <a:solidFill>
                  <a:schemeClr val="tx2"/>
                </a:solidFill>
              </a:rPr>
              <a:t>Método grafico de la </a:t>
            </a:r>
            <a:r>
              <a:rPr lang="es-AR" altLang="es-AR" sz="2200" b="1">
                <a:solidFill>
                  <a:srgbClr val="FF0000"/>
                </a:solidFill>
              </a:rPr>
              <a:t>Poligonal</a:t>
            </a:r>
          </a:p>
        </p:txBody>
      </p:sp>
      <p:grpSp>
        <p:nvGrpSpPr>
          <p:cNvPr id="4" name="Grupo 3"/>
          <p:cNvGrpSpPr/>
          <p:nvPr/>
        </p:nvGrpSpPr>
        <p:grpSpPr>
          <a:xfrm>
            <a:off x="2124075" y="2768600"/>
            <a:ext cx="1146175" cy="650875"/>
            <a:chOff x="2124075" y="2768600"/>
            <a:chExt cx="1146175" cy="650875"/>
          </a:xfrm>
        </p:grpSpPr>
        <p:cxnSp>
          <p:nvCxnSpPr>
            <p:cNvPr id="30" name="Conector recto de flecha 29">
              <a:extLst>
                <a:ext uri="{FF2B5EF4-FFF2-40B4-BE49-F238E27FC236}">
                  <a16:creationId xmlns:a16="http://schemas.microsoft.com/office/drawing/2014/main" id="{7A722950-F4DA-44C6-85FD-EEBC92F4A37E}"/>
                </a:ext>
              </a:extLst>
            </p:cNvPr>
            <p:cNvCxnSpPr/>
            <p:nvPr/>
          </p:nvCxnSpPr>
          <p:spPr bwMode="auto">
            <a:xfrm rot="21288024" flipV="1">
              <a:off x="2124075" y="2768600"/>
              <a:ext cx="1146175" cy="6508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2" name="CuadroTexto 1"/>
                <p:cNvSpPr txBox="1"/>
                <p:nvPr/>
              </p:nvSpPr>
              <p:spPr>
                <a:xfrm>
                  <a:off x="2331297" y="2893556"/>
                  <a:ext cx="222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s-ES" b="0" i="1" smtClean="0">
                                <a:latin typeface="Cambria Math" panose="02040503050406030204" pitchFamily="18" charset="0"/>
                              </a:rPr>
                              <m:t>𝐵</m:t>
                            </m:r>
                          </m:e>
                        </m:acc>
                      </m:oMath>
                    </m:oMathPara>
                  </a14:m>
                  <a:endParaRPr lang="en-US" dirty="0"/>
                </a:p>
              </p:txBody>
            </p:sp>
          </mc:Choice>
          <mc:Fallback xmlns="">
            <p:sp>
              <p:nvSpPr>
                <p:cNvPr id="2" name="CuadroTexto 1"/>
                <p:cNvSpPr txBox="1">
                  <a:spLocks noRot="1" noChangeAspect="1" noMove="1" noResize="1" noEditPoints="1" noAdjustHandles="1" noChangeArrowheads="1" noChangeShapeType="1" noTextEdit="1"/>
                </p:cNvSpPr>
                <p:nvPr/>
              </p:nvSpPr>
              <p:spPr>
                <a:xfrm>
                  <a:off x="2331297" y="2893556"/>
                  <a:ext cx="222625" cy="276999"/>
                </a:xfrm>
                <a:prstGeom prst="rect">
                  <a:avLst/>
                </a:prstGeom>
                <a:blipFill>
                  <a:blip r:embed="rId4"/>
                  <a:stretch>
                    <a:fillRect l="-21622" t="-4444" r="-40541" b="-8889"/>
                  </a:stretch>
                </a:blipFill>
              </p:spPr>
              <p:txBody>
                <a:bodyPr/>
                <a:lstStyle/>
                <a:p>
                  <a:r>
                    <a:rPr lang="en-US">
                      <a:noFill/>
                    </a:rPr>
                    <a:t> </a:t>
                  </a:r>
                </a:p>
              </p:txBody>
            </p:sp>
          </mc:Fallback>
        </mc:AlternateContent>
      </p:grpSp>
      <p:grpSp>
        <p:nvGrpSpPr>
          <p:cNvPr id="33" name="Grupo 32"/>
          <p:cNvGrpSpPr/>
          <p:nvPr/>
        </p:nvGrpSpPr>
        <p:grpSpPr>
          <a:xfrm>
            <a:off x="-1597694" y="2723700"/>
            <a:ext cx="1146175" cy="650875"/>
            <a:chOff x="2124075" y="2768600"/>
            <a:chExt cx="1146175" cy="650875"/>
          </a:xfrm>
        </p:grpSpPr>
        <p:cxnSp>
          <p:nvCxnSpPr>
            <p:cNvPr id="34" name="Conector recto de flecha 33">
              <a:extLst>
                <a:ext uri="{FF2B5EF4-FFF2-40B4-BE49-F238E27FC236}">
                  <a16:creationId xmlns:a16="http://schemas.microsoft.com/office/drawing/2014/main" id="{7A722950-F4DA-44C6-85FD-EEBC92F4A37E}"/>
                </a:ext>
              </a:extLst>
            </p:cNvPr>
            <p:cNvCxnSpPr/>
            <p:nvPr/>
          </p:nvCxnSpPr>
          <p:spPr bwMode="auto">
            <a:xfrm rot="21288024" flipV="1">
              <a:off x="2124075" y="2768600"/>
              <a:ext cx="1146175" cy="6508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a14="http://schemas.microsoft.com/office/drawing/2010/main">
          <mc:Choice Requires="a14">
            <p:sp>
              <p:nvSpPr>
                <p:cNvPr id="35" name="CuadroTexto 34"/>
                <p:cNvSpPr txBox="1"/>
                <p:nvPr/>
              </p:nvSpPr>
              <p:spPr>
                <a:xfrm>
                  <a:off x="2331297" y="2893556"/>
                  <a:ext cx="222625"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s-ES" b="0" i="1" smtClean="0">
                                <a:latin typeface="Cambria Math" panose="02040503050406030204" pitchFamily="18" charset="0"/>
                              </a:rPr>
                              <m:t>𝐵</m:t>
                            </m:r>
                          </m:e>
                        </m:acc>
                      </m:oMath>
                    </m:oMathPara>
                  </a14:m>
                  <a:endParaRPr lang="en-US" dirty="0"/>
                </a:p>
              </p:txBody>
            </p:sp>
          </mc:Choice>
          <mc:Fallback xmlns="">
            <p:sp>
              <p:nvSpPr>
                <p:cNvPr id="35" name="CuadroTexto 34"/>
                <p:cNvSpPr txBox="1">
                  <a:spLocks noRot="1" noChangeAspect="1" noMove="1" noResize="1" noEditPoints="1" noAdjustHandles="1" noChangeArrowheads="1" noChangeShapeType="1" noTextEdit="1"/>
                </p:cNvSpPr>
                <p:nvPr/>
              </p:nvSpPr>
              <p:spPr>
                <a:xfrm>
                  <a:off x="2331297" y="2893556"/>
                  <a:ext cx="222625" cy="276999"/>
                </a:xfrm>
                <a:prstGeom prst="rect">
                  <a:avLst/>
                </a:prstGeom>
                <a:blipFill>
                  <a:blip r:embed="rId5"/>
                  <a:stretch>
                    <a:fillRect l="-25000" t="-2174" r="-41667" b="-8696"/>
                  </a:stretch>
                </a:blipFill>
              </p:spPr>
              <p:txBody>
                <a:bodyPr/>
                <a:lstStyle/>
                <a:p>
                  <a:r>
                    <a:rPr lang="en-US">
                      <a:noFill/>
                    </a:rPr>
                    <a:t> </a:t>
                  </a:r>
                </a:p>
              </p:txBody>
            </p:sp>
          </mc:Fallback>
        </mc:AlternateContent>
      </p:grpSp>
      <p:grpSp>
        <p:nvGrpSpPr>
          <p:cNvPr id="36" name="Grupo 35"/>
          <p:cNvGrpSpPr>
            <a:grpSpLocks/>
          </p:cNvGrpSpPr>
          <p:nvPr/>
        </p:nvGrpSpPr>
        <p:grpSpPr bwMode="auto">
          <a:xfrm>
            <a:off x="-1441068" y="3659529"/>
            <a:ext cx="1055687" cy="1892300"/>
            <a:chOff x="0" y="0"/>
            <a:chExt cx="1055411" cy="1892944"/>
          </a:xfrm>
        </p:grpSpPr>
        <p:cxnSp>
          <p:nvCxnSpPr>
            <p:cNvPr id="37" name="Conector recto de flecha 36">
              <a:extLst>
                <a:ext uri="{FF2B5EF4-FFF2-40B4-BE49-F238E27FC236}">
                  <a16:creationId xmlns:a16="http://schemas.microsoft.com/office/drawing/2014/main" id="{0C702980-DFC5-4B05-A498-3D76E1ED8706}"/>
                </a:ext>
              </a:extLst>
            </p:cNvPr>
            <p:cNvCxnSpPr/>
            <p:nvPr/>
          </p:nvCxnSpPr>
          <p:spPr>
            <a:xfrm rot="4303214" flipV="1">
              <a:off x="-418766" y="418766"/>
              <a:ext cx="1892944" cy="105541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8" name="Cuadro de texto 329">
              <a:extLst>
                <a:ext uri="{FF2B5EF4-FFF2-40B4-BE49-F238E27FC236}">
                  <a16:creationId xmlns:a16="http://schemas.microsoft.com/office/drawing/2014/main" id="{51751C26-C90E-440C-8DBB-51D795B21FF8}"/>
                </a:ext>
              </a:extLst>
            </p:cNvPr>
            <p:cNvSpPr txBox="1">
              <a:spLocks noRot="1" noChangeAspect="1" noMove="1" noResize="1" noEditPoints="1" noAdjustHandles="1" noChangeArrowheads="1" noChangeShapeType="1" noTextEdit="1"/>
            </p:cNvSpPr>
            <p:nvPr/>
          </p:nvSpPr>
          <p:spPr>
            <a:xfrm rot="21125413">
              <a:off x="209884" y="914066"/>
              <a:ext cx="289545" cy="261799"/>
            </a:xfrm>
            <a:prstGeom prst="rect">
              <a:avLst/>
            </a:prstGeom>
            <a:blipFill>
              <a:blip r:embed="rId3"/>
              <a:stretch>
                <a:fillRect b="-4000"/>
              </a:stretch>
            </a:blipFill>
            <a:ln w="6350">
              <a:noFill/>
            </a:ln>
            <a:effectLst/>
          </p:spPr>
          <p:txBody>
            <a:bodyPr/>
            <a:lstStyle/>
            <a:p>
              <a:pPr>
                <a:defRPr/>
              </a:pPr>
              <a:r>
                <a:rPr lang="es-AR">
                  <a:no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0.41024 0.00439 L 0.68559 0.04884 " pathEditMode="relative" rAng="0" ptsTypes="AA">
                                      <p:cBhvr>
                                        <p:cTn id="22" dur="2000" fill="hold"/>
                                        <p:tgtEl>
                                          <p:spTgt spid="33"/>
                                        </p:tgtEl>
                                        <p:attrNameLst>
                                          <p:attrName>ppt_x</p:attrName>
                                          <p:attrName>ppt_y</p:attrName>
                                        </p:attrNameLst>
                                      </p:cBhvr>
                                      <p:rCtr x="13767" y="2222"/>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0.41441 -0.03588 L 0.7033 -0.01181 " pathEditMode="relative" rAng="0" ptsTypes="AA">
                                      <p:cBhvr>
                                        <p:cTn id="26" dur="2000" fill="hold"/>
                                        <p:tgtEl>
                                          <p:spTgt spid="36"/>
                                        </p:tgtEl>
                                        <p:attrNameLst>
                                          <p:attrName>ppt_x</p:attrName>
                                          <p:attrName>ppt_y</p:attrName>
                                        </p:attrNameLst>
                                      </p:cBhvr>
                                      <p:rCtr x="14444" y="1204"/>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82FE6075-255C-410A-97CA-159E3D6C2D32}"/>
              </a:ext>
            </a:extLst>
          </p:cNvPr>
          <p:cNvSpPr txBox="1"/>
          <p:nvPr/>
        </p:nvSpPr>
        <p:spPr>
          <a:xfrm>
            <a:off x="168275" y="222250"/>
            <a:ext cx="8569325" cy="3816350"/>
          </a:xfrm>
          <a:prstGeom prst="rect">
            <a:avLst/>
          </a:prstGeom>
          <a:noFill/>
          <a:ln>
            <a:noFill/>
          </a:ln>
        </p:spPr>
        <p:txBody>
          <a:bodyPr>
            <a:spAutoFit/>
          </a:bodyPr>
          <a:lstStyle/>
          <a:p>
            <a:pPr>
              <a:defRPr/>
            </a:pPr>
            <a:r>
              <a:rPr lang="es-AR" sz="2200" b="1" dirty="0">
                <a:solidFill>
                  <a:srgbClr val="FF0000"/>
                </a:solidFill>
                <a:latin typeface="+mn-lt"/>
              </a:rPr>
              <a:t>Unidad 0. Introducción a la Física. Magnitudes y errores.</a:t>
            </a:r>
          </a:p>
          <a:p>
            <a:pPr>
              <a:defRPr/>
            </a:pPr>
            <a:endParaRPr lang="es-AR" sz="2200" dirty="0">
              <a:solidFill>
                <a:schemeClr val="tx2"/>
              </a:solidFill>
              <a:latin typeface="+mn-lt"/>
              <a:ea typeface="+mj-ea"/>
              <a:cs typeface="+mj-cs"/>
            </a:endParaRPr>
          </a:p>
          <a:p>
            <a:pPr>
              <a:defRPr/>
            </a:pPr>
            <a:r>
              <a:rPr lang="es-AR" sz="2200" dirty="0">
                <a:solidFill>
                  <a:schemeClr val="tx2"/>
                </a:solidFill>
                <a:latin typeface="+mn-lt"/>
                <a:ea typeface="+mj-ea"/>
                <a:cs typeface="+mj-cs"/>
              </a:rPr>
              <a:t>0.1. Introducción a la Física.</a:t>
            </a:r>
          </a:p>
          <a:p>
            <a:pPr>
              <a:defRPr/>
            </a:pPr>
            <a:endParaRPr lang="es-AR" sz="2200" dirty="0">
              <a:solidFill>
                <a:schemeClr val="tx2"/>
              </a:solidFill>
              <a:latin typeface="+mn-lt"/>
              <a:ea typeface="+mj-ea"/>
              <a:cs typeface="+mj-cs"/>
            </a:endParaRPr>
          </a:p>
          <a:p>
            <a:pPr>
              <a:defRPr/>
            </a:pPr>
            <a:r>
              <a:rPr lang="es-AR" sz="2200" dirty="0">
                <a:solidFill>
                  <a:schemeClr val="tx2"/>
                </a:solidFill>
                <a:latin typeface="+mn-lt"/>
                <a:ea typeface="+mj-ea"/>
                <a:cs typeface="+mj-cs"/>
              </a:rPr>
              <a:t>0.2. Magnitudes físicas. Magnitudes escalares y vectoriales</a:t>
            </a:r>
          </a:p>
          <a:p>
            <a:pPr>
              <a:defRPr/>
            </a:pPr>
            <a:endParaRPr lang="es-AR" sz="2200" dirty="0">
              <a:solidFill>
                <a:schemeClr val="tx2"/>
              </a:solidFill>
              <a:latin typeface="+mn-lt"/>
              <a:ea typeface="+mj-ea"/>
              <a:cs typeface="+mj-cs"/>
            </a:endParaRPr>
          </a:p>
          <a:p>
            <a:pPr>
              <a:defRPr/>
            </a:pPr>
            <a:r>
              <a:rPr lang="es-AR" sz="2200" dirty="0">
                <a:solidFill>
                  <a:schemeClr val="tx2"/>
                </a:solidFill>
                <a:latin typeface="+mn-lt"/>
                <a:ea typeface="+mj-ea"/>
                <a:cs typeface="+mj-cs"/>
              </a:rPr>
              <a:t>0.3. Unidades. Análisis dimensional, conversión de unidades.</a:t>
            </a:r>
          </a:p>
          <a:p>
            <a:pPr>
              <a:defRPr/>
            </a:pPr>
            <a:endParaRPr lang="es-AR" sz="2200" dirty="0">
              <a:solidFill>
                <a:schemeClr val="tx2"/>
              </a:solidFill>
              <a:latin typeface="+mn-lt"/>
              <a:ea typeface="+mj-ea"/>
              <a:cs typeface="+mj-cs"/>
            </a:endParaRPr>
          </a:p>
          <a:p>
            <a:pPr>
              <a:defRPr/>
            </a:pPr>
            <a:r>
              <a:rPr lang="es-AR" sz="2200" dirty="0">
                <a:solidFill>
                  <a:schemeClr val="tx2"/>
                </a:solidFill>
                <a:latin typeface="+mn-lt"/>
                <a:ea typeface="+mj-ea"/>
                <a:cs typeface="+mj-cs"/>
              </a:rPr>
              <a:t>0.4. Errores. Errores sistemáticos, casuales y de apreciación.</a:t>
            </a:r>
          </a:p>
          <a:p>
            <a:pPr>
              <a:defRPr/>
            </a:pPr>
            <a:endParaRPr lang="es-AR" sz="2200" dirty="0">
              <a:solidFill>
                <a:schemeClr val="tx2"/>
              </a:solidFill>
              <a:latin typeface="+mn-lt"/>
              <a:ea typeface="+mj-ea"/>
              <a:cs typeface="+mj-cs"/>
            </a:endParaRPr>
          </a:p>
          <a:p>
            <a:pPr>
              <a:defRPr/>
            </a:pPr>
            <a:r>
              <a:rPr lang="es-AR" sz="2200" dirty="0">
                <a:solidFill>
                  <a:schemeClr val="tx2"/>
                </a:solidFill>
                <a:latin typeface="+mn-lt"/>
                <a:ea typeface="+mj-ea"/>
                <a:cs typeface="+mj-cs"/>
              </a:rPr>
              <a:t>0.5. Vectores. Operaciones con vectores.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Conector recto 18">
            <a:extLst>
              <a:ext uri="{FF2B5EF4-FFF2-40B4-BE49-F238E27FC236}">
                <a16:creationId xmlns:a16="http://schemas.microsoft.com/office/drawing/2014/main" id="{DA5E6E6C-4FA1-4B61-A1E0-6D7CB8604212}"/>
              </a:ext>
            </a:extLst>
          </p:cNvPr>
          <p:cNvCxnSpPr>
            <a:cxnSpLocks/>
          </p:cNvCxnSpPr>
          <p:nvPr/>
        </p:nvCxnSpPr>
        <p:spPr>
          <a:xfrm rot="16200000">
            <a:off x="1955007" y="4669631"/>
            <a:ext cx="3816350" cy="17463"/>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Conector recto 14">
            <a:extLst>
              <a:ext uri="{FF2B5EF4-FFF2-40B4-BE49-F238E27FC236}">
                <a16:creationId xmlns:a16="http://schemas.microsoft.com/office/drawing/2014/main" id="{E8624354-E208-463F-A6FF-125C885C9C1D}"/>
              </a:ext>
            </a:extLst>
          </p:cNvPr>
          <p:cNvCxnSpPr>
            <a:cxnSpLocks/>
          </p:cNvCxnSpPr>
          <p:nvPr/>
        </p:nvCxnSpPr>
        <p:spPr>
          <a:xfrm>
            <a:off x="1062038" y="5726113"/>
            <a:ext cx="7196137" cy="174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0724" name="Object 4"/>
          <p:cNvGraphicFramePr>
            <a:graphicFrameLocks noChangeAspect="1"/>
          </p:cNvGraphicFramePr>
          <p:nvPr/>
        </p:nvGraphicFramePr>
        <p:xfrm>
          <a:off x="428625" y="898525"/>
          <a:ext cx="7829550" cy="2038350"/>
        </p:xfrm>
        <a:graphic>
          <a:graphicData uri="http://schemas.openxmlformats.org/presentationml/2006/ole">
            <mc:AlternateContent xmlns:mc="http://schemas.openxmlformats.org/markup-compatibility/2006">
              <mc:Choice xmlns:v="urn:schemas-microsoft-com:vml" Requires="v">
                <p:oleObj spid="_x0000_s34840" name="Document" r:id="rId4" imgW="5416062" imgH="1463427" progId="Word.Document.12">
                  <p:embed/>
                </p:oleObj>
              </mc:Choice>
              <mc:Fallback>
                <p:oleObj name="Document" r:id="rId4" imgW="5416062" imgH="1463427" progId="Word.Document.12">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25" y="898525"/>
                        <a:ext cx="7829550"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Título 1">
            <a:extLst>
              <a:ext uri="{FF2B5EF4-FFF2-40B4-BE49-F238E27FC236}">
                <a16:creationId xmlns:a16="http://schemas.microsoft.com/office/drawing/2014/main" id="{F6DB1E5D-B8CB-422C-9AA6-40F1120827DF}"/>
              </a:ext>
            </a:extLst>
          </p:cNvPr>
          <p:cNvSpPr txBox="1">
            <a:spLocks/>
          </p:cNvSpPr>
          <p:nvPr/>
        </p:nvSpPr>
        <p:spPr bwMode="auto">
          <a:xfrm>
            <a:off x="176213" y="0"/>
            <a:ext cx="80819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s-AR" sz="2200" b="1" dirty="0">
                <a:solidFill>
                  <a:srgbClr val="00B050"/>
                </a:solidFill>
                <a:latin typeface="+mn-lt"/>
              </a:rPr>
              <a:t>Ejemplo de aplicación </a:t>
            </a:r>
            <a:r>
              <a:rPr lang="es-AR" sz="2200" dirty="0">
                <a:solidFill>
                  <a:srgbClr val="00B050"/>
                </a:solidFill>
                <a:latin typeface="+mn-lt"/>
              </a:rPr>
              <a:t>(Suma - Método de la Poligonal)</a:t>
            </a:r>
          </a:p>
        </p:txBody>
      </p:sp>
      <p:cxnSp>
        <p:nvCxnSpPr>
          <p:cNvPr id="4" name="Conector recto de flecha 3">
            <a:extLst>
              <a:ext uri="{FF2B5EF4-FFF2-40B4-BE49-F238E27FC236}">
                <a16:creationId xmlns:a16="http://schemas.microsoft.com/office/drawing/2014/main" id="{DC411277-8062-46CE-9EDB-7A50CC82BBEA}"/>
              </a:ext>
            </a:extLst>
          </p:cNvPr>
          <p:cNvCxnSpPr/>
          <p:nvPr/>
        </p:nvCxnSpPr>
        <p:spPr>
          <a:xfrm>
            <a:off x="3854450" y="5740400"/>
            <a:ext cx="251936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ector recto de flecha 6">
            <a:extLst>
              <a:ext uri="{FF2B5EF4-FFF2-40B4-BE49-F238E27FC236}">
                <a16:creationId xmlns:a16="http://schemas.microsoft.com/office/drawing/2014/main" id="{D20C11FE-1D1E-4F0D-81B2-CDD51C313CF2}"/>
              </a:ext>
            </a:extLst>
          </p:cNvPr>
          <p:cNvCxnSpPr>
            <a:cxnSpLocks/>
          </p:cNvCxnSpPr>
          <p:nvPr/>
        </p:nvCxnSpPr>
        <p:spPr>
          <a:xfrm rot="19200000" flipV="1">
            <a:off x="3643313" y="5162550"/>
            <a:ext cx="1800225" cy="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ector recto de flecha 7">
            <a:extLst>
              <a:ext uri="{FF2B5EF4-FFF2-40B4-BE49-F238E27FC236}">
                <a16:creationId xmlns:a16="http://schemas.microsoft.com/office/drawing/2014/main" id="{0FBF0F70-1FDD-4006-AA7F-5CF646754742}"/>
              </a:ext>
            </a:extLst>
          </p:cNvPr>
          <p:cNvCxnSpPr>
            <a:cxnSpLocks/>
          </p:cNvCxnSpPr>
          <p:nvPr/>
        </p:nvCxnSpPr>
        <p:spPr>
          <a:xfrm rot="13200000" flipV="1">
            <a:off x="1327150" y="4803775"/>
            <a:ext cx="2879725"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 name="Conector recto de flecha 8">
            <a:extLst>
              <a:ext uri="{FF2B5EF4-FFF2-40B4-BE49-F238E27FC236}">
                <a16:creationId xmlns:a16="http://schemas.microsoft.com/office/drawing/2014/main" id="{3E2D2476-A552-4AED-A2C1-4409E061E86E}"/>
              </a:ext>
            </a:extLst>
          </p:cNvPr>
          <p:cNvCxnSpPr>
            <a:cxnSpLocks/>
          </p:cNvCxnSpPr>
          <p:nvPr/>
        </p:nvCxnSpPr>
        <p:spPr>
          <a:xfrm rot="9000000" flipV="1">
            <a:off x="2511425" y="6105525"/>
            <a:ext cx="1439863" cy="0"/>
          </a:xfrm>
          <a:prstGeom prst="straightConnector1">
            <a:avLst/>
          </a:prstGeom>
          <a:ln w="381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ector recto de flecha 9">
            <a:extLst>
              <a:ext uri="{FF2B5EF4-FFF2-40B4-BE49-F238E27FC236}">
                <a16:creationId xmlns:a16="http://schemas.microsoft.com/office/drawing/2014/main" id="{CACC3AAD-717C-4A2F-8073-B551B4B07663}"/>
              </a:ext>
            </a:extLst>
          </p:cNvPr>
          <p:cNvCxnSpPr>
            <a:cxnSpLocks/>
          </p:cNvCxnSpPr>
          <p:nvPr/>
        </p:nvCxnSpPr>
        <p:spPr>
          <a:xfrm rot="19200000" flipV="1">
            <a:off x="-1728788" y="4968875"/>
            <a:ext cx="1800226" cy="0"/>
          </a:xfrm>
          <a:prstGeom prst="straightConnector1">
            <a:avLst/>
          </a:prstGeom>
          <a:ln w="38100">
            <a:solidFill>
              <a:srgbClr val="00B05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1" name="Conector recto de flecha 10">
            <a:extLst>
              <a:ext uri="{FF2B5EF4-FFF2-40B4-BE49-F238E27FC236}">
                <a16:creationId xmlns:a16="http://schemas.microsoft.com/office/drawing/2014/main" id="{C501CAAF-171F-4DE2-B08C-207E00F672D4}"/>
              </a:ext>
            </a:extLst>
          </p:cNvPr>
          <p:cNvCxnSpPr>
            <a:cxnSpLocks/>
          </p:cNvCxnSpPr>
          <p:nvPr/>
        </p:nvCxnSpPr>
        <p:spPr>
          <a:xfrm rot="13200000" flipV="1">
            <a:off x="-2597150" y="6180138"/>
            <a:ext cx="2879725" cy="0"/>
          </a:xfrm>
          <a:prstGeom prst="straightConnector1">
            <a:avLst/>
          </a:prstGeom>
          <a:ln w="38100">
            <a:solidFill>
              <a:schemeClr val="accent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Conector recto de flecha 11">
            <a:extLst>
              <a:ext uri="{FF2B5EF4-FFF2-40B4-BE49-F238E27FC236}">
                <a16:creationId xmlns:a16="http://schemas.microsoft.com/office/drawing/2014/main" id="{A457E3B6-F757-4E2F-903C-6DE755476906}"/>
              </a:ext>
            </a:extLst>
          </p:cNvPr>
          <p:cNvCxnSpPr>
            <a:cxnSpLocks/>
          </p:cNvCxnSpPr>
          <p:nvPr/>
        </p:nvCxnSpPr>
        <p:spPr>
          <a:xfrm rot="9000000" flipV="1">
            <a:off x="3454400" y="7354888"/>
            <a:ext cx="1439863" cy="0"/>
          </a:xfrm>
          <a:prstGeom prst="straightConnector1">
            <a:avLst/>
          </a:prstGeom>
          <a:ln w="381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8E183122-DE93-4FB3-80CF-BCB363313A28}"/>
              </a:ext>
            </a:extLst>
          </p:cNvPr>
          <p:cNvCxnSpPr>
            <a:cxnSpLocks/>
          </p:cNvCxnSpPr>
          <p:nvPr/>
        </p:nvCxnSpPr>
        <p:spPr>
          <a:xfrm flipV="1">
            <a:off x="3854450" y="3427413"/>
            <a:ext cx="406400" cy="2312987"/>
          </a:xfrm>
          <a:prstGeom prst="straightConnector1">
            <a:avLst/>
          </a:prstGeom>
          <a:ln w="5715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17" name="CuadroTexto 16">
            <a:extLst>
              <a:ext uri="{FF2B5EF4-FFF2-40B4-BE49-F238E27FC236}">
                <a16:creationId xmlns:a16="http://schemas.microsoft.com/office/drawing/2014/main" id="{0483A5AD-69F1-428A-988A-8FA7B43D4B13}"/>
              </a:ext>
            </a:extLst>
          </p:cNvPr>
          <p:cNvSpPr txBox="1">
            <a:spLocks noRot="1" noChangeAspect="1" noMove="1" noResize="1" noEditPoints="1" noAdjustHandles="1" noChangeArrowheads="1" noChangeShapeType="1" noTextEdit="1"/>
          </p:cNvSpPr>
          <p:nvPr/>
        </p:nvSpPr>
        <p:spPr>
          <a:xfrm>
            <a:off x="6091009" y="5813608"/>
            <a:ext cx="263982" cy="369332"/>
          </a:xfrm>
          <a:prstGeom prst="rect">
            <a:avLst/>
          </a:prstGeom>
          <a:blipFill>
            <a:blip r:embed="rId6"/>
            <a:stretch>
              <a:fillRect l="-20930" t="-35000" r="-93023" b="-6667"/>
            </a:stretch>
          </a:blipFill>
        </p:spPr>
        <p:txBody>
          <a:bodyPr/>
          <a:lstStyle/>
          <a:p>
            <a:pPr>
              <a:defRPr/>
            </a:pPr>
            <a:r>
              <a:rPr lang="es-AR">
                <a:noFill/>
              </a:rPr>
              <a:t> </a:t>
            </a:r>
          </a:p>
        </p:txBody>
      </p:sp>
      <p:sp>
        <p:nvSpPr>
          <p:cNvPr id="21" name="CuadroTexto 20">
            <a:extLst>
              <a:ext uri="{FF2B5EF4-FFF2-40B4-BE49-F238E27FC236}">
                <a16:creationId xmlns:a16="http://schemas.microsoft.com/office/drawing/2014/main" id="{A7E400F8-2A45-403E-A670-E913DF9DCC4D}"/>
              </a:ext>
            </a:extLst>
          </p:cNvPr>
          <p:cNvSpPr txBox="1">
            <a:spLocks noRot="1" noChangeAspect="1" noMove="1" noResize="1" noEditPoints="1" noAdjustHandles="1" noChangeArrowheads="1" noChangeShapeType="1" noTextEdit="1"/>
          </p:cNvSpPr>
          <p:nvPr/>
        </p:nvSpPr>
        <p:spPr>
          <a:xfrm>
            <a:off x="5260386" y="4491919"/>
            <a:ext cx="258404" cy="423899"/>
          </a:xfrm>
          <a:prstGeom prst="rect">
            <a:avLst/>
          </a:prstGeom>
          <a:blipFill>
            <a:blip r:embed="rId7"/>
            <a:stretch>
              <a:fillRect/>
            </a:stretch>
          </a:blipFill>
        </p:spPr>
        <p:txBody>
          <a:bodyPr/>
          <a:lstStyle/>
          <a:p>
            <a:pPr>
              <a:defRPr/>
            </a:pPr>
            <a:r>
              <a:rPr lang="es-AR">
                <a:noFill/>
              </a:rPr>
              <a:t> </a:t>
            </a:r>
          </a:p>
        </p:txBody>
      </p:sp>
      <p:sp>
        <p:nvSpPr>
          <p:cNvPr id="22" name="CuadroTexto 21">
            <a:extLst>
              <a:ext uri="{FF2B5EF4-FFF2-40B4-BE49-F238E27FC236}">
                <a16:creationId xmlns:a16="http://schemas.microsoft.com/office/drawing/2014/main" id="{BC54A25B-6556-4829-8C91-630BF5C507F1}"/>
              </a:ext>
            </a:extLst>
          </p:cNvPr>
          <p:cNvSpPr txBox="1">
            <a:spLocks noRot="1" noChangeAspect="1" noMove="1" noResize="1" noEditPoints="1" noAdjustHandles="1" noChangeArrowheads="1" noChangeShapeType="1" noTextEdit="1"/>
          </p:cNvSpPr>
          <p:nvPr/>
        </p:nvSpPr>
        <p:spPr>
          <a:xfrm>
            <a:off x="4316739" y="3581016"/>
            <a:ext cx="2949871" cy="423899"/>
          </a:xfrm>
          <a:prstGeom prst="rect">
            <a:avLst/>
          </a:prstGeom>
          <a:blipFill>
            <a:blip r:embed="rId8"/>
            <a:stretch>
              <a:fillRect l="-1653" t="-7143" b="-44286"/>
            </a:stretch>
          </a:blipFill>
        </p:spPr>
        <p:txBody>
          <a:bodyPr/>
          <a:lstStyle/>
          <a:p>
            <a:pPr>
              <a:defRPr/>
            </a:pPr>
            <a:r>
              <a:rPr lang="es-AR">
                <a:noFill/>
              </a:rPr>
              <a:t> </a:t>
            </a:r>
          </a:p>
        </p:txBody>
      </p:sp>
      <p:sp>
        <p:nvSpPr>
          <p:cNvPr id="23" name="CuadroTexto 22">
            <a:extLst>
              <a:ext uri="{FF2B5EF4-FFF2-40B4-BE49-F238E27FC236}">
                <a16:creationId xmlns:a16="http://schemas.microsoft.com/office/drawing/2014/main" id="{E2309B34-BAC9-41AF-84FD-4B947D85F3AA}"/>
              </a:ext>
            </a:extLst>
          </p:cNvPr>
          <p:cNvSpPr txBox="1">
            <a:spLocks noRot="1" noChangeAspect="1" noMove="1" noResize="1" noEditPoints="1" noAdjustHandles="1" noChangeArrowheads="1" noChangeShapeType="1" noTextEdit="1"/>
          </p:cNvSpPr>
          <p:nvPr/>
        </p:nvSpPr>
        <p:spPr>
          <a:xfrm>
            <a:off x="2032765" y="3552294"/>
            <a:ext cx="235769" cy="369332"/>
          </a:xfrm>
          <a:prstGeom prst="rect">
            <a:avLst/>
          </a:prstGeom>
          <a:blipFill>
            <a:blip r:embed="rId9"/>
            <a:stretch>
              <a:fillRect l="-23077" t="-35000" r="-102564" b="-6667"/>
            </a:stretch>
          </a:blipFill>
        </p:spPr>
        <p:txBody>
          <a:bodyPr/>
          <a:lstStyle/>
          <a:p>
            <a:pPr>
              <a:defRPr/>
            </a:pPr>
            <a:r>
              <a:rPr lang="es-AR">
                <a:noFill/>
              </a:rPr>
              <a:t> </a:t>
            </a:r>
          </a:p>
        </p:txBody>
      </p:sp>
      <p:sp>
        <p:nvSpPr>
          <p:cNvPr id="24" name="CuadroTexto 23">
            <a:extLst>
              <a:ext uri="{FF2B5EF4-FFF2-40B4-BE49-F238E27FC236}">
                <a16:creationId xmlns:a16="http://schemas.microsoft.com/office/drawing/2014/main" id="{F52738D3-C2A7-4D44-8DAD-B2E16DC11A7D}"/>
              </a:ext>
            </a:extLst>
          </p:cNvPr>
          <p:cNvSpPr txBox="1">
            <a:spLocks noRot="1" noChangeAspect="1" noMove="1" noResize="1" noEditPoints="1" noAdjustHandles="1" noChangeArrowheads="1" noChangeShapeType="1" noTextEdit="1"/>
          </p:cNvSpPr>
          <p:nvPr/>
        </p:nvSpPr>
        <p:spPr>
          <a:xfrm>
            <a:off x="3089240" y="6242051"/>
            <a:ext cx="272639" cy="423899"/>
          </a:xfrm>
          <a:prstGeom prst="rect">
            <a:avLst/>
          </a:prstGeom>
          <a:blipFill>
            <a:blip r:embed="rId10"/>
            <a:stretch>
              <a:fillRect/>
            </a:stretch>
          </a:blipFill>
        </p:spPr>
        <p:txBody>
          <a:bodyPr/>
          <a:lstStyle/>
          <a:p>
            <a:pPr>
              <a:defRPr/>
            </a:pPr>
            <a:r>
              <a:rPr lang="es-AR">
                <a:noFill/>
              </a:rPr>
              <a:t> </a:t>
            </a:r>
          </a:p>
        </p:txBody>
      </p:sp>
      <p:sp>
        <p:nvSpPr>
          <p:cNvPr id="25" name="CuadroTexto 24"/>
          <p:cNvSpPr txBox="1">
            <a:spLocks noChangeArrowheads="1"/>
          </p:cNvSpPr>
          <p:nvPr/>
        </p:nvSpPr>
        <p:spPr bwMode="auto">
          <a:xfrm>
            <a:off x="2916238" y="5487988"/>
            <a:ext cx="349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800"/>
              <a:t>70°</a:t>
            </a:r>
          </a:p>
        </p:txBody>
      </p:sp>
      <p:sp>
        <p:nvSpPr>
          <p:cNvPr id="26" name="CuadroTexto 25"/>
          <p:cNvSpPr txBox="1">
            <a:spLocks noChangeArrowheads="1"/>
          </p:cNvSpPr>
          <p:nvPr/>
        </p:nvSpPr>
        <p:spPr bwMode="auto">
          <a:xfrm>
            <a:off x="4879975" y="5254625"/>
            <a:ext cx="3492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800"/>
              <a:t>40°</a:t>
            </a:r>
          </a:p>
        </p:txBody>
      </p:sp>
      <p:sp>
        <p:nvSpPr>
          <p:cNvPr id="27" name="CuadroTexto 26"/>
          <p:cNvSpPr txBox="1">
            <a:spLocks noChangeArrowheads="1"/>
          </p:cNvSpPr>
          <p:nvPr/>
        </p:nvSpPr>
        <p:spPr bwMode="auto">
          <a:xfrm>
            <a:off x="3313113" y="4660900"/>
            <a:ext cx="477837"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800"/>
              <a:t>100°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nodeType="clickEffect">
                                  <p:stCondLst>
                                    <p:cond delay="0"/>
                                  </p:stCondLst>
                                  <p:childTnLst>
                                    <p:set>
                                      <p:cBhvr>
                                        <p:cTn id="10" dur="1" fill="hold">
                                          <p:stCondLst>
                                            <p:cond delay="0"/>
                                          </p:stCondLst>
                                        </p:cTn>
                                        <p:tgtEl>
                                          <p:spTgt spid="30724"/>
                                        </p:tgtEl>
                                        <p:attrNameLst>
                                          <p:attrName>style.visibility</p:attrName>
                                        </p:attrNameLst>
                                      </p:cBhvr>
                                      <p:to>
                                        <p:strVal val="visible"/>
                                      </p:to>
                                    </p:set>
                                    <p:anim calcmode="lin" valueType="num">
                                      <p:cBhvr additive="base">
                                        <p:cTn id="11" dur="500" fill="hold"/>
                                        <p:tgtEl>
                                          <p:spTgt spid="30724"/>
                                        </p:tgtEl>
                                        <p:attrNameLst>
                                          <p:attrName>ppt_x</p:attrName>
                                        </p:attrNameLst>
                                      </p:cBhvr>
                                      <p:tavLst>
                                        <p:tav tm="0">
                                          <p:val>
                                            <p:strVal val="#ppt_x"/>
                                          </p:val>
                                        </p:tav>
                                        <p:tav tm="100000">
                                          <p:val>
                                            <p:strVal val="#ppt_x"/>
                                          </p:val>
                                        </p:tav>
                                      </p:tavLst>
                                    </p:anim>
                                    <p:anim calcmode="lin" valueType="num">
                                      <p:cBhvr additive="base">
                                        <p:cTn id="12"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63" presetClass="path" presetSubtype="0" accel="50000" decel="50000" fill="hold" nodeType="clickEffect">
                                  <p:stCondLst>
                                    <p:cond delay="0"/>
                                  </p:stCondLst>
                                  <p:childTnLst>
                                    <p:animMotion origin="layout" path="M 0.59705 0.0206 L 0.86042 0.02453 " pathEditMode="relative" rAng="0" ptsTypes="AA">
                                      <p:cBhvr>
                                        <p:cTn id="52" dur="2000" fill="hold"/>
                                        <p:tgtEl>
                                          <p:spTgt spid="10"/>
                                        </p:tgtEl>
                                        <p:attrNameLst>
                                          <p:attrName>ppt_x</p:attrName>
                                          <p:attrName>ppt_y</p:attrName>
                                        </p:attrNameLst>
                                      </p:cBhvr>
                                      <p:rCtr x="13160" y="185"/>
                                    </p:animMotion>
                                  </p:childTnLst>
                                </p:cTn>
                              </p:par>
                            </p:childTnLst>
                          </p:cTn>
                        </p:par>
                      </p:childTnLst>
                    </p:cTn>
                  </p:par>
                  <p:par>
                    <p:cTn id="53" fill="hold" nodeType="clickPar">
                      <p:stCondLst>
                        <p:cond delay="indefinite"/>
                      </p:stCondLst>
                      <p:childTnLst>
                        <p:par>
                          <p:cTn id="54" fill="hold" nodeType="withGroup">
                            <p:stCondLst>
                              <p:cond delay="0"/>
                            </p:stCondLst>
                            <p:childTnLst>
                              <p:par>
                                <p:cTn id="55" presetID="56" presetClass="path" presetSubtype="0" accel="50000" decel="50000" fill="hold" nodeType="clickEffect">
                                  <p:stCondLst>
                                    <p:cond delay="0"/>
                                  </p:stCondLst>
                                  <p:childTnLst>
                                    <p:animMotion origin="layout" path="M 0.47552 -0.17847 L 0.84496 -0.37246 " pathEditMode="relative" rAng="0" ptsTypes="AA">
                                      <p:cBhvr>
                                        <p:cTn id="56" dur="2000" fill="hold"/>
                                        <p:tgtEl>
                                          <p:spTgt spid="11"/>
                                        </p:tgtEl>
                                        <p:attrNameLst>
                                          <p:attrName>ppt_x</p:attrName>
                                          <p:attrName>ppt_y</p:attrName>
                                        </p:attrNameLst>
                                      </p:cBhvr>
                                      <p:rCtr x="18472" y="-9699"/>
                                    </p:animMotion>
                                  </p:childTnLst>
                                </p:cTn>
                              </p:par>
                            </p:childTnLst>
                          </p:cTn>
                        </p:par>
                      </p:childTnLst>
                    </p:cTn>
                  </p:par>
                  <p:par>
                    <p:cTn id="57" fill="hold" nodeType="clickPar">
                      <p:stCondLst>
                        <p:cond delay="indefinite"/>
                      </p:stCondLst>
                      <p:childTnLst>
                        <p:par>
                          <p:cTn id="58" fill="hold" nodeType="withGroup">
                            <p:stCondLst>
                              <p:cond delay="0"/>
                            </p:stCondLst>
                            <p:childTnLst>
                              <p:par>
                                <p:cTn id="59" presetID="56" presetClass="path" presetSubtype="0" accel="50000" decel="50000" fill="hold" nodeType="clickEffect">
                                  <p:stCondLst>
                                    <p:cond delay="0"/>
                                  </p:stCondLst>
                                  <p:childTnLst>
                                    <p:animMotion origin="layout" path="M -0.05329 -0.2162 L 0.07726 -0.62523 " pathEditMode="relative" rAng="0" ptsTypes="AA">
                                      <p:cBhvr>
                                        <p:cTn id="60" dur="2000" fill="hold"/>
                                        <p:tgtEl>
                                          <p:spTgt spid="12"/>
                                        </p:tgtEl>
                                        <p:attrNameLst>
                                          <p:attrName>ppt_x</p:attrName>
                                          <p:attrName>ppt_y</p:attrName>
                                        </p:attrNameLst>
                                      </p:cBhvr>
                                      <p:rCtr x="6528" y="-20463"/>
                                    </p:animMotion>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nodeType="clickEffect">
                                  <p:stCondLst>
                                    <p:cond delay="0"/>
                                  </p:stCondLst>
                                  <p:childTnLst>
                                    <p:set>
                                      <p:cBhvr>
                                        <p:cTn id="64" dur="1" fill="hold">
                                          <p:stCondLst>
                                            <p:cond delay="0"/>
                                          </p:stCondLst>
                                        </p:cTn>
                                        <p:tgtEl>
                                          <p:spTgt spid="1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6"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9" name="Object 3"/>
          <p:cNvGraphicFramePr>
            <a:graphicFrameLocks noChangeAspect="1"/>
          </p:cNvGraphicFramePr>
          <p:nvPr/>
        </p:nvGraphicFramePr>
        <p:xfrm>
          <a:off x="98425" y="3444875"/>
          <a:ext cx="8897938" cy="963613"/>
        </p:xfrm>
        <a:graphic>
          <a:graphicData uri="http://schemas.openxmlformats.org/presentationml/2006/ole">
            <mc:AlternateContent xmlns:mc="http://schemas.openxmlformats.org/markup-compatibility/2006">
              <mc:Choice xmlns:v="urn:schemas-microsoft-com:vml" Requires="v">
                <p:oleObj spid="_x0000_s36887" name="Document" r:id="rId3" imgW="5425810" imgH="594236" progId="Word.Document.12">
                  <p:embed/>
                </p:oleObj>
              </mc:Choice>
              <mc:Fallback>
                <p:oleObj name="Document" r:id="rId3" imgW="5425810" imgH="594236" progId="Word.Documen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 y="3444875"/>
                        <a:ext cx="8897938"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uadroTexto 3">
            <a:extLst>
              <a:ext uri="{FF2B5EF4-FFF2-40B4-BE49-F238E27FC236}">
                <a16:creationId xmlns:a16="http://schemas.microsoft.com/office/drawing/2014/main" id="{19E665D9-C1BE-40AF-BEF0-FA86ED598AC3}"/>
              </a:ext>
            </a:extLst>
          </p:cNvPr>
          <p:cNvSpPr txBox="1">
            <a:spLocks noRot="1" noChangeAspect="1" noMove="1" noResize="1" noEditPoints="1" noAdjustHandles="1" noChangeArrowheads="1" noChangeShapeType="1" noTextEdit="1"/>
          </p:cNvSpPr>
          <p:nvPr/>
        </p:nvSpPr>
        <p:spPr>
          <a:xfrm>
            <a:off x="1547664" y="4333082"/>
            <a:ext cx="5632288" cy="2345835"/>
          </a:xfrm>
          <a:prstGeom prst="rect">
            <a:avLst/>
          </a:prstGeom>
          <a:blipFill>
            <a:blip r:embed="rId5"/>
            <a:stretch>
              <a:fillRect l="-1407" t="-1558"/>
            </a:stretch>
          </a:blipFill>
        </p:spPr>
        <p:txBody>
          <a:bodyPr/>
          <a:lstStyle/>
          <a:p>
            <a:pPr>
              <a:defRPr/>
            </a:pPr>
            <a:r>
              <a:rPr lang="es-AR">
                <a:noFill/>
              </a:rPr>
              <a:t> </a:t>
            </a:r>
          </a:p>
        </p:txBody>
      </p:sp>
      <p:sp>
        <p:nvSpPr>
          <p:cNvPr id="22" name="Título 1"/>
          <p:cNvSpPr txBox="1">
            <a:spLocks/>
          </p:cNvSpPr>
          <p:nvPr/>
        </p:nvSpPr>
        <p:spPr bwMode="auto">
          <a:xfrm>
            <a:off x="152400" y="150813"/>
            <a:ext cx="82073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70C0"/>
                </a:solidFill>
              </a:rPr>
              <a:t>Suma de vectores </a:t>
            </a:r>
          </a:p>
          <a:p>
            <a:pPr>
              <a:spcBef>
                <a:spcPct val="0"/>
              </a:spcBef>
              <a:buFontTx/>
              <a:buNone/>
            </a:pPr>
            <a:r>
              <a:rPr lang="es-AR" altLang="es-AR" sz="2200" b="1">
                <a:solidFill>
                  <a:schemeClr val="tx2"/>
                </a:solidFill>
              </a:rPr>
              <a:t>Método Analítico – </a:t>
            </a:r>
            <a:r>
              <a:rPr lang="es-AR" altLang="es-AR" sz="2200" b="1">
                <a:solidFill>
                  <a:srgbClr val="FF0000"/>
                </a:solidFill>
              </a:rPr>
              <a:t>Teorema del Coseno</a:t>
            </a:r>
          </a:p>
        </p:txBody>
      </p:sp>
      <p:grpSp>
        <p:nvGrpSpPr>
          <p:cNvPr id="24" name="Grupo 23"/>
          <p:cNvGrpSpPr>
            <a:grpSpLocks/>
          </p:cNvGrpSpPr>
          <p:nvPr/>
        </p:nvGrpSpPr>
        <p:grpSpPr bwMode="auto">
          <a:xfrm>
            <a:off x="3560763" y="1320800"/>
            <a:ext cx="3619500" cy="2062163"/>
            <a:chOff x="3561343" y="1321561"/>
            <a:chExt cx="3618609" cy="2061956"/>
          </a:xfrm>
        </p:grpSpPr>
        <p:grpSp>
          <p:nvGrpSpPr>
            <p:cNvPr id="36870" name="Grupo 4"/>
            <p:cNvGrpSpPr>
              <a:grpSpLocks/>
            </p:cNvGrpSpPr>
            <p:nvPr/>
          </p:nvGrpSpPr>
          <p:grpSpPr bwMode="auto">
            <a:xfrm>
              <a:off x="3561343" y="1321561"/>
              <a:ext cx="3618609" cy="2061956"/>
              <a:chOff x="5129855" y="1357171"/>
              <a:chExt cx="3109595" cy="1598295"/>
            </a:xfrm>
          </p:grpSpPr>
          <p:grpSp>
            <p:nvGrpSpPr>
              <p:cNvPr id="36873" name="Grupo 6"/>
              <p:cNvGrpSpPr>
                <a:grpSpLocks/>
              </p:cNvGrpSpPr>
              <p:nvPr/>
            </p:nvGrpSpPr>
            <p:grpSpPr bwMode="auto">
              <a:xfrm>
                <a:off x="5129855" y="1553866"/>
                <a:ext cx="969645" cy="1265710"/>
                <a:chOff x="0" y="-113226"/>
                <a:chExt cx="970059" cy="1266165"/>
              </a:xfrm>
            </p:grpSpPr>
            <p:cxnSp>
              <p:nvCxnSpPr>
                <p:cNvPr id="8" name="Conector recto de flecha 7">
                  <a:extLst>
                    <a:ext uri="{FF2B5EF4-FFF2-40B4-BE49-F238E27FC236}">
                      <a16:creationId xmlns:a16="http://schemas.microsoft.com/office/drawing/2014/main" id="{DAB40809-EF3D-4BD5-A9E4-7F87151892FB}"/>
                    </a:ext>
                  </a:extLst>
                </p:cNvPr>
                <p:cNvCxnSpPr/>
                <p:nvPr/>
              </p:nvCxnSpPr>
              <p:spPr>
                <a:xfrm flipV="1">
                  <a:off x="0" y="182"/>
                  <a:ext cx="970117" cy="115330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Cuadro de texto 10">
                  <a:extLst>
                    <a:ext uri="{FF2B5EF4-FFF2-40B4-BE49-F238E27FC236}">
                      <a16:creationId xmlns:a16="http://schemas.microsoft.com/office/drawing/2014/main" id="{1A36160A-8E69-4A5F-9748-7CB845371553}"/>
                    </a:ext>
                  </a:extLst>
                </p:cNvPr>
                <p:cNvSpPr txBox="1">
                  <a:spLocks noRot="1" noChangeAspect="1" noMove="1" noResize="1" noEditPoints="1" noAdjustHandles="1" noChangeArrowheads="1" noChangeShapeType="1" noTextEdit="1"/>
                </p:cNvSpPr>
                <p:nvPr/>
              </p:nvSpPr>
              <p:spPr>
                <a:xfrm>
                  <a:off x="416277" y="-113226"/>
                  <a:ext cx="361777" cy="334471"/>
                </a:xfrm>
                <a:prstGeom prst="rect">
                  <a:avLst/>
                </a:prstGeom>
                <a:blipFill>
                  <a:blip r:embed="rId6"/>
                  <a:stretch>
                    <a:fillRect/>
                  </a:stretch>
                </a:blipFill>
                <a:ln w="6350">
                  <a:noFill/>
                </a:ln>
                <a:effectLst/>
              </p:spPr>
              <p:txBody>
                <a:bodyPr/>
                <a:lstStyle/>
                <a:p>
                  <a:pPr>
                    <a:defRPr/>
                  </a:pPr>
                  <a:r>
                    <a:rPr lang="es-AR">
                      <a:noFill/>
                    </a:rPr>
                    <a:t> </a:t>
                  </a:r>
                </a:p>
              </p:txBody>
            </p:sp>
          </p:grpSp>
          <p:cxnSp>
            <p:nvCxnSpPr>
              <p:cNvPr id="11" name="Conector recto de flecha 10">
                <a:extLst>
                  <a:ext uri="{FF2B5EF4-FFF2-40B4-BE49-F238E27FC236}">
                    <a16:creationId xmlns:a16="http://schemas.microsoft.com/office/drawing/2014/main" id="{E639AEBE-9A2E-439E-84A5-367C74D81541}"/>
                  </a:ext>
                </a:extLst>
              </p:cNvPr>
              <p:cNvCxnSpPr/>
              <p:nvPr/>
            </p:nvCxnSpPr>
            <p:spPr>
              <a:xfrm flipV="1">
                <a:off x="5131218" y="2788131"/>
                <a:ext cx="1725280" cy="2337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3" name="Conector recto de flecha 12">
                <a:extLst>
                  <a:ext uri="{FF2B5EF4-FFF2-40B4-BE49-F238E27FC236}">
                    <a16:creationId xmlns:a16="http://schemas.microsoft.com/office/drawing/2014/main" id="{B7520274-3ED8-40D3-9360-8B7F6F525CFF}"/>
                  </a:ext>
                </a:extLst>
              </p:cNvPr>
              <p:cNvCxnSpPr/>
              <p:nvPr/>
            </p:nvCxnSpPr>
            <p:spPr>
              <a:xfrm flipV="1">
                <a:off x="6856499" y="1636473"/>
                <a:ext cx="969702" cy="1151658"/>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14" name="Cuadro de texto 16">
                <a:extLst>
                  <a:ext uri="{FF2B5EF4-FFF2-40B4-BE49-F238E27FC236}">
                    <a16:creationId xmlns:a16="http://schemas.microsoft.com/office/drawing/2014/main" id="{0F02FB04-9B23-41C9-8AD7-50EE705ACDF1}"/>
                  </a:ext>
                </a:extLst>
              </p:cNvPr>
              <p:cNvSpPr txBox="1"/>
              <p:nvPr/>
            </p:nvSpPr>
            <p:spPr>
              <a:xfrm>
                <a:off x="7944857" y="1397775"/>
                <a:ext cx="294593" cy="278071"/>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endParaRPr lang="es-AR" sz="1100" dirty="0">
                  <a:ea typeface="Calibri" panose="020F0502020204030204" pitchFamily="34" charset="0"/>
                  <a:cs typeface="Times New Roman" panose="02020603050405020304" pitchFamily="18" charset="0"/>
                </a:endParaRPr>
              </a:p>
            </p:txBody>
          </p:sp>
          <p:cxnSp>
            <p:nvCxnSpPr>
              <p:cNvPr id="15" name="Conector recto de flecha 14">
                <a:extLst>
                  <a:ext uri="{FF2B5EF4-FFF2-40B4-BE49-F238E27FC236}">
                    <a16:creationId xmlns:a16="http://schemas.microsoft.com/office/drawing/2014/main" id="{64B2F30E-78B6-4BC5-A0B7-A894671BB440}"/>
                  </a:ext>
                </a:extLst>
              </p:cNvPr>
              <p:cNvCxnSpPr/>
              <p:nvPr/>
            </p:nvCxnSpPr>
            <p:spPr>
              <a:xfrm flipV="1">
                <a:off x="6100922" y="1643855"/>
                <a:ext cx="1725279" cy="23377"/>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sp>
            <p:nvSpPr>
              <p:cNvPr id="16" name="Cuadro de texto 19">
                <a:extLst>
                  <a:ext uri="{FF2B5EF4-FFF2-40B4-BE49-F238E27FC236}">
                    <a16:creationId xmlns:a16="http://schemas.microsoft.com/office/drawing/2014/main" id="{A75B5E6A-24DB-48C9-9056-3EEA69D60DF0}"/>
                  </a:ext>
                </a:extLst>
              </p:cNvPr>
              <p:cNvSpPr txBox="1"/>
              <p:nvPr/>
            </p:nvSpPr>
            <p:spPr>
              <a:xfrm>
                <a:off x="6099557" y="1357171"/>
                <a:ext cx="294593" cy="278071"/>
              </a:xfrm>
              <a:prstGeom prst="rect">
                <a:avLst/>
              </a:prstGeom>
              <a:noFill/>
              <a:ln w="6350">
                <a:noFill/>
                <a:prstDash val="dash"/>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endParaRPr lang="es-AR" sz="1100" dirty="0">
                  <a:ea typeface="Calibri" panose="020F0502020204030204" pitchFamily="34" charset="0"/>
                  <a:cs typeface="Times New Roman" panose="02020603050405020304" pitchFamily="18" charset="0"/>
                </a:endParaRPr>
              </a:p>
            </p:txBody>
          </p:sp>
          <p:grpSp>
            <p:nvGrpSpPr>
              <p:cNvPr id="36879" name="Grupo 17"/>
              <p:cNvGrpSpPr>
                <a:grpSpLocks/>
              </p:cNvGrpSpPr>
              <p:nvPr/>
            </p:nvGrpSpPr>
            <p:grpSpPr bwMode="auto">
              <a:xfrm>
                <a:off x="5258125" y="2249442"/>
                <a:ext cx="635635" cy="706024"/>
                <a:chOff x="4903043" y="3097135"/>
                <a:chExt cx="635635" cy="706024"/>
              </a:xfrm>
            </p:grpSpPr>
            <p:sp>
              <p:nvSpPr>
                <p:cNvPr id="20" name="Cuadro de texto 22">
                  <a:extLst>
                    <a:ext uri="{FF2B5EF4-FFF2-40B4-BE49-F238E27FC236}">
                      <a16:creationId xmlns:a16="http://schemas.microsoft.com/office/drawing/2014/main" id="{FA9C269E-5F4F-41FF-B518-CDBBC83716F5}"/>
                    </a:ext>
                  </a:extLst>
                </p:cNvPr>
                <p:cNvSpPr txBox="1">
                  <a:spLocks noRot="1" noChangeAspect="1" noMove="1" noResize="1" noEditPoints="1" noAdjustHandles="1" noChangeArrowheads="1" noChangeShapeType="1" noTextEdit="1"/>
                </p:cNvSpPr>
                <p:nvPr/>
              </p:nvSpPr>
              <p:spPr>
                <a:xfrm>
                  <a:off x="5186229" y="3097135"/>
                  <a:ext cx="278130" cy="277495"/>
                </a:xfrm>
                <a:prstGeom prst="rect">
                  <a:avLst/>
                </a:prstGeom>
                <a:blipFill>
                  <a:blip r:embed="rId7"/>
                  <a:stretch>
                    <a:fillRect/>
                  </a:stretch>
                </a:blipFill>
                <a:ln w="6350">
                  <a:noFill/>
                </a:ln>
                <a:effectLst/>
              </p:spPr>
              <p:txBody>
                <a:bodyPr/>
                <a:lstStyle/>
                <a:p>
                  <a:pPr>
                    <a:defRPr/>
                  </a:pPr>
                  <a:r>
                    <a:rPr lang="es-AR">
                      <a:noFill/>
                    </a:rPr>
                    <a:t> </a:t>
                  </a:r>
                </a:p>
              </p:txBody>
            </p:sp>
            <p:sp>
              <p:nvSpPr>
                <p:cNvPr id="19" name="Arco 18">
                  <a:extLst>
                    <a:ext uri="{FF2B5EF4-FFF2-40B4-BE49-F238E27FC236}">
                      <a16:creationId xmlns:a16="http://schemas.microsoft.com/office/drawing/2014/main" id="{EB3EE973-17F8-445C-9670-217B0A9DF210}"/>
                    </a:ext>
                  </a:extLst>
                </p:cNvPr>
                <p:cNvSpPr/>
                <p:nvPr/>
              </p:nvSpPr>
              <p:spPr>
                <a:xfrm rot="1698528">
                  <a:off x="4902976" y="3111672"/>
                  <a:ext cx="635558" cy="691487"/>
                </a:xfrm>
                <a:prstGeom prst="arc">
                  <a:avLst>
                    <a:gd name="adj1" fmla="val 14669855"/>
                    <a:gd name="adj2" fmla="val 819744"/>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nchor="ctr"/>
                <a:lstStyle/>
                <a:p>
                  <a:pPr>
                    <a:defRPr/>
                  </a:pPr>
                  <a:endParaRPr lang="es-AR"/>
                </a:p>
              </p:txBody>
            </p:sp>
          </p:grpSp>
          <p:cxnSp>
            <p:nvCxnSpPr>
              <p:cNvPr id="21" name="Conector recto de flecha 20">
                <a:extLst>
                  <a:ext uri="{FF2B5EF4-FFF2-40B4-BE49-F238E27FC236}">
                    <a16:creationId xmlns:a16="http://schemas.microsoft.com/office/drawing/2014/main" id="{C35E2EC3-0223-4895-B95D-8BEDA65DF336}"/>
                  </a:ext>
                </a:extLst>
              </p:cNvPr>
              <p:cNvCxnSpPr/>
              <p:nvPr/>
            </p:nvCxnSpPr>
            <p:spPr>
              <a:xfrm flipV="1">
                <a:off x="5151677" y="1652468"/>
                <a:ext cx="2671796" cy="114427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grpSp>
        <p:sp>
          <p:nvSpPr>
            <p:cNvPr id="23" name="Rectángulo 22">
              <a:extLst>
                <a:ext uri="{FF2B5EF4-FFF2-40B4-BE49-F238E27FC236}">
                  <a16:creationId xmlns:a16="http://schemas.microsoft.com/office/drawing/2014/main" id="{42038889-5479-461B-A821-21A1BF29BA94}"/>
                </a:ext>
              </a:extLst>
            </p:cNvPr>
            <p:cNvSpPr>
              <a:spLocks noRot="1" noChangeAspect="1" noMove="1" noResize="1" noEditPoints="1" noAdjustHandles="1" noChangeArrowheads="1" noChangeShapeType="1" noTextEdit="1"/>
            </p:cNvSpPr>
            <p:nvPr/>
          </p:nvSpPr>
          <p:spPr>
            <a:xfrm>
              <a:off x="4898198" y="2698842"/>
              <a:ext cx="688430" cy="461665"/>
            </a:xfrm>
            <a:prstGeom prst="rect">
              <a:avLst/>
            </a:prstGeom>
            <a:blipFill>
              <a:blip r:embed="rId8"/>
              <a:stretch>
                <a:fillRect r="-11607" b="-6667"/>
              </a:stretch>
            </a:blipFill>
          </p:spPr>
          <p:txBody>
            <a:bodyPr/>
            <a:lstStyle/>
            <a:p>
              <a:pPr>
                <a:defRPr/>
              </a:pPr>
              <a:r>
                <a:rPr lang="es-AR">
                  <a:noFill/>
                </a:rPr>
                <a:t> </a:t>
              </a:r>
            </a:p>
          </p:txBody>
        </p:sp>
        <p:sp>
          <p:nvSpPr>
            <p:cNvPr id="25" name="Cuadro de texto 10">
              <a:extLst>
                <a:ext uri="{FF2B5EF4-FFF2-40B4-BE49-F238E27FC236}">
                  <a16:creationId xmlns:a16="http://schemas.microsoft.com/office/drawing/2014/main" id="{1C5FC73A-55B4-41A5-8C6E-534E512F36B2}"/>
                </a:ext>
              </a:extLst>
            </p:cNvPr>
            <p:cNvSpPr txBox="1">
              <a:spLocks noRot="1" noChangeAspect="1" noMove="1" noResize="1" noEditPoints="1" noAdjustHandles="1" noChangeArrowheads="1" noChangeShapeType="1" noTextEdit="1"/>
            </p:cNvSpPr>
            <p:nvPr/>
          </p:nvSpPr>
          <p:spPr>
            <a:xfrm rot="20090544">
              <a:off x="4462255" y="1920140"/>
              <a:ext cx="1279131" cy="498227"/>
            </a:xfrm>
            <a:prstGeom prst="rect">
              <a:avLst/>
            </a:prstGeom>
            <a:blipFill>
              <a:blip r:embed="rId9"/>
              <a:stretch>
                <a:fillRect/>
              </a:stretch>
            </a:blipFill>
            <a:ln w="6350">
              <a:noFill/>
            </a:ln>
            <a:effectLst/>
          </p:spPr>
          <p:txBody>
            <a:bodyPr/>
            <a:lstStyle/>
            <a:p>
              <a:pPr>
                <a:defRPr/>
              </a:pPr>
              <a:r>
                <a:rPr lang="es-AR">
                  <a:noFill/>
                </a:rPr>
                <a:t> </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4819"/>
                                        </p:tgtEl>
                                        <p:attrNameLst>
                                          <p:attrName>style.visibility</p:attrName>
                                        </p:attrNameLst>
                                      </p:cBhvr>
                                      <p:to>
                                        <p:strVal val="visible"/>
                                      </p:to>
                                    </p:set>
                                    <p:animEffect transition="in" filter="fade">
                                      <p:cBhvr>
                                        <p:cTn id="15" dur="500"/>
                                        <p:tgtEl>
                                          <p:spTgt spid="348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9" name="Object 3"/>
          <p:cNvGraphicFramePr>
            <a:graphicFrameLocks noChangeAspect="1"/>
          </p:cNvGraphicFramePr>
          <p:nvPr/>
        </p:nvGraphicFramePr>
        <p:xfrm>
          <a:off x="95250" y="3448050"/>
          <a:ext cx="8867775" cy="971550"/>
        </p:xfrm>
        <a:graphic>
          <a:graphicData uri="http://schemas.openxmlformats.org/presentationml/2006/ole">
            <mc:AlternateContent xmlns:mc="http://schemas.openxmlformats.org/markup-compatibility/2006">
              <mc:Choice xmlns:v="urn:schemas-microsoft-com:vml" Requires="v">
                <p:oleObj spid="_x0000_s37912" name="Document" r:id="rId3" imgW="5425810" imgH="594236" progId="Word.Document.12">
                  <p:embed/>
                </p:oleObj>
              </mc:Choice>
              <mc:Fallback>
                <p:oleObj name="Document" r:id="rId3" imgW="5425810" imgH="594236" progId="Word.Documen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3448050"/>
                        <a:ext cx="88677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CuadroTexto 3">
            <a:extLst>
              <a:ext uri="{FF2B5EF4-FFF2-40B4-BE49-F238E27FC236}">
                <a16:creationId xmlns:a16="http://schemas.microsoft.com/office/drawing/2014/main" id="{4344F3DF-EA6B-407D-983F-D835EE09FB7E}"/>
              </a:ext>
            </a:extLst>
          </p:cNvPr>
          <p:cNvSpPr txBox="1">
            <a:spLocks noRot="1" noChangeAspect="1" noMove="1" noResize="1" noEditPoints="1" noAdjustHandles="1" noChangeArrowheads="1" noChangeShapeType="1" noTextEdit="1"/>
          </p:cNvSpPr>
          <p:nvPr/>
        </p:nvSpPr>
        <p:spPr>
          <a:xfrm>
            <a:off x="1547664" y="4333082"/>
            <a:ext cx="5632288" cy="2345835"/>
          </a:xfrm>
          <a:prstGeom prst="rect">
            <a:avLst/>
          </a:prstGeom>
          <a:blipFill>
            <a:blip r:embed="rId5"/>
            <a:stretch>
              <a:fillRect l="-1407" t="-1558"/>
            </a:stretch>
          </a:blipFill>
        </p:spPr>
        <p:txBody>
          <a:bodyPr/>
          <a:lstStyle/>
          <a:p>
            <a:pPr>
              <a:defRPr/>
            </a:pPr>
            <a:r>
              <a:rPr lang="es-AR">
                <a:noFill/>
              </a:rPr>
              <a:t> </a:t>
            </a:r>
          </a:p>
        </p:txBody>
      </p:sp>
      <p:sp>
        <p:nvSpPr>
          <p:cNvPr id="22" name="Título 1"/>
          <p:cNvSpPr txBox="1">
            <a:spLocks/>
          </p:cNvSpPr>
          <p:nvPr/>
        </p:nvSpPr>
        <p:spPr bwMode="auto">
          <a:xfrm>
            <a:off x="152400" y="150813"/>
            <a:ext cx="82073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70C0"/>
                </a:solidFill>
              </a:rPr>
              <a:t>Resta de vectores </a:t>
            </a:r>
          </a:p>
          <a:p>
            <a:pPr>
              <a:spcBef>
                <a:spcPct val="0"/>
              </a:spcBef>
              <a:buFontTx/>
              <a:buNone/>
            </a:pPr>
            <a:r>
              <a:rPr lang="es-AR" altLang="es-AR" sz="2200" b="1">
                <a:solidFill>
                  <a:schemeClr val="tx2"/>
                </a:solidFill>
              </a:rPr>
              <a:t>Método Analítico – </a:t>
            </a:r>
            <a:r>
              <a:rPr lang="es-AR" altLang="es-AR" sz="2200" b="1">
                <a:solidFill>
                  <a:srgbClr val="FF0000"/>
                </a:solidFill>
              </a:rPr>
              <a:t>Teorema del Coseno</a:t>
            </a:r>
          </a:p>
        </p:txBody>
      </p:sp>
      <p:grpSp>
        <p:nvGrpSpPr>
          <p:cNvPr id="3" name="Grupo 2"/>
          <p:cNvGrpSpPr>
            <a:grpSpLocks/>
          </p:cNvGrpSpPr>
          <p:nvPr/>
        </p:nvGrpSpPr>
        <p:grpSpPr bwMode="auto">
          <a:xfrm>
            <a:off x="2476500" y="868363"/>
            <a:ext cx="4703763" cy="2344737"/>
            <a:chOff x="2476150" y="867718"/>
            <a:chExt cx="4703802" cy="2344698"/>
          </a:xfrm>
        </p:grpSpPr>
        <p:grpSp>
          <p:nvGrpSpPr>
            <p:cNvPr id="37894" name="Grupo 6"/>
            <p:cNvGrpSpPr>
              <a:grpSpLocks/>
            </p:cNvGrpSpPr>
            <p:nvPr/>
          </p:nvGrpSpPr>
          <p:grpSpPr bwMode="auto">
            <a:xfrm>
              <a:off x="4074934" y="1175093"/>
              <a:ext cx="1548226" cy="1608261"/>
              <a:chOff x="-360953" y="-94129"/>
              <a:chExt cx="1331012" cy="1247068"/>
            </a:xfrm>
          </p:grpSpPr>
          <p:cxnSp>
            <p:nvCxnSpPr>
              <p:cNvPr id="8" name="Conector recto de flecha 7">
                <a:extLst>
                  <a:ext uri="{FF2B5EF4-FFF2-40B4-BE49-F238E27FC236}">
                    <a16:creationId xmlns:a16="http://schemas.microsoft.com/office/drawing/2014/main" id="{13F442E1-3B87-46F5-A386-C2A37B5DF5DB}"/>
                  </a:ext>
                </a:extLst>
              </p:cNvPr>
              <p:cNvCxnSpPr/>
              <p:nvPr/>
            </p:nvCxnSpPr>
            <p:spPr>
              <a:xfrm flipV="1">
                <a:off x="-785" y="-116"/>
                <a:ext cx="970363" cy="11533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Cuadro de texto 10">
                <a:extLst>
                  <a:ext uri="{FF2B5EF4-FFF2-40B4-BE49-F238E27FC236}">
                    <a16:creationId xmlns:a16="http://schemas.microsoft.com/office/drawing/2014/main" id="{1160B35F-2AB6-489C-B792-72F5C2B7A513}"/>
                  </a:ext>
                </a:extLst>
              </p:cNvPr>
              <p:cNvSpPr txBox="1">
                <a:spLocks noRot="1" noChangeAspect="1" noMove="1" noResize="1" noEditPoints="1" noAdjustHandles="1" noChangeArrowheads="1" noChangeShapeType="1" noTextEdit="1"/>
              </p:cNvSpPr>
              <p:nvPr/>
            </p:nvSpPr>
            <p:spPr>
              <a:xfrm>
                <a:off x="328104" y="6085"/>
                <a:ext cx="361777" cy="334471"/>
              </a:xfrm>
              <a:prstGeom prst="rect">
                <a:avLst/>
              </a:prstGeom>
              <a:blipFill>
                <a:blip r:embed="rId6"/>
                <a:stretch>
                  <a:fillRect/>
                </a:stretch>
              </a:blipFill>
              <a:ln w="6350">
                <a:noFill/>
              </a:ln>
              <a:effectLst/>
            </p:spPr>
            <p:txBody>
              <a:bodyPr/>
              <a:lstStyle/>
              <a:p>
                <a:pPr>
                  <a:defRPr/>
                </a:pPr>
                <a:r>
                  <a:rPr lang="es-AR">
                    <a:noFill/>
                  </a:rPr>
                  <a:t> </a:t>
                </a:r>
              </a:p>
            </p:txBody>
          </p:sp>
          <p:sp>
            <p:nvSpPr>
              <p:cNvPr id="24" name="Cuadro de texto 10">
                <a:extLst>
                  <a:ext uri="{FF2B5EF4-FFF2-40B4-BE49-F238E27FC236}">
                    <a16:creationId xmlns:a16="http://schemas.microsoft.com/office/drawing/2014/main" id="{785B234E-E14F-420B-8D8F-150313ED1981}"/>
                  </a:ext>
                </a:extLst>
              </p:cNvPr>
              <p:cNvSpPr txBox="1">
                <a:spLocks noRot="1" noChangeAspect="1" noMove="1" noResize="1" noEditPoints="1" noAdjustHandles="1" noChangeArrowheads="1" noChangeShapeType="1" noTextEdit="1"/>
              </p:cNvSpPr>
              <p:nvPr/>
            </p:nvSpPr>
            <p:spPr>
              <a:xfrm rot="3340175">
                <a:off x="-762414" y="307332"/>
                <a:ext cx="1173749" cy="370828"/>
              </a:xfrm>
              <a:prstGeom prst="rect">
                <a:avLst/>
              </a:prstGeom>
              <a:blipFill>
                <a:blip r:embed="rId7"/>
                <a:stretch>
                  <a:fillRect/>
                </a:stretch>
              </a:blipFill>
              <a:ln w="6350">
                <a:noFill/>
              </a:ln>
              <a:effectLst/>
            </p:spPr>
            <p:txBody>
              <a:bodyPr/>
              <a:lstStyle/>
              <a:p>
                <a:pPr>
                  <a:defRPr/>
                </a:pPr>
                <a:r>
                  <a:rPr lang="es-AR">
                    <a:noFill/>
                  </a:rPr>
                  <a:t> </a:t>
                </a:r>
              </a:p>
            </p:txBody>
          </p:sp>
        </p:grpSp>
        <p:cxnSp>
          <p:nvCxnSpPr>
            <p:cNvPr id="11" name="Conector recto de flecha 10">
              <a:extLst>
                <a:ext uri="{FF2B5EF4-FFF2-40B4-BE49-F238E27FC236}">
                  <a16:creationId xmlns:a16="http://schemas.microsoft.com/office/drawing/2014/main" id="{667F2C8E-4CCF-4D61-999C-4405F2F7BBD3}"/>
                </a:ext>
              </a:extLst>
            </p:cNvPr>
            <p:cNvCxnSpPr>
              <a:cxnSpLocks/>
            </p:cNvCxnSpPr>
            <p:nvPr/>
          </p:nvCxnSpPr>
          <p:spPr>
            <a:xfrm flipH="1" flipV="1">
              <a:off x="2485675" y="2753637"/>
              <a:ext cx="2006617" cy="30161"/>
            </a:xfrm>
            <a:prstGeom prst="straightConnector1">
              <a:avLst/>
            </a:prstGeom>
            <a:ln>
              <a:solidFill>
                <a:srgbClr val="0070C0"/>
              </a:solidFill>
              <a:prstDash val="solid"/>
              <a:tailEnd type="triangle"/>
            </a:ln>
          </p:spPr>
          <p:style>
            <a:lnRef idx="3">
              <a:schemeClr val="dk1"/>
            </a:lnRef>
            <a:fillRef idx="0">
              <a:schemeClr val="dk1"/>
            </a:fillRef>
            <a:effectRef idx="2">
              <a:schemeClr val="dk1"/>
            </a:effectRef>
            <a:fontRef idx="minor">
              <a:schemeClr val="tx1"/>
            </a:fontRef>
          </p:style>
        </p:cxnSp>
        <p:sp>
          <p:nvSpPr>
            <p:cNvPr id="14" name="Cuadro de texto 16">
              <a:extLst>
                <a:ext uri="{FF2B5EF4-FFF2-40B4-BE49-F238E27FC236}">
                  <a16:creationId xmlns:a16="http://schemas.microsoft.com/office/drawing/2014/main" id="{62C194D7-63B8-4BAE-97DF-55C3AD40A9D1}"/>
                </a:ext>
              </a:extLst>
            </p:cNvPr>
            <p:cNvSpPr txBox="1"/>
            <p:nvPr/>
          </p:nvSpPr>
          <p:spPr>
            <a:xfrm>
              <a:off x="6837049" y="920104"/>
              <a:ext cx="342903" cy="35876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endParaRPr lang="es-AR" sz="1100" dirty="0">
                <a:ea typeface="Calibri" panose="020F0502020204030204" pitchFamily="34" charset="0"/>
                <a:cs typeface="Times New Roman" panose="02020603050405020304" pitchFamily="18" charset="0"/>
              </a:endParaRPr>
            </a:p>
          </p:txBody>
        </p:sp>
        <p:sp>
          <p:nvSpPr>
            <p:cNvPr id="16" name="Cuadro de texto 19">
              <a:extLst>
                <a:ext uri="{FF2B5EF4-FFF2-40B4-BE49-F238E27FC236}">
                  <a16:creationId xmlns:a16="http://schemas.microsoft.com/office/drawing/2014/main" id="{5330E835-A1E3-42EF-98AC-7C9CEDB9A43C}"/>
                </a:ext>
              </a:extLst>
            </p:cNvPr>
            <p:cNvSpPr txBox="1"/>
            <p:nvPr/>
          </p:nvSpPr>
          <p:spPr>
            <a:xfrm>
              <a:off x="4689143" y="867718"/>
              <a:ext cx="342903" cy="358769"/>
            </a:xfrm>
            <a:prstGeom prst="rect">
              <a:avLst/>
            </a:prstGeom>
            <a:noFill/>
            <a:ln w="6350">
              <a:noFill/>
              <a:prstDash val="dash"/>
            </a:ln>
            <a:effectLst/>
          </p:spPr>
          <p:style>
            <a:lnRef idx="0">
              <a:schemeClr val="accent1"/>
            </a:lnRef>
            <a:fillRef idx="0">
              <a:schemeClr val="accent1"/>
            </a:fillRef>
            <a:effectRef idx="0">
              <a:schemeClr val="accent1"/>
            </a:effectRef>
            <a:fontRef idx="minor">
              <a:schemeClr val="dk1"/>
            </a:fontRef>
          </p:style>
          <p:txBody>
            <a:bodyPr/>
            <a:lstStyle/>
            <a:p>
              <a:pPr>
                <a:lnSpc>
                  <a:spcPct val="107000"/>
                </a:lnSpc>
                <a:spcAft>
                  <a:spcPts val="800"/>
                </a:spcAft>
                <a:defRPr/>
              </a:pPr>
              <a:endParaRPr lang="es-AR" sz="1100" dirty="0">
                <a:ea typeface="Calibri" panose="020F0502020204030204" pitchFamily="34" charset="0"/>
                <a:cs typeface="Times New Roman" panose="02020603050405020304" pitchFamily="18" charset="0"/>
              </a:endParaRPr>
            </a:p>
          </p:txBody>
        </p:sp>
        <p:grpSp>
          <p:nvGrpSpPr>
            <p:cNvPr id="37898" name="Grupo 17"/>
            <p:cNvGrpSpPr>
              <a:grpSpLocks/>
            </p:cNvGrpSpPr>
            <p:nvPr/>
          </p:nvGrpSpPr>
          <p:grpSpPr bwMode="auto">
            <a:xfrm>
              <a:off x="4644060" y="2047825"/>
              <a:ext cx="739683" cy="910840"/>
              <a:chOff x="4903043" y="3097135"/>
              <a:chExt cx="635635" cy="706024"/>
            </a:xfrm>
          </p:grpSpPr>
          <p:sp>
            <p:nvSpPr>
              <p:cNvPr id="20" name="Cuadro de texto 22">
                <a:extLst>
                  <a:ext uri="{FF2B5EF4-FFF2-40B4-BE49-F238E27FC236}">
                    <a16:creationId xmlns:a16="http://schemas.microsoft.com/office/drawing/2014/main" id="{26180AE8-EEED-4D34-AA0B-30B42006DCB3}"/>
                  </a:ext>
                </a:extLst>
              </p:cNvPr>
              <p:cNvSpPr txBox="1">
                <a:spLocks noRot="1" noChangeAspect="1" noMove="1" noResize="1" noEditPoints="1" noAdjustHandles="1" noChangeArrowheads="1" noChangeShapeType="1" noTextEdit="1"/>
              </p:cNvSpPr>
              <p:nvPr/>
            </p:nvSpPr>
            <p:spPr>
              <a:xfrm>
                <a:off x="5186229" y="3097135"/>
                <a:ext cx="278130" cy="277495"/>
              </a:xfrm>
              <a:prstGeom prst="rect">
                <a:avLst/>
              </a:prstGeom>
              <a:blipFill>
                <a:blip r:embed="rId8"/>
                <a:stretch>
                  <a:fillRect/>
                </a:stretch>
              </a:blipFill>
              <a:ln w="6350">
                <a:noFill/>
              </a:ln>
              <a:effectLst/>
            </p:spPr>
            <p:txBody>
              <a:bodyPr/>
              <a:lstStyle/>
              <a:p>
                <a:pPr>
                  <a:defRPr/>
                </a:pPr>
                <a:r>
                  <a:rPr lang="es-AR">
                    <a:noFill/>
                  </a:rPr>
                  <a:t> </a:t>
                </a:r>
              </a:p>
            </p:txBody>
          </p:sp>
          <p:sp>
            <p:nvSpPr>
              <p:cNvPr id="19" name="Arco 18">
                <a:extLst>
                  <a:ext uri="{FF2B5EF4-FFF2-40B4-BE49-F238E27FC236}">
                    <a16:creationId xmlns:a16="http://schemas.microsoft.com/office/drawing/2014/main" id="{0ACACD57-CCFC-4B6E-83A1-28B62497EA6D}"/>
                  </a:ext>
                </a:extLst>
              </p:cNvPr>
              <p:cNvSpPr/>
              <p:nvPr/>
            </p:nvSpPr>
            <p:spPr>
              <a:xfrm rot="1698528">
                <a:off x="4903587" y="3111424"/>
                <a:ext cx="635719" cy="691545"/>
              </a:xfrm>
              <a:prstGeom prst="arc">
                <a:avLst>
                  <a:gd name="adj1" fmla="val 14669855"/>
                  <a:gd name="adj2" fmla="val 819744"/>
                </a:avLst>
              </a:prstGeom>
              <a:ln>
                <a:headEnd type="triangle" w="med" len="med"/>
                <a:tailEnd type="triangle" w="med" len="med"/>
              </a:ln>
            </p:spPr>
            <p:style>
              <a:lnRef idx="3">
                <a:schemeClr val="dk1"/>
              </a:lnRef>
              <a:fillRef idx="0">
                <a:schemeClr val="dk1"/>
              </a:fillRef>
              <a:effectRef idx="2">
                <a:schemeClr val="dk1"/>
              </a:effectRef>
              <a:fontRef idx="minor">
                <a:schemeClr val="tx1"/>
              </a:fontRef>
            </p:style>
            <p:txBody>
              <a:bodyPr anchor="ctr"/>
              <a:lstStyle/>
              <a:p>
                <a:pPr>
                  <a:defRPr/>
                </a:pPr>
                <a:endParaRPr lang="es-AR"/>
              </a:p>
            </p:txBody>
          </p:sp>
        </p:grpSp>
        <p:cxnSp>
          <p:nvCxnSpPr>
            <p:cNvPr id="21" name="Conector recto de flecha 20">
              <a:extLst>
                <a:ext uri="{FF2B5EF4-FFF2-40B4-BE49-F238E27FC236}">
                  <a16:creationId xmlns:a16="http://schemas.microsoft.com/office/drawing/2014/main" id="{6597D79E-9A10-4B13-8282-34514FE7A2E4}"/>
                </a:ext>
              </a:extLst>
            </p:cNvPr>
            <p:cNvCxnSpPr>
              <a:cxnSpLocks/>
            </p:cNvCxnSpPr>
            <p:nvPr/>
          </p:nvCxnSpPr>
          <p:spPr>
            <a:xfrm flipH="1" flipV="1">
              <a:off x="3562009" y="1305861"/>
              <a:ext cx="958858" cy="1447776"/>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sp>
          <p:nvSpPr>
            <p:cNvPr id="23" name="Rectángulo 22">
              <a:extLst>
                <a:ext uri="{FF2B5EF4-FFF2-40B4-BE49-F238E27FC236}">
                  <a16:creationId xmlns:a16="http://schemas.microsoft.com/office/drawing/2014/main" id="{42038889-5479-461B-A821-21A1BF29BA94}"/>
                </a:ext>
              </a:extLst>
            </p:cNvPr>
            <p:cNvSpPr>
              <a:spLocks noRot="1" noChangeAspect="1" noMove="1" noResize="1" noEditPoints="1" noAdjustHandles="1" noChangeArrowheads="1" noChangeShapeType="1" noTextEdit="1"/>
            </p:cNvSpPr>
            <p:nvPr/>
          </p:nvSpPr>
          <p:spPr>
            <a:xfrm>
              <a:off x="5831648" y="2727833"/>
              <a:ext cx="688430" cy="461665"/>
            </a:xfrm>
            <a:prstGeom prst="rect">
              <a:avLst/>
            </a:prstGeom>
            <a:blipFill>
              <a:blip r:embed="rId9"/>
              <a:stretch>
                <a:fillRect r="-10619" b="-5263"/>
              </a:stretch>
            </a:blipFill>
          </p:spPr>
          <p:txBody>
            <a:bodyPr/>
            <a:lstStyle/>
            <a:p>
              <a:pPr>
                <a:defRPr/>
              </a:pPr>
              <a:r>
                <a:rPr lang="es-AR">
                  <a:noFill/>
                </a:rPr>
                <a:t> </a:t>
              </a:r>
            </a:p>
          </p:txBody>
        </p:sp>
        <p:cxnSp>
          <p:nvCxnSpPr>
            <p:cNvPr id="25" name="Conector recto de flecha 24">
              <a:extLst>
                <a:ext uri="{FF2B5EF4-FFF2-40B4-BE49-F238E27FC236}">
                  <a16:creationId xmlns:a16="http://schemas.microsoft.com/office/drawing/2014/main" id="{AC5FD275-36EB-41F3-8B4C-8402D37679FC}"/>
                </a:ext>
              </a:extLst>
            </p:cNvPr>
            <p:cNvCxnSpPr>
              <a:cxnSpLocks/>
            </p:cNvCxnSpPr>
            <p:nvPr/>
          </p:nvCxnSpPr>
          <p:spPr>
            <a:xfrm flipV="1">
              <a:off x="4498642" y="2742524"/>
              <a:ext cx="2008205" cy="3016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6" name="Rectángulo 25">
              <a:extLst>
                <a:ext uri="{FF2B5EF4-FFF2-40B4-BE49-F238E27FC236}">
                  <a16:creationId xmlns:a16="http://schemas.microsoft.com/office/drawing/2014/main" id="{27FCCD8B-559C-4192-A5FD-15B05E589EAA}"/>
                </a:ext>
              </a:extLst>
            </p:cNvPr>
            <p:cNvSpPr>
              <a:spLocks noRot="1" noChangeAspect="1" noMove="1" noResize="1" noEditPoints="1" noAdjustHandles="1" noChangeArrowheads="1" noChangeShapeType="1" noTextEdit="1"/>
            </p:cNvSpPr>
            <p:nvPr/>
          </p:nvSpPr>
          <p:spPr>
            <a:xfrm>
              <a:off x="2483475" y="2750751"/>
              <a:ext cx="688430" cy="461665"/>
            </a:xfrm>
            <a:prstGeom prst="rect">
              <a:avLst/>
            </a:prstGeom>
            <a:blipFill>
              <a:blip r:embed="rId10"/>
              <a:stretch>
                <a:fillRect r="-27434" b="-5263"/>
              </a:stretch>
            </a:blipFill>
          </p:spPr>
          <p:txBody>
            <a:bodyPr/>
            <a:lstStyle/>
            <a:p>
              <a:pPr>
                <a:defRPr/>
              </a:pPr>
              <a:r>
                <a:rPr lang="es-AR">
                  <a:noFill/>
                </a:rPr>
                <a:t> </a:t>
              </a:r>
            </a:p>
          </p:txBody>
        </p:sp>
        <p:cxnSp>
          <p:nvCxnSpPr>
            <p:cNvPr id="27" name="Conector recto de flecha 26">
              <a:extLst>
                <a:ext uri="{FF2B5EF4-FFF2-40B4-BE49-F238E27FC236}">
                  <a16:creationId xmlns:a16="http://schemas.microsoft.com/office/drawing/2014/main" id="{B7D9F7F9-76EA-4653-9FBA-32B782176387}"/>
                </a:ext>
              </a:extLst>
            </p:cNvPr>
            <p:cNvCxnSpPr/>
            <p:nvPr/>
          </p:nvCxnSpPr>
          <p:spPr>
            <a:xfrm flipV="1">
              <a:off x="2476150" y="1293161"/>
              <a:ext cx="1128722" cy="1487462"/>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cxnSp>
          <p:nvCxnSpPr>
            <p:cNvPr id="28" name="Conector recto de flecha 27">
              <a:extLst>
                <a:ext uri="{FF2B5EF4-FFF2-40B4-BE49-F238E27FC236}">
                  <a16:creationId xmlns:a16="http://schemas.microsoft.com/office/drawing/2014/main" id="{665E9D0A-26C5-4C36-9806-F9B8A3DC09A2}"/>
                </a:ext>
              </a:extLst>
            </p:cNvPr>
            <p:cNvCxnSpPr/>
            <p:nvPr/>
          </p:nvCxnSpPr>
          <p:spPr>
            <a:xfrm flipV="1">
              <a:off x="3604872" y="1294748"/>
              <a:ext cx="2008204" cy="30162"/>
            </a:xfrm>
            <a:prstGeom prst="straightConnector1">
              <a:avLst/>
            </a:prstGeom>
            <a:ln>
              <a:prstDash val="dash"/>
              <a:tailEnd type="triangle"/>
            </a:ln>
          </p:spPr>
          <p:style>
            <a:lnRef idx="3">
              <a:schemeClr val="dk1"/>
            </a:lnRef>
            <a:fillRef idx="0">
              <a:schemeClr val="dk1"/>
            </a:fillRef>
            <a:effectRef idx="2">
              <a:schemeClr val="dk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4819"/>
                                        </p:tgtEl>
                                        <p:attrNameLst>
                                          <p:attrName>style.visibility</p:attrName>
                                        </p:attrNameLst>
                                      </p:cBhvr>
                                      <p:to>
                                        <p:strVal val="visible"/>
                                      </p:to>
                                    </p:set>
                                    <p:animEffect transition="in" filter="fade">
                                      <p:cBhvr>
                                        <p:cTn id="15" dur="500"/>
                                        <p:tgtEl>
                                          <p:spTgt spid="34819"/>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a:extLst>
              <a:ext uri="{FF2B5EF4-FFF2-40B4-BE49-F238E27FC236}">
                <a16:creationId xmlns:a16="http://schemas.microsoft.com/office/drawing/2014/main" id="{E9F96980-A1C4-423F-8E64-0ABDCBCA392B}"/>
              </a:ext>
            </a:extLst>
          </p:cNvPr>
          <p:cNvSpPr>
            <a:spLocks noGrp="1"/>
          </p:cNvSpPr>
          <p:nvPr>
            <p:ph type="subTitle" idx="1"/>
          </p:nvPr>
        </p:nvSpPr>
        <p:spPr>
          <a:xfrm>
            <a:off x="5048250" y="1001713"/>
            <a:ext cx="3733800" cy="412750"/>
          </a:xfrm>
        </p:spPr>
        <p:txBody>
          <a:bodyPr/>
          <a:lstStyle/>
          <a:p>
            <a:pPr>
              <a:defRPr/>
            </a:pPr>
            <a:r>
              <a:rPr lang="es-ES_tradnl" sz="2200" kern="1200" dirty="0">
                <a:solidFill>
                  <a:srgbClr val="0070C0"/>
                </a:solidFill>
                <a:latin typeface="+mj-lt"/>
                <a:ea typeface="+mj-ea"/>
                <a:cs typeface="+mj-cs"/>
              </a:rPr>
              <a:t>Componentes de un vector</a:t>
            </a:r>
          </a:p>
        </p:txBody>
      </p:sp>
      <p:sp>
        <p:nvSpPr>
          <p:cNvPr id="38915" name="Rectangle 25"/>
          <p:cNvSpPr>
            <a:spLocks noChangeArrowheads="1"/>
          </p:cNvSpPr>
          <p:nvPr/>
        </p:nvSpPr>
        <p:spPr bwMode="auto">
          <a:xfrm>
            <a:off x="0" y="7239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38916" name="Rectangle 30"/>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s-AR" altLang="es-AR" sz="1800"/>
          </a:p>
        </p:txBody>
      </p:sp>
      <p:pic>
        <p:nvPicPr>
          <p:cNvPr id="38917" name="Imagen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9700" y="723900"/>
            <a:ext cx="5106988"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Título 1"/>
          <p:cNvSpPr txBox="1">
            <a:spLocks/>
          </p:cNvSpPr>
          <p:nvPr/>
        </p:nvSpPr>
        <p:spPr bwMode="auto">
          <a:xfrm>
            <a:off x="152400" y="150813"/>
            <a:ext cx="82073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70C0"/>
                </a:solidFill>
              </a:rPr>
              <a:t>Suma y Resta de vectores </a:t>
            </a:r>
          </a:p>
          <a:p>
            <a:pPr>
              <a:spcBef>
                <a:spcPct val="0"/>
              </a:spcBef>
              <a:buFontTx/>
              <a:buNone/>
            </a:pPr>
            <a:r>
              <a:rPr lang="es-AR" altLang="es-AR" sz="2200" b="1">
                <a:solidFill>
                  <a:schemeClr val="tx2"/>
                </a:solidFill>
              </a:rPr>
              <a:t>Método Analítico – </a:t>
            </a:r>
            <a:r>
              <a:rPr lang="es-AR" altLang="es-AR" sz="2200" b="1">
                <a:solidFill>
                  <a:srgbClr val="FF0000"/>
                </a:solidFill>
              </a:rPr>
              <a:t>Componentes</a:t>
            </a:r>
          </a:p>
        </p:txBody>
      </p:sp>
      <p:sp>
        <p:nvSpPr>
          <p:cNvPr id="17" name="Rectángulo 16">
            <a:extLst>
              <a:ext uri="{FF2B5EF4-FFF2-40B4-BE49-F238E27FC236}">
                <a16:creationId xmlns:a16="http://schemas.microsoft.com/office/drawing/2014/main" id="{2DB60D19-A159-4544-A127-9A7674A43680}"/>
              </a:ext>
            </a:extLst>
          </p:cNvPr>
          <p:cNvSpPr>
            <a:spLocks noRot="1" noChangeAspect="1" noMove="1" noResize="1" noEditPoints="1" noAdjustHandles="1" noChangeArrowheads="1" noChangeShapeType="1" noTextEdit="1"/>
          </p:cNvSpPr>
          <p:nvPr/>
        </p:nvSpPr>
        <p:spPr>
          <a:xfrm>
            <a:off x="5317520" y="2341696"/>
            <a:ext cx="1560877" cy="338554"/>
          </a:xfrm>
          <a:prstGeom prst="rect">
            <a:avLst/>
          </a:prstGeom>
          <a:blipFill>
            <a:blip r:embed="rId3"/>
            <a:stretch>
              <a:fillRect l="-6250" b="-12500"/>
            </a:stretch>
          </a:blipFill>
        </p:spPr>
        <p:txBody>
          <a:bodyPr/>
          <a:lstStyle/>
          <a:p>
            <a:pPr>
              <a:defRPr/>
            </a:pPr>
            <a:r>
              <a:rPr lang="es-AR">
                <a:noFill/>
              </a:rPr>
              <a:t> </a:t>
            </a:r>
          </a:p>
        </p:txBody>
      </p:sp>
      <p:sp>
        <p:nvSpPr>
          <p:cNvPr id="9" name="CuadroTexto 8">
            <a:extLst>
              <a:ext uri="{FF2B5EF4-FFF2-40B4-BE49-F238E27FC236}">
                <a16:creationId xmlns:a16="http://schemas.microsoft.com/office/drawing/2014/main" id="{2273A5BB-32DC-44D2-B43D-44C25017E7C2}"/>
              </a:ext>
            </a:extLst>
          </p:cNvPr>
          <p:cNvSpPr txBox="1">
            <a:spLocks noRot="1" noChangeAspect="1" noMove="1" noResize="1" noEditPoints="1" noAdjustHandles="1" noChangeArrowheads="1" noChangeShapeType="1" noTextEdit="1"/>
          </p:cNvSpPr>
          <p:nvPr/>
        </p:nvSpPr>
        <p:spPr>
          <a:xfrm>
            <a:off x="957305" y="5412475"/>
            <a:ext cx="1963807" cy="688971"/>
          </a:xfrm>
          <a:prstGeom prst="rect">
            <a:avLst/>
          </a:prstGeom>
          <a:blipFill>
            <a:blip r:embed="rId4"/>
            <a:stretch>
              <a:fillRect/>
            </a:stretch>
          </a:blipFill>
        </p:spPr>
        <p:txBody>
          <a:bodyPr/>
          <a:lstStyle/>
          <a:p>
            <a:pPr>
              <a:defRPr/>
            </a:pPr>
            <a:r>
              <a:rPr lang="es-AR">
                <a:noFill/>
              </a:rPr>
              <a:t> </a:t>
            </a:r>
          </a:p>
        </p:txBody>
      </p:sp>
      <p:sp>
        <p:nvSpPr>
          <p:cNvPr id="20" name="Rectángulo 19">
            <a:extLst>
              <a:ext uri="{FF2B5EF4-FFF2-40B4-BE49-F238E27FC236}">
                <a16:creationId xmlns:a16="http://schemas.microsoft.com/office/drawing/2014/main" id="{E5E8643B-FBB7-4620-B1F6-FADEB6683D66}"/>
              </a:ext>
            </a:extLst>
          </p:cNvPr>
          <p:cNvSpPr>
            <a:spLocks noRot="1" noChangeAspect="1" noMove="1" noResize="1" noEditPoints="1" noAdjustHandles="1" noChangeArrowheads="1" noChangeShapeType="1" noTextEdit="1"/>
          </p:cNvSpPr>
          <p:nvPr/>
        </p:nvSpPr>
        <p:spPr>
          <a:xfrm>
            <a:off x="5317520" y="4081030"/>
            <a:ext cx="1586460" cy="365228"/>
          </a:xfrm>
          <a:prstGeom prst="rect">
            <a:avLst/>
          </a:prstGeom>
          <a:blipFill>
            <a:blip r:embed="rId5"/>
            <a:stretch>
              <a:fillRect l="-6130" b="-21667"/>
            </a:stretch>
          </a:blipFill>
        </p:spPr>
        <p:txBody>
          <a:bodyPr/>
          <a:lstStyle/>
          <a:p>
            <a:pPr>
              <a:defRPr/>
            </a:pPr>
            <a:r>
              <a:rPr lang="es-AR">
                <a:noFill/>
              </a:rPr>
              <a:t> </a:t>
            </a:r>
          </a:p>
        </p:txBody>
      </p:sp>
      <p:sp>
        <p:nvSpPr>
          <p:cNvPr id="10" name="CuadroTexto 9">
            <a:extLst>
              <a:ext uri="{FF2B5EF4-FFF2-40B4-BE49-F238E27FC236}">
                <a16:creationId xmlns:a16="http://schemas.microsoft.com/office/drawing/2014/main" id="{8BFA742A-4906-40F5-9F51-DD6522F6B607}"/>
              </a:ext>
            </a:extLst>
          </p:cNvPr>
          <p:cNvSpPr txBox="1">
            <a:spLocks noRot="1" noChangeAspect="1" noMove="1" noResize="1" noEditPoints="1" noAdjustHandles="1" noChangeArrowheads="1" noChangeShapeType="1" noTextEdit="1"/>
          </p:cNvSpPr>
          <p:nvPr/>
        </p:nvSpPr>
        <p:spPr>
          <a:xfrm>
            <a:off x="5354938" y="4796552"/>
            <a:ext cx="1790427" cy="371640"/>
          </a:xfrm>
          <a:prstGeom prst="rect">
            <a:avLst/>
          </a:prstGeom>
          <a:blipFill>
            <a:blip r:embed="rId6"/>
            <a:stretch>
              <a:fillRect l="-5442" t="-13115" r="-19388" b="-19672"/>
            </a:stretch>
          </a:blipFill>
        </p:spPr>
        <p:txBody>
          <a:bodyPr/>
          <a:lstStyle/>
          <a:p>
            <a:pPr>
              <a:defRPr/>
            </a:pPr>
            <a:r>
              <a:rPr lang="es-AR">
                <a:noFill/>
              </a:rPr>
              <a:t> </a:t>
            </a:r>
          </a:p>
        </p:txBody>
      </p:sp>
      <p:sp>
        <p:nvSpPr>
          <p:cNvPr id="12" name="Rectángulo 11">
            <a:extLst>
              <a:ext uri="{FF2B5EF4-FFF2-40B4-BE49-F238E27FC236}">
                <a16:creationId xmlns:a16="http://schemas.microsoft.com/office/drawing/2014/main" id="{A3A63329-2B95-401A-9CAC-F7F8738D2D16}"/>
              </a:ext>
            </a:extLst>
          </p:cNvPr>
          <p:cNvSpPr>
            <a:spLocks noRot="1" noChangeAspect="1" noMove="1" noResize="1" noEditPoints="1" noAdjustHandles="1" noChangeArrowheads="1" noChangeShapeType="1" noTextEdit="1"/>
          </p:cNvSpPr>
          <p:nvPr/>
        </p:nvSpPr>
        <p:spPr>
          <a:xfrm>
            <a:off x="6857061" y="5505889"/>
            <a:ext cx="1685398" cy="700385"/>
          </a:xfrm>
          <a:prstGeom prst="rect">
            <a:avLst/>
          </a:prstGeom>
          <a:blipFill>
            <a:blip r:embed="rId7"/>
            <a:stretch>
              <a:fillRect/>
            </a:stretch>
          </a:blipFill>
        </p:spPr>
        <p:txBody>
          <a:bodyPr/>
          <a:lstStyle/>
          <a:p>
            <a:pPr>
              <a:defRPr/>
            </a:pPr>
            <a:r>
              <a:rPr lang="es-AR">
                <a:noFill/>
              </a:rPr>
              <a:t> </a:t>
            </a:r>
          </a:p>
        </p:txBody>
      </p:sp>
      <p:sp>
        <p:nvSpPr>
          <p:cNvPr id="21" name="CuadroTexto 20">
            <a:extLst>
              <a:ext uri="{FF2B5EF4-FFF2-40B4-BE49-F238E27FC236}">
                <a16:creationId xmlns:a16="http://schemas.microsoft.com/office/drawing/2014/main" id="{7D10A8EC-0904-4412-ADD6-1B03C2FA5E45}"/>
              </a:ext>
            </a:extLst>
          </p:cNvPr>
          <p:cNvSpPr txBox="1">
            <a:spLocks noRot="1" noChangeAspect="1" noMove="1" noResize="1" noEditPoints="1" noAdjustHandles="1" noChangeArrowheads="1" noChangeShapeType="1" noTextEdit="1"/>
          </p:cNvSpPr>
          <p:nvPr/>
        </p:nvSpPr>
        <p:spPr>
          <a:xfrm>
            <a:off x="5246925" y="1450887"/>
            <a:ext cx="3112775" cy="699807"/>
          </a:xfrm>
          <a:prstGeom prst="rect">
            <a:avLst/>
          </a:prstGeom>
          <a:blipFill>
            <a:blip r:embed="rId8"/>
            <a:stretch>
              <a:fillRect/>
            </a:stretch>
          </a:blipFill>
        </p:spPr>
        <p:txBody>
          <a:bodyPr/>
          <a:lstStyle/>
          <a:p>
            <a:pPr>
              <a:defRPr/>
            </a:pPr>
            <a:r>
              <a:rPr lang="es-AR">
                <a:noFill/>
              </a:rPr>
              <a:t> </a:t>
            </a:r>
          </a:p>
        </p:txBody>
      </p:sp>
      <p:sp>
        <p:nvSpPr>
          <p:cNvPr id="29" name="CuadroTexto 28">
            <a:extLst>
              <a:ext uri="{FF2B5EF4-FFF2-40B4-BE49-F238E27FC236}">
                <a16:creationId xmlns:a16="http://schemas.microsoft.com/office/drawing/2014/main" id="{78F20CA8-4D9A-40F5-8522-3394470399B7}"/>
              </a:ext>
            </a:extLst>
          </p:cNvPr>
          <p:cNvSpPr txBox="1">
            <a:spLocks noRot="1" noChangeAspect="1" noMove="1" noResize="1" noEditPoints="1" noAdjustHandles="1" noChangeArrowheads="1" noChangeShapeType="1" noTextEdit="1"/>
          </p:cNvSpPr>
          <p:nvPr/>
        </p:nvSpPr>
        <p:spPr>
          <a:xfrm>
            <a:off x="5225589" y="3030544"/>
            <a:ext cx="3262945" cy="700192"/>
          </a:xfrm>
          <a:prstGeom prst="rect">
            <a:avLst/>
          </a:prstGeom>
          <a:blipFill>
            <a:blip r:embed="rId9"/>
            <a:stretch>
              <a:fillRect/>
            </a:stretch>
          </a:blipFill>
        </p:spPr>
        <p:txBody>
          <a:bodyPr/>
          <a:lstStyle/>
          <a:p>
            <a:pPr>
              <a:defRPr/>
            </a:pPr>
            <a:r>
              <a:rPr lang="es-AR">
                <a:noFill/>
              </a:rPr>
              <a:t> </a:t>
            </a:r>
          </a:p>
        </p:txBody>
      </p:sp>
      <p:sp>
        <p:nvSpPr>
          <p:cNvPr id="30" name="CuadroTexto 29">
            <a:extLst>
              <a:ext uri="{FF2B5EF4-FFF2-40B4-BE49-F238E27FC236}">
                <a16:creationId xmlns:a16="http://schemas.microsoft.com/office/drawing/2014/main" id="{B6E50FFD-4336-4C5E-AAD7-718F76AF0A82}"/>
              </a:ext>
            </a:extLst>
          </p:cNvPr>
          <p:cNvSpPr txBox="1">
            <a:spLocks noRot="1" noChangeAspect="1" noMove="1" noResize="1" noEditPoints="1" noAdjustHandles="1" noChangeArrowheads="1" noChangeShapeType="1" noTextEdit="1"/>
          </p:cNvSpPr>
          <p:nvPr/>
        </p:nvSpPr>
        <p:spPr>
          <a:xfrm>
            <a:off x="3257614" y="5506082"/>
            <a:ext cx="2859950" cy="701026"/>
          </a:xfrm>
          <a:prstGeom prst="rect">
            <a:avLst/>
          </a:prstGeom>
          <a:blipFill>
            <a:blip r:embed="rId10"/>
            <a:stretch>
              <a:fillRect/>
            </a:stretch>
          </a:blipFill>
        </p:spPr>
        <p:txBody>
          <a:bodyPr/>
          <a:lstStyle/>
          <a:p>
            <a:pPr>
              <a:defRPr/>
            </a:pPr>
            <a:r>
              <a:rPr lang="es-AR">
                <a:noFill/>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a:extLst>
              <a:ext uri="{FF2B5EF4-FFF2-40B4-BE49-F238E27FC236}">
                <a16:creationId xmlns:a16="http://schemas.microsoft.com/office/drawing/2014/main" id="{802FAA66-D1CB-4083-89C6-C1EA3876AE18}"/>
              </a:ext>
            </a:extLst>
          </p:cNvPr>
          <p:cNvSpPr>
            <a:spLocks noGrp="1" noRot="1" noChangeAspect="1" noMove="1" noResize="1" noEditPoints="1" noAdjustHandles="1" noChangeArrowheads="1" noChangeShapeType="1" noTextEdit="1"/>
          </p:cNvSpPr>
          <p:nvPr>
            <p:ph type="subTitle" idx="1"/>
          </p:nvPr>
        </p:nvSpPr>
        <p:spPr>
          <a:xfrm>
            <a:off x="208730" y="838468"/>
            <a:ext cx="8081342" cy="996920"/>
          </a:xfrm>
          <a:blipFill>
            <a:blip r:embed="rId2"/>
            <a:stretch>
              <a:fillRect l="-980" t="-1840" r="-980"/>
            </a:stretch>
          </a:blipFill>
          <a:extLst/>
        </p:spPr>
        <p:txBody>
          <a:bodyPr/>
          <a:lstStyle/>
          <a:p>
            <a:pPr>
              <a:defRPr/>
            </a:pPr>
            <a:r>
              <a:rPr lang="es-AR">
                <a:noFill/>
              </a:rPr>
              <a:t> </a:t>
            </a:r>
          </a:p>
        </p:txBody>
      </p:sp>
      <p:sp>
        <p:nvSpPr>
          <p:cNvPr id="39939" name="Título 1"/>
          <p:cNvSpPr txBox="1">
            <a:spLocks/>
          </p:cNvSpPr>
          <p:nvPr/>
        </p:nvSpPr>
        <p:spPr bwMode="auto">
          <a:xfrm>
            <a:off x="207963" y="0"/>
            <a:ext cx="80819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B050"/>
                </a:solidFill>
              </a:rPr>
              <a:t>Ejemplo de aplicación </a:t>
            </a:r>
            <a:r>
              <a:rPr lang="es-AR" altLang="es-AR" sz="2200">
                <a:solidFill>
                  <a:srgbClr val="00B050"/>
                </a:solidFill>
              </a:rPr>
              <a:t>(Componentes de un vector)</a:t>
            </a:r>
          </a:p>
        </p:txBody>
      </p:sp>
      <p:sp>
        <p:nvSpPr>
          <p:cNvPr id="10" name="CuadroTexto 9">
            <a:extLst>
              <a:ext uri="{FF2B5EF4-FFF2-40B4-BE49-F238E27FC236}">
                <a16:creationId xmlns:a16="http://schemas.microsoft.com/office/drawing/2014/main" id="{87CD0DE5-F2A1-434E-A90F-6C434ECAD9DB}"/>
              </a:ext>
            </a:extLst>
          </p:cNvPr>
          <p:cNvSpPr txBox="1">
            <a:spLocks noRot="1" noChangeAspect="1" noMove="1" noResize="1" noEditPoints="1" noAdjustHandles="1" noChangeArrowheads="1" noChangeShapeType="1" noTextEdit="1"/>
          </p:cNvSpPr>
          <p:nvPr/>
        </p:nvSpPr>
        <p:spPr>
          <a:xfrm>
            <a:off x="4922875" y="2391049"/>
            <a:ext cx="1556516" cy="338554"/>
          </a:xfrm>
          <a:prstGeom prst="rect">
            <a:avLst/>
          </a:prstGeom>
          <a:blipFill>
            <a:blip r:embed="rId3"/>
            <a:stretch>
              <a:fillRect r="-5098" b="-35714"/>
            </a:stretch>
          </a:blipFill>
        </p:spPr>
        <p:txBody>
          <a:bodyPr/>
          <a:lstStyle/>
          <a:p>
            <a:pPr>
              <a:defRPr/>
            </a:pPr>
            <a:r>
              <a:rPr lang="es-AR">
                <a:noFill/>
              </a:rPr>
              <a:t> </a:t>
            </a:r>
          </a:p>
        </p:txBody>
      </p:sp>
      <p:sp>
        <p:nvSpPr>
          <p:cNvPr id="11" name="CuadroTexto 10">
            <a:extLst>
              <a:ext uri="{FF2B5EF4-FFF2-40B4-BE49-F238E27FC236}">
                <a16:creationId xmlns:a16="http://schemas.microsoft.com/office/drawing/2014/main" id="{91CD9327-BAFB-4441-A482-87F462FA65E3}"/>
              </a:ext>
            </a:extLst>
          </p:cNvPr>
          <p:cNvSpPr txBox="1">
            <a:spLocks noRot="1" noChangeAspect="1" noMove="1" noResize="1" noEditPoints="1" noAdjustHandles="1" noChangeArrowheads="1" noChangeShapeType="1" noTextEdit="1"/>
          </p:cNvSpPr>
          <p:nvPr/>
        </p:nvSpPr>
        <p:spPr>
          <a:xfrm>
            <a:off x="4922875" y="3133679"/>
            <a:ext cx="1065035" cy="338554"/>
          </a:xfrm>
          <a:prstGeom prst="rect">
            <a:avLst/>
          </a:prstGeom>
          <a:blipFill>
            <a:blip r:embed="rId4"/>
            <a:stretch>
              <a:fillRect l="-2874" r="-1724" b="-8929"/>
            </a:stretch>
          </a:blipFill>
        </p:spPr>
        <p:txBody>
          <a:bodyPr/>
          <a:lstStyle/>
          <a:p>
            <a:pPr>
              <a:defRPr/>
            </a:pPr>
            <a:r>
              <a:rPr lang="es-AR">
                <a:noFill/>
              </a:rPr>
              <a:t> </a:t>
            </a:r>
          </a:p>
        </p:txBody>
      </p:sp>
      <p:pic>
        <p:nvPicPr>
          <p:cNvPr id="39942" name="Imagen 11"/>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6078"/>
          <a:stretch>
            <a:fillRect/>
          </a:stretch>
        </p:blipFill>
        <p:spPr bwMode="auto">
          <a:xfrm>
            <a:off x="987425" y="1660525"/>
            <a:ext cx="388461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uadroTexto 14">
            <a:extLst>
              <a:ext uri="{FF2B5EF4-FFF2-40B4-BE49-F238E27FC236}">
                <a16:creationId xmlns:a16="http://schemas.microsoft.com/office/drawing/2014/main" id="{F2734A8F-50F5-4C08-BD6A-54461FFDFA66}"/>
              </a:ext>
            </a:extLst>
          </p:cNvPr>
          <p:cNvSpPr txBox="1">
            <a:spLocks noRot="1" noChangeAspect="1" noMove="1" noResize="1" noEditPoints="1" noAdjustHandles="1" noChangeArrowheads="1" noChangeShapeType="1" noTextEdit="1"/>
          </p:cNvSpPr>
          <p:nvPr/>
        </p:nvSpPr>
        <p:spPr>
          <a:xfrm>
            <a:off x="2147838" y="6102949"/>
            <a:ext cx="473271" cy="338554"/>
          </a:xfrm>
          <a:prstGeom prst="rect">
            <a:avLst/>
          </a:prstGeom>
          <a:blipFill>
            <a:blip r:embed="rId6"/>
            <a:stretch>
              <a:fillRect l="-20513" t="-12500" r="-73077" b="-12500"/>
            </a:stretch>
          </a:blipFill>
        </p:spPr>
        <p:txBody>
          <a:bodyPr/>
          <a:lstStyle/>
          <a:p>
            <a:pPr>
              <a:defRPr/>
            </a:pPr>
            <a:r>
              <a:rPr lang="es-AR">
                <a:noFill/>
              </a:rPr>
              <a:t> </a:t>
            </a:r>
          </a:p>
        </p:txBody>
      </p:sp>
      <p:sp>
        <p:nvSpPr>
          <p:cNvPr id="16" name="CuadroTexto 15">
            <a:extLst>
              <a:ext uri="{FF2B5EF4-FFF2-40B4-BE49-F238E27FC236}">
                <a16:creationId xmlns:a16="http://schemas.microsoft.com/office/drawing/2014/main" id="{C7A2EAF1-6434-4870-9D2B-A82BBE11FA7A}"/>
              </a:ext>
            </a:extLst>
          </p:cNvPr>
          <p:cNvSpPr txBox="1">
            <a:spLocks noRot="1" noChangeAspect="1" noMove="1" noResize="1" noEditPoints="1" noAdjustHandles="1" noChangeArrowheads="1" noChangeShapeType="1" noTextEdit="1"/>
          </p:cNvSpPr>
          <p:nvPr/>
        </p:nvSpPr>
        <p:spPr>
          <a:xfrm>
            <a:off x="822997" y="3590603"/>
            <a:ext cx="493405" cy="365228"/>
          </a:xfrm>
          <a:prstGeom prst="rect">
            <a:avLst/>
          </a:prstGeom>
          <a:blipFill>
            <a:blip r:embed="rId7"/>
            <a:stretch>
              <a:fillRect l="-19753" t="-13333" r="-72840" b="-21667"/>
            </a:stretch>
          </a:blipFill>
        </p:spPr>
        <p:txBody>
          <a:bodyPr/>
          <a:lstStyle/>
          <a:p>
            <a:pPr>
              <a:defRPr/>
            </a:pPr>
            <a:r>
              <a:rPr lang="es-AR">
                <a:noFill/>
              </a:rPr>
              <a:t> </a:t>
            </a:r>
          </a:p>
        </p:txBody>
      </p:sp>
      <p:sp>
        <p:nvSpPr>
          <p:cNvPr id="17" name="CuadroTexto 16">
            <a:extLst>
              <a:ext uri="{FF2B5EF4-FFF2-40B4-BE49-F238E27FC236}">
                <a16:creationId xmlns:a16="http://schemas.microsoft.com/office/drawing/2014/main" id="{9CAA1C05-1B18-407E-A01C-3C9EA881B7A9}"/>
              </a:ext>
            </a:extLst>
          </p:cNvPr>
          <p:cNvSpPr txBox="1">
            <a:spLocks noRot="1" noChangeAspect="1" noMove="1" noResize="1" noEditPoints="1" noAdjustHandles="1" noChangeArrowheads="1" noChangeShapeType="1" noTextEdit="1"/>
          </p:cNvSpPr>
          <p:nvPr/>
        </p:nvSpPr>
        <p:spPr>
          <a:xfrm>
            <a:off x="2041372" y="3461337"/>
            <a:ext cx="246671" cy="338554"/>
          </a:xfrm>
          <a:prstGeom prst="rect">
            <a:avLst/>
          </a:prstGeom>
          <a:blipFill>
            <a:blip r:embed="rId8"/>
            <a:stretch>
              <a:fillRect l="-40000" r="-30000" b="-10909"/>
            </a:stretch>
          </a:blipFill>
        </p:spPr>
        <p:txBody>
          <a:bodyPr/>
          <a:lstStyle/>
          <a:p>
            <a:pPr>
              <a:defRPr/>
            </a:pPr>
            <a:r>
              <a:rPr lang="es-AR">
                <a:noFill/>
              </a:rPr>
              <a:t> </a:t>
            </a:r>
          </a:p>
        </p:txBody>
      </p:sp>
      <p:sp>
        <p:nvSpPr>
          <p:cNvPr id="13" name="Rectángulo 12">
            <a:extLst>
              <a:ext uri="{FF2B5EF4-FFF2-40B4-BE49-F238E27FC236}">
                <a16:creationId xmlns:a16="http://schemas.microsoft.com/office/drawing/2014/main" id="{FB7EB6C7-C43D-45F1-9DF3-6742A2338B27}"/>
              </a:ext>
            </a:extLst>
          </p:cNvPr>
          <p:cNvSpPr>
            <a:spLocks noRot="1" noChangeAspect="1" noMove="1" noResize="1" noEditPoints="1" noAdjustHandles="1" noChangeArrowheads="1" noChangeShapeType="1" noTextEdit="1"/>
          </p:cNvSpPr>
          <p:nvPr/>
        </p:nvSpPr>
        <p:spPr>
          <a:xfrm>
            <a:off x="2288043" y="4905253"/>
            <a:ext cx="441659" cy="430887"/>
          </a:xfrm>
          <a:prstGeom prst="rect">
            <a:avLst/>
          </a:prstGeom>
          <a:blipFill>
            <a:blip r:embed="rId9"/>
            <a:stretch>
              <a:fillRect/>
            </a:stretch>
          </a:blipFill>
        </p:spPr>
        <p:txBody>
          <a:bodyPr/>
          <a:lstStyle/>
          <a:p>
            <a:pPr>
              <a:defRPr/>
            </a:pPr>
            <a:r>
              <a:rPr lang="es-AR">
                <a:noFill/>
              </a:rPr>
              <a:t> </a:t>
            </a:r>
          </a:p>
        </p:txBody>
      </p:sp>
      <p:sp>
        <p:nvSpPr>
          <p:cNvPr id="39947" name="CuadroTexto 19"/>
          <p:cNvSpPr txBox="1">
            <a:spLocks noChangeArrowheads="1"/>
          </p:cNvSpPr>
          <p:nvPr/>
        </p:nvSpPr>
        <p:spPr bwMode="auto">
          <a:xfrm>
            <a:off x="4494213" y="5934075"/>
            <a:ext cx="136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i="1">
                <a:latin typeface="Cambria Math" panose="02040503050406030204" pitchFamily="18" charset="0"/>
              </a:rPr>
              <a:t>x</a:t>
            </a:r>
          </a:p>
        </p:txBody>
      </p:sp>
      <p:sp>
        <p:nvSpPr>
          <p:cNvPr id="39948" name="CuadroTexto 20"/>
          <p:cNvSpPr txBox="1">
            <a:spLocks noChangeArrowheads="1"/>
          </p:cNvSpPr>
          <p:nvPr/>
        </p:nvSpPr>
        <p:spPr bwMode="auto">
          <a:xfrm>
            <a:off x="1133475" y="1676400"/>
            <a:ext cx="1365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i="1">
                <a:latin typeface="Cambria Math" panose="02040503050406030204" pitchFamily="18" charset="0"/>
              </a:rPr>
              <a:t>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1"/>
          <p:cNvSpPr txBox="1">
            <a:spLocks/>
          </p:cNvSpPr>
          <p:nvPr/>
        </p:nvSpPr>
        <p:spPr bwMode="auto">
          <a:xfrm>
            <a:off x="152400" y="150813"/>
            <a:ext cx="82073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0070C0"/>
                </a:solidFill>
              </a:rPr>
              <a:t>Suma y Resta de vectores </a:t>
            </a:r>
          </a:p>
          <a:p>
            <a:pPr>
              <a:spcBef>
                <a:spcPct val="0"/>
              </a:spcBef>
              <a:buFontTx/>
              <a:buNone/>
            </a:pPr>
            <a:r>
              <a:rPr lang="es-AR" altLang="es-AR" sz="2200" b="1">
                <a:solidFill>
                  <a:schemeClr val="tx2"/>
                </a:solidFill>
              </a:rPr>
              <a:t>Método Analítico – </a:t>
            </a:r>
            <a:r>
              <a:rPr lang="es-AR" altLang="es-AR" sz="2200" b="1">
                <a:solidFill>
                  <a:srgbClr val="FF0000"/>
                </a:solidFill>
              </a:rPr>
              <a:t>Componentes</a:t>
            </a:r>
          </a:p>
        </p:txBody>
      </p:sp>
      <p:sp>
        <p:nvSpPr>
          <p:cNvPr id="18" name="Rectángulo 17">
            <a:extLst>
              <a:ext uri="{FF2B5EF4-FFF2-40B4-BE49-F238E27FC236}">
                <a16:creationId xmlns:a16="http://schemas.microsoft.com/office/drawing/2014/main" id="{2EA470BE-56B3-431A-8E16-25AA58D13936}"/>
              </a:ext>
            </a:extLst>
          </p:cNvPr>
          <p:cNvSpPr>
            <a:spLocks noRot="1" noChangeAspect="1" noMove="1" noResize="1" noEditPoints="1" noAdjustHandles="1" noChangeArrowheads="1" noChangeShapeType="1" noTextEdit="1"/>
          </p:cNvSpPr>
          <p:nvPr/>
        </p:nvSpPr>
        <p:spPr>
          <a:xfrm>
            <a:off x="1311305" y="1567674"/>
            <a:ext cx="1611147" cy="338554"/>
          </a:xfrm>
          <a:prstGeom prst="rect">
            <a:avLst/>
          </a:prstGeom>
          <a:blipFill>
            <a:blip r:embed="rId2"/>
            <a:stretch>
              <a:fillRect l="-6061" b="-12500"/>
            </a:stretch>
          </a:blipFill>
        </p:spPr>
        <p:txBody>
          <a:bodyPr/>
          <a:lstStyle/>
          <a:p>
            <a:pPr>
              <a:defRPr/>
            </a:pPr>
            <a:r>
              <a:rPr lang="es-AR">
                <a:noFill/>
              </a:rPr>
              <a:t> </a:t>
            </a:r>
          </a:p>
        </p:txBody>
      </p:sp>
      <p:sp>
        <p:nvSpPr>
          <p:cNvPr id="19" name="Rectángulo 18">
            <a:extLst>
              <a:ext uri="{FF2B5EF4-FFF2-40B4-BE49-F238E27FC236}">
                <a16:creationId xmlns:a16="http://schemas.microsoft.com/office/drawing/2014/main" id="{98C4C248-3645-46A6-81B2-00740297DDA0}"/>
              </a:ext>
            </a:extLst>
          </p:cNvPr>
          <p:cNvSpPr>
            <a:spLocks noRot="1" noChangeAspect="1" noMove="1" noResize="1" noEditPoints="1" noAdjustHandles="1" noChangeArrowheads="1" noChangeShapeType="1" noTextEdit="1"/>
          </p:cNvSpPr>
          <p:nvPr/>
        </p:nvSpPr>
        <p:spPr>
          <a:xfrm>
            <a:off x="3130227" y="1571398"/>
            <a:ext cx="1642886" cy="365228"/>
          </a:xfrm>
          <a:prstGeom prst="rect">
            <a:avLst/>
          </a:prstGeom>
          <a:blipFill>
            <a:blip r:embed="rId3"/>
            <a:stretch>
              <a:fillRect l="-5926" b="-20000"/>
            </a:stretch>
          </a:blipFill>
        </p:spPr>
        <p:txBody>
          <a:bodyPr/>
          <a:lstStyle/>
          <a:p>
            <a:pPr>
              <a:defRPr/>
            </a:pPr>
            <a:r>
              <a:rPr lang="es-AR">
                <a:noFill/>
              </a:rPr>
              <a:t> </a:t>
            </a:r>
          </a:p>
        </p:txBody>
      </p:sp>
      <p:sp>
        <p:nvSpPr>
          <p:cNvPr id="20" name="CuadroTexto 19">
            <a:extLst>
              <a:ext uri="{FF2B5EF4-FFF2-40B4-BE49-F238E27FC236}">
                <a16:creationId xmlns:a16="http://schemas.microsoft.com/office/drawing/2014/main" id="{48977ED2-DDE3-4B35-98A4-EBE46A0D3A19}"/>
              </a:ext>
            </a:extLst>
          </p:cNvPr>
          <p:cNvSpPr txBox="1">
            <a:spLocks noRot="1" noChangeAspect="1" noMove="1" noResize="1" noEditPoints="1" noAdjustHandles="1" noChangeArrowheads="1" noChangeShapeType="1" noTextEdit="1"/>
          </p:cNvSpPr>
          <p:nvPr/>
        </p:nvSpPr>
        <p:spPr>
          <a:xfrm>
            <a:off x="4980888" y="1598468"/>
            <a:ext cx="1910203" cy="371640"/>
          </a:xfrm>
          <a:prstGeom prst="rect">
            <a:avLst/>
          </a:prstGeom>
          <a:blipFill>
            <a:blip r:embed="rId4"/>
            <a:stretch>
              <a:fillRect l="-5112" t="-11475" r="-18211" b="-21311"/>
            </a:stretch>
          </a:blipFill>
        </p:spPr>
        <p:txBody>
          <a:bodyPr/>
          <a:lstStyle/>
          <a:p>
            <a:pPr>
              <a:defRPr/>
            </a:pPr>
            <a:r>
              <a:rPr lang="es-AR">
                <a:noFill/>
              </a:rPr>
              <a:t> </a:t>
            </a:r>
          </a:p>
        </p:txBody>
      </p:sp>
      <p:sp>
        <p:nvSpPr>
          <p:cNvPr id="21" name="Rectángulo 20">
            <a:extLst>
              <a:ext uri="{FF2B5EF4-FFF2-40B4-BE49-F238E27FC236}">
                <a16:creationId xmlns:a16="http://schemas.microsoft.com/office/drawing/2014/main" id="{36CF7F71-5034-4BB8-879B-156520268EE9}"/>
              </a:ext>
            </a:extLst>
          </p:cNvPr>
          <p:cNvSpPr>
            <a:spLocks noRot="1" noChangeAspect="1" noMove="1" noResize="1" noEditPoints="1" noAdjustHandles="1" noChangeArrowheads="1" noChangeShapeType="1" noTextEdit="1"/>
          </p:cNvSpPr>
          <p:nvPr/>
        </p:nvSpPr>
        <p:spPr>
          <a:xfrm>
            <a:off x="1246018" y="2221998"/>
            <a:ext cx="1611531" cy="338554"/>
          </a:xfrm>
          <a:prstGeom prst="rect">
            <a:avLst/>
          </a:prstGeom>
          <a:blipFill>
            <a:blip r:embed="rId5"/>
            <a:stretch>
              <a:fillRect l="-6038" b="-14545"/>
            </a:stretch>
          </a:blipFill>
        </p:spPr>
        <p:txBody>
          <a:bodyPr/>
          <a:lstStyle/>
          <a:p>
            <a:pPr>
              <a:defRPr/>
            </a:pPr>
            <a:r>
              <a:rPr lang="es-AR">
                <a:noFill/>
              </a:rPr>
              <a:t> </a:t>
            </a:r>
          </a:p>
        </p:txBody>
      </p:sp>
      <p:sp>
        <p:nvSpPr>
          <p:cNvPr id="22" name="Rectángulo 21">
            <a:extLst>
              <a:ext uri="{FF2B5EF4-FFF2-40B4-BE49-F238E27FC236}">
                <a16:creationId xmlns:a16="http://schemas.microsoft.com/office/drawing/2014/main" id="{D06C8353-944F-4C81-90BC-64EC772146CF}"/>
              </a:ext>
            </a:extLst>
          </p:cNvPr>
          <p:cNvSpPr>
            <a:spLocks noRot="1" noChangeAspect="1" noMove="1" noResize="1" noEditPoints="1" noAdjustHandles="1" noChangeArrowheads="1" noChangeShapeType="1" noTextEdit="1"/>
          </p:cNvSpPr>
          <p:nvPr/>
        </p:nvSpPr>
        <p:spPr>
          <a:xfrm>
            <a:off x="3101136" y="2253588"/>
            <a:ext cx="1638910" cy="365228"/>
          </a:xfrm>
          <a:prstGeom prst="rect">
            <a:avLst/>
          </a:prstGeom>
          <a:blipFill>
            <a:blip r:embed="rId6"/>
            <a:stretch>
              <a:fillRect l="-5948" b="-20000"/>
            </a:stretch>
          </a:blipFill>
        </p:spPr>
        <p:txBody>
          <a:bodyPr/>
          <a:lstStyle/>
          <a:p>
            <a:pPr>
              <a:defRPr/>
            </a:pPr>
            <a:r>
              <a:rPr lang="es-AR">
                <a:noFill/>
              </a:rPr>
              <a:t> </a:t>
            </a:r>
          </a:p>
        </p:txBody>
      </p:sp>
      <p:sp>
        <p:nvSpPr>
          <p:cNvPr id="23" name="CuadroTexto 22">
            <a:extLst>
              <a:ext uri="{FF2B5EF4-FFF2-40B4-BE49-F238E27FC236}">
                <a16:creationId xmlns:a16="http://schemas.microsoft.com/office/drawing/2014/main" id="{2963EC45-541B-4287-804D-F487B01404B7}"/>
              </a:ext>
            </a:extLst>
          </p:cNvPr>
          <p:cNvSpPr txBox="1">
            <a:spLocks noRot="1" noChangeAspect="1" noMove="1" noResize="1" noEditPoints="1" noAdjustHandles="1" noChangeArrowheads="1" noChangeShapeType="1" noTextEdit="1"/>
          </p:cNvSpPr>
          <p:nvPr/>
        </p:nvSpPr>
        <p:spPr>
          <a:xfrm>
            <a:off x="4959286" y="2244024"/>
            <a:ext cx="1885131" cy="373820"/>
          </a:xfrm>
          <a:prstGeom prst="rect">
            <a:avLst/>
          </a:prstGeom>
          <a:blipFill>
            <a:blip r:embed="rId7"/>
            <a:stretch>
              <a:fillRect l="-5178" t="-11475" r="-18123" b="-21311"/>
            </a:stretch>
          </a:blipFill>
        </p:spPr>
        <p:txBody>
          <a:bodyPr/>
          <a:lstStyle/>
          <a:p>
            <a:pPr>
              <a:defRPr/>
            </a:pPr>
            <a:r>
              <a:rPr lang="es-AR">
                <a:noFill/>
              </a:rPr>
              <a:t> </a:t>
            </a:r>
          </a:p>
        </p:txBody>
      </p:sp>
      <p:sp>
        <p:nvSpPr>
          <p:cNvPr id="8" name="CuadroTexto 7">
            <a:extLst>
              <a:ext uri="{FF2B5EF4-FFF2-40B4-BE49-F238E27FC236}">
                <a16:creationId xmlns:a16="http://schemas.microsoft.com/office/drawing/2014/main" id="{F84EBA02-714B-47BC-A222-BC9E0430C76B}"/>
              </a:ext>
            </a:extLst>
          </p:cNvPr>
          <p:cNvSpPr txBox="1">
            <a:spLocks noRot="1" noChangeAspect="1" noMove="1" noResize="1" noEditPoints="1" noAdjustHandles="1" noChangeArrowheads="1" noChangeShapeType="1" noTextEdit="1"/>
          </p:cNvSpPr>
          <p:nvPr/>
        </p:nvSpPr>
        <p:spPr>
          <a:xfrm>
            <a:off x="4197041" y="2894145"/>
            <a:ext cx="1342675" cy="339324"/>
          </a:xfrm>
          <a:prstGeom prst="rect">
            <a:avLst/>
          </a:prstGeom>
          <a:blipFill>
            <a:blip r:embed="rId8"/>
            <a:stretch>
              <a:fillRect l="-4072" r="-23982" b="-10909"/>
            </a:stretch>
          </a:blipFill>
        </p:spPr>
        <p:txBody>
          <a:bodyPr/>
          <a:lstStyle/>
          <a:p>
            <a:pPr>
              <a:defRPr/>
            </a:pPr>
            <a:r>
              <a:rPr lang="es-AR">
                <a:noFill/>
              </a:rPr>
              <a:t> </a:t>
            </a:r>
          </a:p>
        </p:txBody>
      </p:sp>
      <p:sp>
        <p:nvSpPr>
          <p:cNvPr id="9" name="CuadroTexto 8">
            <a:extLst>
              <a:ext uri="{FF2B5EF4-FFF2-40B4-BE49-F238E27FC236}">
                <a16:creationId xmlns:a16="http://schemas.microsoft.com/office/drawing/2014/main" id="{10E1BA35-C489-478C-8395-FC6583E31F07}"/>
              </a:ext>
            </a:extLst>
          </p:cNvPr>
          <p:cNvSpPr txBox="1">
            <a:spLocks noRot="1" noChangeAspect="1" noMove="1" noResize="1" noEditPoints="1" noAdjustHandles="1" noChangeArrowheads="1" noChangeShapeType="1" noTextEdit="1"/>
          </p:cNvSpPr>
          <p:nvPr/>
        </p:nvSpPr>
        <p:spPr>
          <a:xfrm>
            <a:off x="4178474" y="3505356"/>
            <a:ext cx="3705502" cy="389530"/>
          </a:xfrm>
          <a:prstGeom prst="rect">
            <a:avLst/>
          </a:prstGeom>
          <a:blipFill>
            <a:blip r:embed="rId9"/>
            <a:stretch>
              <a:fillRect l="-1151" t="-15625" r="-8224" b="-18750"/>
            </a:stretch>
          </a:blipFill>
        </p:spPr>
        <p:txBody>
          <a:bodyPr/>
          <a:lstStyle/>
          <a:p>
            <a:pPr>
              <a:defRPr/>
            </a:pPr>
            <a:r>
              <a:rPr lang="es-AR">
                <a:noFill/>
              </a:rPr>
              <a:t> </a:t>
            </a:r>
          </a:p>
        </p:txBody>
      </p:sp>
      <p:sp>
        <p:nvSpPr>
          <p:cNvPr id="26" name="CuadroTexto 25">
            <a:extLst>
              <a:ext uri="{FF2B5EF4-FFF2-40B4-BE49-F238E27FC236}">
                <a16:creationId xmlns:a16="http://schemas.microsoft.com/office/drawing/2014/main" id="{10977FD0-8593-4BE7-8B15-5F8D69188D81}"/>
              </a:ext>
            </a:extLst>
          </p:cNvPr>
          <p:cNvSpPr txBox="1">
            <a:spLocks noRot="1" noChangeAspect="1" noMove="1" noResize="1" noEditPoints="1" noAdjustHandles="1" noChangeArrowheads="1" noChangeShapeType="1" noTextEdit="1"/>
          </p:cNvSpPr>
          <p:nvPr/>
        </p:nvSpPr>
        <p:spPr>
          <a:xfrm>
            <a:off x="1497341" y="4167702"/>
            <a:ext cx="1945853" cy="338554"/>
          </a:xfrm>
          <a:prstGeom prst="rect">
            <a:avLst/>
          </a:prstGeom>
          <a:blipFill>
            <a:blip r:embed="rId10"/>
            <a:stretch>
              <a:fillRect l="-2508" b="-14545"/>
            </a:stretch>
          </a:blipFill>
        </p:spPr>
        <p:txBody>
          <a:bodyPr/>
          <a:lstStyle/>
          <a:p>
            <a:pPr>
              <a:defRPr/>
            </a:pPr>
            <a:r>
              <a:rPr lang="es-AR">
                <a:noFill/>
              </a:rPr>
              <a:t> </a:t>
            </a:r>
          </a:p>
        </p:txBody>
      </p:sp>
      <p:sp>
        <p:nvSpPr>
          <p:cNvPr id="27" name="CuadroTexto 26">
            <a:extLst>
              <a:ext uri="{FF2B5EF4-FFF2-40B4-BE49-F238E27FC236}">
                <a16:creationId xmlns:a16="http://schemas.microsoft.com/office/drawing/2014/main" id="{4116DABA-7684-41A7-B9C1-D438ADF9798F}"/>
              </a:ext>
            </a:extLst>
          </p:cNvPr>
          <p:cNvSpPr txBox="1">
            <a:spLocks noRot="1" noChangeAspect="1" noMove="1" noResize="1" noEditPoints="1" noAdjustHandles="1" noChangeArrowheads="1" noChangeShapeType="1" noTextEdit="1"/>
          </p:cNvSpPr>
          <p:nvPr/>
        </p:nvSpPr>
        <p:spPr>
          <a:xfrm>
            <a:off x="3642815" y="4149976"/>
            <a:ext cx="2066848" cy="389530"/>
          </a:xfrm>
          <a:prstGeom prst="rect">
            <a:avLst/>
          </a:prstGeom>
          <a:blipFill>
            <a:blip r:embed="rId11"/>
            <a:stretch>
              <a:fillRect l="-590" b="-17188"/>
            </a:stretch>
          </a:blipFill>
        </p:spPr>
        <p:txBody>
          <a:bodyPr/>
          <a:lstStyle/>
          <a:p>
            <a:pPr>
              <a:defRPr/>
            </a:pPr>
            <a:r>
              <a:rPr lang="es-AR">
                <a:noFill/>
              </a:rPr>
              <a:t> </a:t>
            </a:r>
          </a:p>
        </p:txBody>
      </p:sp>
      <p:sp>
        <p:nvSpPr>
          <p:cNvPr id="28" name="CuadroTexto 27">
            <a:extLst>
              <a:ext uri="{FF2B5EF4-FFF2-40B4-BE49-F238E27FC236}">
                <a16:creationId xmlns:a16="http://schemas.microsoft.com/office/drawing/2014/main" id="{6170A657-731F-4208-8CC2-604DCFE6900D}"/>
              </a:ext>
            </a:extLst>
          </p:cNvPr>
          <p:cNvSpPr txBox="1">
            <a:spLocks noRot="1" noChangeAspect="1" noMove="1" noResize="1" noEditPoints="1" noAdjustHandles="1" noChangeArrowheads="1" noChangeShapeType="1" noTextEdit="1"/>
          </p:cNvSpPr>
          <p:nvPr/>
        </p:nvSpPr>
        <p:spPr>
          <a:xfrm>
            <a:off x="4178474" y="5042781"/>
            <a:ext cx="1932644" cy="382412"/>
          </a:xfrm>
          <a:prstGeom prst="rect">
            <a:avLst/>
          </a:prstGeom>
          <a:blipFill>
            <a:blip r:embed="rId12"/>
            <a:stretch>
              <a:fillRect l="-2524" t="-17460" r="-16088" b="-19048"/>
            </a:stretch>
          </a:blipFill>
        </p:spPr>
        <p:txBody>
          <a:bodyPr/>
          <a:lstStyle/>
          <a:p>
            <a:pPr>
              <a:defRPr/>
            </a:pPr>
            <a:r>
              <a:rPr lang="es-AR">
                <a:noFill/>
              </a:rPr>
              <a:t> </a:t>
            </a:r>
          </a:p>
        </p:txBody>
      </p:sp>
      <p:sp>
        <p:nvSpPr>
          <p:cNvPr id="10" name="CuadroTexto 9">
            <a:extLst>
              <a:ext uri="{FF2B5EF4-FFF2-40B4-BE49-F238E27FC236}">
                <a16:creationId xmlns:a16="http://schemas.microsoft.com/office/drawing/2014/main" id="{9863B713-7255-48D6-9C32-98345B97D39A}"/>
              </a:ext>
            </a:extLst>
          </p:cNvPr>
          <p:cNvSpPr txBox="1">
            <a:spLocks noRot="1" noChangeAspect="1" noMove="1" noResize="1" noEditPoints="1" noAdjustHandles="1" noChangeArrowheads="1" noChangeShapeType="1" noTextEdit="1"/>
          </p:cNvSpPr>
          <p:nvPr/>
        </p:nvSpPr>
        <p:spPr>
          <a:xfrm>
            <a:off x="4178474" y="5775405"/>
            <a:ext cx="1998176" cy="688971"/>
          </a:xfrm>
          <a:prstGeom prst="rect">
            <a:avLst/>
          </a:prstGeom>
          <a:blipFill>
            <a:blip r:embed="rId13"/>
            <a:stretch>
              <a:fillRect b="-885"/>
            </a:stretch>
          </a:blipFill>
        </p:spPr>
        <p:txBody>
          <a:bodyPr/>
          <a:lstStyle/>
          <a:p>
            <a:pPr>
              <a:defRPr/>
            </a:pPr>
            <a:r>
              <a:rPr lang="es-AR">
                <a:noFill/>
              </a:rPr>
              <a:t> </a:t>
            </a:r>
          </a:p>
        </p:txBody>
      </p:sp>
      <p:sp>
        <p:nvSpPr>
          <p:cNvPr id="30" name="Rectángulo 29">
            <a:extLst>
              <a:ext uri="{FF2B5EF4-FFF2-40B4-BE49-F238E27FC236}">
                <a16:creationId xmlns:a16="http://schemas.microsoft.com/office/drawing/2014/main" id="{F20447B2-5F1E-4F2C-B2E3-2A482F9B0205}"/>
              </a:ext>
            </a:extLst>
          </p:cNvPr>
          <p:cNvSpPr>
            <a:spLocks noRot="1" noChangeAspect="1" noMove="1" noResize="1" noEditPoints="1" noAdjustHandles="1" noChangeArrowheads="1" noChangeShapeType="1" noTextEdit="1"/>
          </p:cNvSpPr>
          <p:nvPr/>
        </p:nvSpPr>
        <p:spPr>
          <a:xfrm>
            <a:off x="7011173" y="5775405"/>
            <a:ext cx="1745606" cy="700385"/>
          </a:xfrm>
          <a:prstGeom prst="rect">
            <a:avLst/>
          </a:prstGeom>
          <a:blipFill>
            <a:blip r:embed="rId14"/>
            <a:stretch>
              <a:fillRect/>
            </a:stretch>
          </a:blipFill>
        </p:spPr>
        <p:txBody>
          <a:bodyPr/>
          <a:lstStyle/>
          <a:p>
            <a:pPr>
              <a:defRPr/>
            </a:pPr>
            <a:r>
              <a:rPr lang="es-AR">
                <a:noFill/>
              </a:rPr>
              <a:t> </a:t>
            </a:r>
          </a:p>
        </p:txBody>
      </p:sp>
      <p:sp>
        <p:nvSpPr>
          <p:cNvPr id="40976" name="CuadroTexto 10"/>
          <p:cNvSpPr txBox="1">
            <a:spLocks noChangeArrowheads="1"/>
          </p:cNvSpPr>
          <p:nvPr/>
        </p:nvSpPr>
        <p:spPr bwMode="auto">
          <a:xfrm>
            <a:off x="203200" y="4116388"/>
            <a:ext cx="9620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donde</a:t>
            </a:r>
          </a:p>
        </p:txBody>
      </p:sp>
      <p:sp>
        <p:nvSpPr>
          <p:cNvPr id="40977" name="CuadroTexto 31"/>
          <p:cNvSpPr txBox="1">
            <a:spLocks noChangeArrowheads="1"/>
          </p:cNvSpPr>
          <p:nvPr/>
        </p:nvSpPr>
        <p:spPr bwMode="auto">
          <a:xfrm>
            <a:off x="171450" y="2814638"/>
            <a:ext cx="4025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El vector suma o resultante es</a:t>
            </a:r>
          </a:p>
        </p:txBody>
      </p:sp>
      <p:sp>
        <p:nvSpPr>
          <p:cNvPr id="40978" name="CuadroTexto 32"/>
          <p:cNvSpPr txBox="1">
            <a:spLocks noChangeArrowheads="1"/>
          </p:cNvSpPr>
          <p:nvPr/>
        </p:nvSpPr>
        <p:spPr bwMode="auto">
          <a:xfrm>
            <a:off x="152400" y="1049338"/>
            <a:ext cx="40259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Dado dos vectores       y </a:t>
            </a:r>
          </a:p>
        </p:txBody>
      </p:sp>
      <p:sp>
        <p:nvSpPr>
          <p:cNvPr id="34" name="CuadroTexto 33">
            <a:extLst>
              <a:ext uri="{FF2B5EF4-FFF2-40B4-BE49-F238E27FC236}">
                <a16:creationId xmlns:a16="http://schemas.microsoft.com/office/drawing/2014/main" id="{99A4DDC6-3500-4A68-8643-5C15D3629050}"/>
              </a:ext>
            </a:extLst>
          </p:cNvPr>
          <p:cNvSpPr txBox="1">
            <a:spLocks noRot="1" noChangeAspect="1" noMove="1" noResize="1" noEditPoints="1" noAdjustHandles="1" noChangeArrowheads="1" noChangeShapeType="1" noTextEdit="1"/>
          </p:cNvSpPr>
          <p:nvPr/>
        </p:nvSpPr>
        <p:spPr>
          <a:xfrm>
            <a:off x="2778234" y="1103073"/>
            <a:ext cx="243208" cy="339324"/>
          </a:xfrm>
          <a:prstGeom prst="rect">
            <a:avLst/>
          </a:prstGeom>
          <a:blipFill>
            <a:blip r:embed="rId15"/>
            <a:stretch>
              <a:fillRect l="-40000" r="-80000" b="-8929"/>
            </a:stretch>
          </a:blipFill>
        </p:spPr>
        <p:txBody>
          <a:bodyPr/>
          <a:lstStyle/>
          <a:p>
            <a:pPr>
              <a:defRPr/>
            </a:pPr>
            <a:r>
              <a:rPr lang="es-AR">
                <a:noFill/>
              </a:rPr>
              <a:t> </a:t>
            </a:r>
          </a:p>
        </p:txBody>
      </p:sp>
      <p:sp>
        <p:nvSpPr>
          <p:cNvPr id="35" name="CuadroTexto 34">
            <a:extLst>
              <a:ext uri="{FF2B5EF4-FFF2-40B4-BE49-F238E27FC236}">
                <a16:creationId xmlns:a16="http://schemas.microsoft.com/office/drawing/2014/main" id="{71CFE43C-6647-443E-AAC9-CD8A8079B0B8}"/>
              </a:ext>
            </a:extLst>
          </p:cNvPr>
          <p:cNvSpPr txBox="1">
            <a:spLocks noRot="1" noChangeAspect="1" noMove="1" noResize="1" noEditPoints="1" noAdjustHandles="1" noChangeArrowheads="1" noChangeShapeType="1" noTextEdit="1"/>
          </p:cNvSpPr>
          <p:nvPr/>
        </p:nvSpPr>
        <p:spPr>
          <a:xfrm>
            <a:off x="3443194" y="1103458"/>
            <a:ext cx="256032" cy="338554"/>
          </a:xfrm>
          <a:prstGeom prst="rect">
            <a:avLst/>
          </a:prstGeom>
          <a:blipFill>
            <a:blip r:embed="rId16"/>
            <a:stretch>
              <a:fillRect l="-38095" r="-28571" b="-8929"/>
            </a:stretch>
          </a:blipFill>
        </p:spPr>
        <p:txBody>
          <a:bodyPr/>
          <a:lstStyle/>
          <a:p>
            <a:pPr>
              <a:defRPr/>
            </a:pPr>
            <a:r>
              <a:rPr lang="es-AR">
                <a:noFill/>
              </a:rPr>
              <a:t> </a:t>
            </a:r>
          </a:p>
        </p:txBody>
      </p:sp>
      <p:sp>
        <p:nvSpPr>
          <p:cNvPr id="40981" name="CuadroTexto 35"/>
          <p:cNvSpPr txBox="1">
            <a:spLocks noChangeArrowheads="1"/>
          </p:cNvSpPr>
          <p:nvPr/>
        </p:nvSpPr>
        <p:spPr bwMode="auto">
          <a:xfrm>
            <a:off x="152400" y="1536700"/>
            <a:ext cx="1185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Donde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n 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5000" t="27533" r="26842" b="16768"/>
          <a:stretch>
            <a:fillRect/>
          </a:stretch>
        </p:blipFill>
        <p:spPr bwMode="auto">
          <a:xfrm>
            <a:off x="546100" y="1228725"/>
            <a:ext cx="8147050"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ítulo 1"/>
          <p:cNvSpPr txBox="1">
            <a:spLocks/>
          </p:cNvSpPr>
          <p:nvPr/>
        </p:nvSpPr>
        <p:spPr bwMode="auto">
          <a:xfrm>
            <a:off x="125413" y="466725"/>
            <a:ext cx="82073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Suma y Resta de vectores (Método Analítico – Componentes)</a:t>
            </a:r>
          </a:p>
        </p:txBody>
      </p:sp>
      <p:sp>
        <p:nvSpPr>
          <p:cNvPr id="10" name="CuadroTexto 9">
            <a:extLst>
              <a:ext uri="{FF2B5EF4-FFF2-40B4-BE49-F238E27FC236}">
                <a16:creationId xmlns:a16="http://schemas.microsoft.com/office/drawing/2014/main" id="{3115B926-7436-454A-BFBA-65FCABE93CF7}"/>
              </a:ext>
            </a:extLst>
          </p:cNvPr>
          <p:cNvSpPr txBox="1"/>
          <p:nvPr/>
        </p:nvSpPr>
        <p:spPr>
          <a:xfrm>
            <a:off x="125413" y="212725"/>
            <a:ext cx="8131175" cy="430213"/>
          </a:xfrm>
          <a:prstGeom prst="rect">
            <a:avLst/>
          </a:prstGeom>
          <a:noFill/>
        </p:spPr>
        <p:txBody>
          <a:bodyPr>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sp>
        <p:nvSpPr>
          <p:cNvPr id="41989" name="CuadroTexto 10"/>
          <p:cNvSpPr txBox="1">
            <a:spLocks noChangeArrowheads="1"/>
          </p:cNvSpPr>
          <p:nvPr/>
        </p:nvSpPr>
        <p:spPr bwMode="auto">
          <a:xfrm>
            <a:off x="792163" y="6373813"/>
            <a:ext cx="61134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400" b="1"/>
              <a:t>[Se recomienda utilizar Internet Explorer o Mozilla Firefox]</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1"/>
          <p:cNvSpPr txBox="1">
            <a:spLocks/>
          </p:cNvSpPr>
          <p:nvPr/>
        </p:nvSpPr>
        <p:spPr bwMode="auto">
          <a:xfrm>
            <a:off x="125413" y="466725"/>
            <a:ext cx="82073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Suma y Resta de vectores (Método Analítico – Componentes)</a:t>
            </a:r>
          </a:p>
        </p:txBody>
      </p:sp>
      <p:sp>
        <p:nvSpPr>
          <p:cNvPr id="10" name="CuadroTexto 9">
            <a:extLst>
              <a:ext uri="{FF2B5EF4-FFF2-40B4-BE49-F238E27FC236}">
                <a16:creationId xmlns:a16="http://schemas.microsoft.com/office/drawing/2014/main" id="{3115B926-7436-454A-BFBA-65FCABE93CF7}"/>
              </a:ext>
            </a:extLst>
          </p:cNvPr>
          <p:cNvSpPr txBox="1"/>
          <p:nvPr/>
        </p:nvSpPr>
        <p:spPr>
          <a:xfrm>
            <a:off x="125413" y="212725"/>
            <a:ext cx="8131175" cy="430213"/>
          </a:xfrm>
          <a:prstGeom prst="rect">
            <a:avLst/>
          </a:prstGeom>
          <a:noFill/>
        </p:spPr>
        <p:txBody>
          <a:bodyPr>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sp>
        <p:nvSpPr>
          <p:cNvPr id="43012" name="CuadroTexto 10"/>
          <p:cNvSpPr txBox="1">
            <a:spLocks noChangeArrowheads="1"/>
          </p:cNvSpPr>
          <p:nvPr/>
        </p:nvSpPr>
        <p:spPr bwMode="auto">
          <a:xfrm>
            <a:off x="1270000" y="6249988"/>
            <a:ext cx="611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400" b="1"/>
              <a:t>[Se recomienda utilizar Internet Explorer o Mozilla Firefox]</a:t>
            </a:r>
          </a:p>
        </p:txBody>
      </p:sp>
      <p:pic>
        <p:nvPicPr>
          <p:cNvPr id="43013" name="Imagen 1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0448" t="13300" r="22836" b="7607"/>
          <a:stretch>
            <a:fillRect/>
          </a:stretch>
        </p:blipFill>
        <p:spPr bwMode="auto">
          <a:xfrm>
            <a:off x="1377950" y="1228725"/>
            <a:ext cx="6278563"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txBox="1">
            <a:spLocks/>
          </p:cNvSpPr>
          <p:nvPr/>
        </p:nvSpPr>
        <p:spPr bwMode="auto">
          <a:xfrm>
            <a:off x="125413" y="466725"/>
            <a:ext cx="8207375"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a:t>Suma y Resta de vectores (Método Analítico – Componentes)</a:t>
            </a:r>
          </a:p>
        </p:txBody>
      </p:sp>
      <p:sp>
        <p:nvSpPr>
          <p:cNvPr id="10" name="CuadroTexto 9">
            <a:extLst>
              <a:ext uri="{FF2B5EF4-FFF2-40B4-BE49-F238E27FC236}">
                <a16:creationId xmlns:a16="http://schemas.microsoft.com/office/drawing/2014/main" id="{3115B926-7436-454A-BFBA-65FCABE93CF7}"/>
              </a:ext>
            </a:extLst>
          </p:cNvPr>
          <p:cNvSpPr txBox="1"/>
          <p:nvPr/>
        </p:nvSpPr>
        <p:spPr>
          <a:xfrm>
            <a:off x="125413" y="212725"/>
            <a:ext cx="8131175" cy="430213"/>
          </a:xfrm>
          <a:prstGeom prst="rect">
            <a:avLst/>
          </a:prstGeom>
          <a:noFill/>
        </p:spPr>
        <p:txBody>
          <a:bodyPr>
            <a:spAutoFit/>
          </a:bodyPr>
          <a:lstStyle/>
          <a:p>
            <a:pPr>
              <a:defRPr/>
            </a:pPr>
            <a:r>
              <a:rPr lang="es-AR" sz="2200" b="1" dirty="0">
                <a:solidFill>
                  <a:schemeClr val="accent1">
                    <a:lumMod val="50000"/>
                  </a:schemeClr>
                </a:solidFill>
                <a:latin typeface="+mn-lt"/>
                <a:ea typeface="+mj-ea"/>
                <a:cs typeface="+mj-cs"/>
              </a:rPr>
              <a:t>Simulaciones. Aplicaciones. </a:t>
            </a:r>
            <a:endParaRPr lang="es-AR" b="1" dirty="0">
              <a:solidFill>
                <a:schemeClr val="accent1">
                  <a:lumMod val="50000"/>
                </a:schemeClr>
              </a:solidFill>
            </a:endParaRPr>
          </a:p>
        </p:txBody>
      </p:sp>
      <p:sp>
        <p:nvSpPr>
          <p:cNvPr id="44036" name="CuadroTexto 10"/>
          <p:cNvSpPr txBox="1">
            <a:spLocks noChangeArrowheads="1"/>
          </p:cNvSpPr>
          <p:nvPr/>
        </p:nvSpPr>
        <p:spPr bwMode="auto">
          <a:xfrm>
            <a:off x="1597025" y="6113463"/>
            <a:ext cx="6113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1400" b="1"/>
              <a:t>[Se recomienda utilizar Internet Explorer o Mozilla Firefox]</a:t>
            </a:r>
          </a:p>
        </p:txBody>
      </p:sp>
      <p:pic>
        <p:nvPicPr>
          <p:cNvPr id="44037" name="Imagen 13">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21642" t="13300" r="19852" b="7607"/>
          <a:stretch>
            <a:fillRect/>
          </a:stretch>
        </p:blipFill>
        <p:spPr bwMode="auto">
          <a:xfrm>
            <a:off x="1609725" y="1325563"/>
            <a:ext cx="6100763" cy="463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ítulo 1">
            <a:extLst>
              <a:ext uri="{FF2B5EF4-FFF2-40B4-BE49-F238E27FC236}">
                <a16:creationId xmlns:a16="http://schemas.microsoft.com/office/drawing/2014/main" id="{F6DB1E5D-B8CB-422C-9AA6-40F1120827DF}"/>
              </a:ext>
            </a:extLst>
          </p:cNvPr>
          <p:cNvSpPr txBox="1">
            <a:spLocks/>
          </p:cNvSpPr>
          <p:nvPr/>
        </p:nvSpPr>
        <p:spPr bwMode="auto">
          <a:xfrm>
            <a:off x="176213" y="0"/>
            <a:ext cx="8081962" cy="94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es-AR" sz="2200" b="1" dirty="0">
                <a:solidFill>
                  <a:srgbClr val="00B050"/>
                </a:solidFill>
                <a:latin typeface="+mn-lt"/>
              </a:rPr>
              <a:t>Ejemplo de aplicación </a:t>
            </a:r>
            <a:r>
              <a:rPr lang="es-AR" sz="2200" dirty="0">
                <a:solidFill>
                  <a:srgbClr val="00B050"/>
                </a:solidFill>
                <a:latin typeface="+mn-lt"/>
              </a:rPr>
              <a:t>(Suma - Método por Componentes)</a:t>
            </a:r>
          </a:p>
        </p:txBody>
      </p:sp>
      <p:pic>
        <p:nvPicPr>
          <p:cNvPr id="45059" name="Imagen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213" y="941388"/>
            <a:ext cx="5486400"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Imagen 8"/>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6213" y="4524375"/>
            <a:ext cx="801052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A838F56-1B67-4E59-BF06-5D946182392B}"/>
              </a:ext>
            </a:extLst>
          </p:cNvPr>
          <p:cNvSpPr/>
          <p:nvPr/>
        </p:nvSpPr>
        <p:spPr>
          <a:xfrm>
            <a:off x="165100" y="609600"/>
            <a:ext cx="8829675" cy="1446213"/>
          </a:xfrm>
          <a:prstGeom prst="rect">
            <a:avLst/>
          </a:prstGeom>
        </p:spPr>
        <p:txBody>
          <a:bodyPr>
            <a:spAutoFit/>
          </a:bodyPr>
          <a:lstStyle/>
          <a:p>
            <a:pPr>
              <a:defRPr/>
            </a:pPr>
            <a:r>
              <a:rPr lang="es-AR" sz="2200" b="1" dirty="0">
                <a:solidFill>
                  <a:srgbClr val="FF0000"/>
                </a:solidFill>
                <a:latin typeface="+mn-lt"/>
              </a:rPr>
              <a:t>¿Qué es la Física? </a:t>
            </a:r>
            <a:r>
              <a:rPr lang="es-AR" sz="2200" dirty="0">
                <a:latin typeface="+mn-lt"/>
              </a:rPr>
              <a:t>Es una ciencia que se ocupa de </a:t>
            </a:r>
            <a:r>
              <a:rPr lang="es-AR" sz="2200" b="1" dirty="0">
                <a:solidFill>
                  <a:srgbClr val="0070C0"/>
                </a:solidFill>
                <a:latin typeface="+mn-lt"/>
              </a:rPr>
              <a:t>estudiar los fenómenos físicos</a:t>
            </a:r>
            <a:r>
              <a:rPr lang="es-AR" sz="2200" dirty="0">
                <a:latin typeface="+mn-lt"/>
              </a:rPr>
              <a:t>. La física es una ciencias fundamental y la estudiamos para poder comprender algunos de los fenómenos que nos rodean.</a:t>
            </a:r>
          </a:p>
        </p:txBody>
      </p:sp>
      <p:sp>
        <p:nvSpPr>
          <p:cNvPr id="3" name="CuadroTexto 2">
            <a:extLst>
              <a:ext uri="{FF2B5EF4-FFF2-40B4-BE49-F238E27FC236}">
                <a16:creationId xmlns:a16="http://schemas.microsoft.com/office/drawing/2014/main" id="{5F2C90B9-EA2F-4884-A2C7-A578C4940EC4}"/>
              </a:ext>
            </a:extLst>
          </p:cNvPr>
          <p:cNvSpPr txBox="1"/>
          <p:nvPr/>
        </p:nvSpPr>
        <p:spPr>
          <a:xfrm>
            <a:off x="168275" y="131763"/>
            <a:ext cx="8729663" cy="431800"/>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Introducción a la Física. </a:t>
            </a:r>
            <a:endParaRPr lang="es-AR" b="1" dirty="0">
              <a:solidFill>
                <a:srgbClr val="FFFF00"/>
              </a:solidFill>
            </a:endParaRPr>
          </a:p>
        </p:txBody>
      </p:sp>
      <p:sp>
        <p:nvSpPr>
          <p:cNvPr id="4" name="Rectángulo 3">
            <a:extLst>
              <a:ext uri="{FF2B5EF4-FFF2-40B4-BE49-F238E27FC236}">
                <a16:creationId xmlns:a16="http://schemas.microsoft.com/office/drawing/2014/main" id="{46E72297-DF01-40D8-9301-024A1F9267F7}"/>
              </a:ext>
            </a:extLst>
          </p:cNvPr>
          <p:cNvSpPr/>
          <p:nvPr/>
        </p:nvSpPr>
        <p:spPr>
          <a:xfrm>
            <a:off x="141288" y="609600"/>
            <a:ext cx="8770937" cy="147478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5" name="Rectángulo 4">
            <a:extLst>
              <a:ext uri="{FF2B5EF4-FFF2-40B4-BE49-F238E27FC236}">
                <a16:creationId xmlns:a16="http://schemas.microsoft.com/office/drawing/2014/main" id="{5E59B0FB-8E78-4044-BF6C-47EEC3639CE3}"/>
              </a:ext>
            </a:extLst>
          </p:cNvPr>
          <p:cNvSpPr/>
          <p:nvPr/>
        </p:nvSpPr>
        <p:spPr>
          <a:xfrm>
            <a:off x="147638" y="2201863"/>
            <a:ext cx="8770937" cy="18637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 name="Rectángulo 5">
            <a:extLst>
              <a:ext uri="{FF2B5EF4-FFF2-40B4-BE49-F238E27FC236}">
                <a16:creationId xmlns:a16="http://schemas.microsoft.com/office/drawing/2014/main" id="{DA22BA4F-18A5-46B4-A98F-BD10FB9BFBFD}"/>
              </a:ext>
            </a:extLst>
          </p:cNvPr>
          <p:cNvSpPr/>
          <p:nvPr/>
        </p:nvSpPr>
        <p:spPr>
          <a:xfrm>
            <a:off x="141288" y="4235450"/>
            <a:ext cx="8770937" cy="25209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8" name="Rectángulo 7">
            <a:extLst>
              <a:ext uri="{FF2B5EF4-FFF2-40B4-BE49-F238E27FC236}">
                <a16:creationId xmlns:a16="http://schemas.microsoft.com/office/drawing/2014/main" id="{C6E87D34-ECCF-415D-B1DC-2686FB36149C}"/>
              </a:ext>
            </a:extLst>
          </p:cNvPr>
          <p:cNvSpPr/>
          <p:nvPr/>
        </p:nvSpPr>
        <p:spPr>
          <a:xfrm>
            <a:off x="165100" y="2303463"/>
            <a:ext cx="8829675" cy="1784350"/>
          </a:xfrm>
          <a:prstGeom prst="rect">
            <a:avLst/>
          </a:prstGeom>
        </p:spPr>
        <p:txBody>
          <a:bodyPr>
            <a:spAutoFit/>
          </a:bodyPr>
          <a:lstStyle/>
          <a:p>
            <a:pPr>
              <a:defRPr/>
            </a:pPr>
            <a:r>
              <a:rPr lang="es-AR" sz="2200" b="1" dirty="0">
                <a:solidFill>
                  <a:srgbClr val="FF0000"/>
                </a:solidFill>
                <a:latin typeface="+mn-lt"/>
              </a:rPr>
              <a:t>¿Qué es un fenómeno físico? </a:t>
            </a:r>
            <a:r>
              <a:rPr lang="es-AR" sz="2200" dirty="0">
                <a:latin typeface="+mn-lt"/>
              </a:rPr>
              <a:t>Los fenómenos en general, son aquellas cosas que ocurren y que podemos observar directa o indirectamente y los fenómenos físicos en particular son aquellos que ocurren </a:t>
            </a:r>
            <a:r>
              <a:rPr lang="es-AR" sz="2200" b="1" dirty="0">
                <a:solidFill>
                  <a:srgbClr val="0070C0"/>
                </a:solidFill>
                <a:latin typeface="+mn-lt"/>
              </a:rPr>
              <a:t>sin que se alteren las propiedades físicas de la materia </a:t>
            </a:r>
            <a:r>
              <a:rPr lang="es-AR" sz="2200" dirty="0">
                <a:latin typeface="+mn-lt"/>
              </a:rPr>
              <a:t>que participa en ellos.</a:t>
            </a:r>
          </a:p>
        </p:txBody>
      </p:sp>
      <p:sp>
        <p:nvSpPr>
          <p:cNvPr id="9" name="Rectángulo 8">
            <a:extLst>
              <a:ext uri="{FF2B5EF4-FFF2-40B4-BE49-F238E27FC236}">
                <a16:creationId xmlns:a16="http://schemas.microsoft.com/office/drawing/2014/main" id="{9632EEE6-E3D5-4F59-A439-6C60A3D61F50}"/>
              </a:ext>
            </a:extLst>
          </p:cNvPr>
          <p:cNvSpPr/>
          <p:nvPr/>
        </p:nvSpPr>
        <p:spPr>
          <a:xfrm>
            <a:off x="165100" y="4294188"/>
            <a:ext cx="8829675" cy="2462212"/>
          </a:xfrm>
          <a:prstGeom prst="rect">
            <a:avLst/>
          </a:prstGeom>
        </p:spPr>
        <p:txBody>
          <a:bodyPr>
            <a:spAutoFit/>
          </a:bodyPr>
          <a:lstStyle/>
          <a:p>
            <a:pPr>
              <a:defRPr/>
            </a:pPr>
            <a:r>
              <a:rPr lang="es-AR" sz="2200" b="1" dirty="0">
                <a:solidFill>
                  <a:srgbClr val="FF0000"/>
                </a:solidFill>
                <a:latin typeface="+mn-lt"/>
              </a:rPr>
              <a:t>¿Qué es una propiedad física? </a:t>
            </a:r>
            <a:r>
              <a:rPr lang="es-AR" sz="2200" dirty="0">
                <a:latin typeface="+mn-lt"/>
              </a:rPr>
              <a:t>Los materiales se identifican por sus propiedades físicas. Estas son las </a:t>
            </a:r>
            <a:r>
              <a:rPr lang="es-AR" sz="2200" b="1" dirty="0">
                <a:solidFill>
                  <a:srgbClr val="0070C0"/>
                </a:solidFill>
                <a:latin typeface="+mn-lt"/>
              </a:rPr>
              <a:t>características que nos permiten reconocerlos en la naturaleza</a:t>
            </a:r>
            <a:r>
              <a:rPr lang="es-AR" sz="2200" dirty="0">
                <a:latin typeface="+mn-lt"/>
              </a:rPr>
              <a:t>. Por ejemplo: El aspecto (y otros caracteres organolépticos), la densidad, la temperatura de fusión, la temperatura de ebullición, el índice de refracción (si es transparente), la dureza, la conductividad eléctrica, la conductividad térmica, etc.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1000"/>
                            </p:stCondLst>
                            <p:childTnLst>
                              <p:par>
                                <p:cTn id="31" presetID="1"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8"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7"/>
          <p:cNvSpPr>
            <a:spLocks noChangeArrowheads="1"/>
          </p:cNvSpPr>
          <p:nvPr/>
        </p:nvSpPr>
        <p:spPr bwMode="auto">
          <a:xfrm>
            <a:off x="687388" y="443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s-AR" altLang="es-AR" sz="1800"/>
          </a:p>
        </p:txBody>
      </p:sp>
      <p:sp>
        <p:nvSpPr>
          <p:cNvPr id="47107" name="Rectangle 19"/>
          <p:cNvSpPr>
            <a:spLocks noChangeArrowheads="1"/>
          </p:cNvSpPr>
          <p:nvPr/>
        </p:nvSpPr>
        <p:spPr bwMode="auto">
          <a:xfrm>
            <a:off x="687388" y="50768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s-AR" altLang="es-AR" sz="1800"/>
          </a:p>
        </p:txBody>
      </p:sp>
      <p:graphicFrame>
        <p:nvGraphicFramePr>
          <p:cNvPr id="2" name="Tabla 1">
            <a:extLst>
              <a:ext uri="{FF2B5EF4-FFF2-40B4-BE49-F238E27FC236}">
                <a16:creationId xmlns:a16="http://schemas.microsoft.com/office/drawing/2014/main" id="{070634AE-0205-49B6-BAA3-F2FA6A71FAAF}"/>
              </a:ext>
            </a:extLst>
          </p:cNvPr>
          <p:cNvGraphicFramePr>
            <a:graphicFrameLocks noGrp="1"/>
          </p:cNvGraphicFramePr>
          <p:nvPr/>
        </p:nvGraphicFramePr>
        <p:xfrm>
          <a:off x="0" y="272158"/>
          <a:ext cx="9144000" cy="6391860"/>
        </p:xfrm>
        <a:graphic>
          <a:graphicData uri="http://schemas.openxmlformats.org/drawingml/2006/table">
            <a:tbl>
              <a:tblPr>
                <a:tableStyleId>{5C22544A-7EE6-4342-B048-85BDC9FD1C3A}</a:tableStyleId>
              </a:tblPr>
              <a:tblGrid>
                <a:gridCol w="4697177">
                  <a:extLst>
                    <a:ext uri="{9D8B030D-6E8A-4147-A177-3AD203B41FA5}">
                      <a16:colId xmlns:a16="http://schemas.microsoft.com/office/drawing/2014/main" val="20000"/>
                    </a:ext>
                  </a:extLst>
                </a:gridCol>
                <a:gridCol w="363007">
                  <a:extLst>
                    <a:ext uri="{9D8B030D-6E8A-4147-A177-3AD203B41FA5}">
                      <a16:colId xmlns:a16="http://schemas.microsoft.com/office/drawing/2014/main" val="20001"/>
                    </a:ext>
                  </a:extLst>
                </a:gridCol>
                <a:gridCol w="4083816">
                  <a:extLst>
                    <a:ext uri="{9D8B030D-6E8A-4147-A177-3AD203B41FA5}">
                      <a16:colId xmlns:a16="http://schemas.microsoft.com/office/drawing/2014/main" val="20002"/>
                    </a:ext>
                  </a:extLst>
                </a:gridCol>
              </a:tblGrid>
              <a:tr h="752483">
                <a:tc>
                  <a:txBody>
                    <a:bodyPr/>
                    <a:lstStyle/>
                    <a:p>
                      <a:endParaRPr lang="es-AR"/>
                    </a:p>
                  </a:txBody>
                  <a:tcPr marL="36959" marR="36959" marT="0" marB="0" anchor="ctr">
                    <a:blipFill>
                      <a:blip r:embed="rId2"/>
                      <a:stretch>
                        <a:fillRect l="-259" t="-806" r="-94942" b="-748387"/>
                      </a:stretch>
                    </a:blipFill>
                  </a:tcPr>
                </a:tc>
                <a:tc>
                  <a:txBody>
                    <a:bodyPr/>
                    <a:lstStyle/>
                    <a:p>
                      <a:pPr algn="l">
                        <a:lnSpc>
                          <a:spcPct val="107000"/>
                        </a:lnSpc>
                        <a:spcAft>
                          <a:spcPts val="0"/>
                        </a:spcAft>
                      </a:pPr>
                      <a:r>
                        <a:rPr lang="es-AR" sz="2200" dirty="0">
                          <a:effectLst/>
                        </a:rPr>
                        <a:t> </a:t>
                      </a:r>
                      <a:endParaRPr lang="es-AR"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36959" marR="36959" marT="0" marB="0" anchor="ctr">
                    <a:noFill/>
                  </a:tcPr>
                </a:tc>
                <a:tc>
                  <a:txBody>
                    <a:bodyPr/>
                    <a:lstStyle/>
                    <a:p>
                      <a:endParaRPr lang="es-AR"/>
                    </a:p>
                  </a:txBody>
                  <a:tcPr marL="36959" marR="36959" marT="0" marB="0" anchor="ctr">
                    <a:blipFill>
                      <a:blip r:embed="rId2"/>
                      <a:stretch>
                        <a:fillRect l="-124179" t="-806" r="-448" b="-748387"/>
                      </a:stretch>
                    </a:blipFill>
                  </a:tcPr>
                </a:tc>
                <a:extLst>
                  <a:ext uri="{0D108BD9-81ED-4DB2-BD59-A6C34878D82A}">
                    <a16:rowId xmlns:a16="http://schemas.microsoft.com/office/drawing/2014/main" val="10000"/>
                  </a:ext>
                </a:extLst>
              </a:tr>
              <a:tr h="819150">
                <a:tc>
                  <a:txBody>
                    <a:bodyPr/>
                    <a:lstStyle/>
                    <a:p>
                      <a:endParaRPr lang="es-AR" dirty="0"/>
                    </a:p>
                  </a:txBody>
                  <a:tcPr marL="36959" marR="36959" marT="0" marB="0" anchor="ctr">
                    <a:blipFill>
                      <a:blip r:embed="rId2"/>
                      <a:stretch>
                        <a:fillRect l="-259" t="-93284" r="-94942" b="-592537"/>
                      </a:stretch>
                    </a:blipFill>
                  </a:tcPr>
                </a:tc>
                <a:tc>
                  <a:txBody>
                    <a:bodyPr/>
                    <a:lstStyle/>
                    <a:p>
                      <a:pPr algn="l">
                        <a:lnSpc>
                          <a:spcPct val="107000"/>
                        </a:lnSpc>
                        <a:spcAft>
                          <a:spcPts val="0"/>
                        </a:spcAft>
                      </a:pPr>
                      <a:r>
                        <a:rPr lang="es-AR" sz="2200">
                          <a:effectLst/>
                        </a:rPr>
                        <a:t> </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36959" marR="36959" marT="0" marB="0" anchor="ctr">
                    <a:noFill/>
                  </a:tcPr>
                </a:tc>
                <a:tc>
                  <a:txBody>
                    <a:bodyPr/>
                    <a:lstStyle/>
                    <a:p>
                      <a:endParaRPr lang="es-AR"/>
                    </a:p>
                  </a:txBody>
                  <a:tcPr marL="36959" marR="36959" marT="0" marB="0" anchor="ctr">
                    <a:blipFill>
                      <a:blip r:embed="rId2"/>
                      <a:stretch>
                        <a:fillRect l="-124179" t="-93284" r="-448" b="-592537"/>
                      </a:stretch>
                    </a:blipFill>
                  </a:tcPr>
                </a:tc>
                <a:extLst>
                  <a:ext uri="{0D108BD9-81ED-4DB2-BD59-A6C34878D82A}">
                    <a16:rowId xmlns:a16="http://schemas.microsoft.com/office/drawing/2014/main" val="10001"/>
                  </a:ext>
                </a:extLst>
              </a:tr>
              <a:tr h="738175">
                <a:tc>
                  <a:txBody>
                    <a:bodyPr/>
                    <a:lstStyle/>
                    <a:p>
                      <a:endParaRPr lang="es-AR"/>
                    </a:p>
                  </a:txBody>
                  <a:tcPr marL="36959" marR="36959" marT="0" marB="0" anchor="ctr">
                    <a:blipFill>
                      <a:blip r:embed="rId2"/>
                      <a:stretch>
                        <a:fillRect l="-259" t="-214050" r="-94942" b="-556198"/>
                      </a:stretch>
                    </a:blipFill>
                  </a:tcPr>
                </a:tc>
                <a:tc>
                  <a:txBody>
                    <a:bodyPr/>
                    <a:lstStyle/>
                    <a:p>
                      <a:pPr algn="l">
                        <a:lnSpc>
                          <a:spcPct val="107000"/>
                        </a:lnSpc>
                        <a:spcAft>
                          <a:spcPts val="0"/>
                        </a:spcAft>
                      </a:pPr>
                      <a:r>
                        <a:rPr lang="es-AR" sz="2200">
                          <a:effectLst/>
                        </a:rPr>
                        <a:t> </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36959" marR="36959" marT="0" marB="0" anchor="ctr">
                    <a:noFill/>
                  </a:tcPr>
                </a:tc>
                <a:tc>
                  <a:txBody>
                    <a:bodyPr/>
                    <a:lstStyle/>
                    <a:p>
                      <a:endParaRPr lang="es-AR"/>
                    </a:p>
                  </a:txBody>
                  <a:tcPr marL="36959" marR="36959" marT="0" marB="0" anchor="ctr">
                    <a:blipFill>
                      <a:blip r:embed="rId2"/>
                      <a:stretch>
                        <a:fillRect l="-124179" t="-214050" r="-448" b="-556198"/>
                      </a:stretch>
                    </a:blipFill>
                  </a:tcPr>
                </a:tc>
                <a:extLst>
                  <a:ext uri="{0D108BD9-81ED-4DB2-BD59-A6C34878D82A}">
                    <a16:rowId xmlns:a16="http://schemas.microsoft.com/office/drawing/2014/main" val="10002"/>
                  </a:ext>
                </a:extLst>
              </a:tr>
              <a:tr h="752483">
                <a:tc>
                  <a:txBody>
                    <a:bodyPr/>
                    <a:lstStyle/>
                    <a:p>
                      <a:endParaRPr lang="es-AR"/>
                    </a:p>
                  </a:txBody>
                  <a:tcPr marL="36959" marR="36959" marT="0" marB="0" anchor="ctr">
                    <a:blipFill>
                      <a:blip r:embed="rId2"/>
                      <a:stretch>
                        <a:fillRect l="-259" t="-306452" r="-94942" b="-442742"/>
                      </a:stretch>
                    </a:blipFill>
                  </a:tcPr>
                </a:tc>
                <a:tc>
                  <a:txBody>
                    <a:bodyPr/>
                    <a:lstStyle/>
                    <a:p>
                      <a:pPr algn="l">
                        <a:lnSpc>
                          <a:spcPct val="107000"/>
                        </a:lnSpc>
                        <a:spcAft>
                          <a:spcPts val="0"/>
                        </a:spcAft>
                      </a:pPr>
                      <a:r>
                        <a:rPr lang="es-AR" sz="2200">
                          <a:effectLst/>
                        </a:rPr>
                        <a:t> </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36959" marR="36959" marT="0" marB="0" anchor="ctr">
                    <a:noFill/>
                  </a:tcPr>
                </a:tc>
                <a:tc>
                  <a:txBody>
                    <a:bodyPr/>
                    <a:lstStyle/>
                    <a:p>
                      <a:endParaRPr lang="es-AR"/>
                    </a:p>
                  </a:txBody>
                  <a:tcPr marL="36959" marR="36959" marT="0" marB="0" anchor="ctr">
                    <a:blipFill>
                      <a:blip r:embed="rId2"/>
                      <a:stretch>
                        <a:fillRect l="-124179" t="-306452" r="-448" b="-442742"/>
                      </a:stretch>
                    </a:blipFill>
                  </a:tcPr>
                </a:tc>
                <a:extLst>
                  <a:ext uri="{0D108BD9-81ED-4DB2-BD59-A6C34878D82A}">
                    <a16:rowId xmlns:a16="http://schemas.microsoft.com/office/drawing/2014/main" val="10003"/>
                  </a:ext>
                </a:extLst>
              </a:tr>
              <a:tr h="752483">
                <a:tc>
                  <a:txBody>
                    <a:bodyPr/>
                    <a:lstStyle/>
                    <a:p>
                      <a:endParaRPr lang="es-AR"/>
                    </a:p>
                  </a:txBody>
                  <a:tcPr marL="36959" marR="36959" marT="0" marB="0" anchor="ctr">
                    <a:blipFill>
                      <a:blip r:embed="rId2"/>
                      <a:stretch>
                        <a:fillRect l="-259" t="-406452" r="-94942" b="-342742"/>
                      </a:stretch>
                    </a:blipFill>
                  </a:tcPr>
                </a:tc>
                <a:tc>
                  <a:txBody>
                    <a:bodyPr/>
                    <a:lstStyle/>
                    <a:p>
                      <a:pPr algn="l">
                        <a:lnSpc>
                          <a:spcPct val="107000"/>
                        </a:lnSpc>
                        <a:spcAft>
                          <a:spcPts val="0"/>
                        </a:spcAft>
                      </a:pPr>
                      <a:r>
                        <a:rPr lang="es-AR" sz="2200">
                          <a:effectLst/>
                        </a:rPr>
                        <a:t> </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36959" marR="36959" marT="0" marB="0" anchor="ctr">
                    <a:noFill/>
                  </a:tcPr>
                </a:tc>
                <a:tc>
                  <a:txBody>
                    <a:bodyPr/>
                    <a:lstStyle/>
                    <a:p>
                      <a:endParaRPr lang="es-AR"/>
                    </a:p>
                  </a:txBody>
                  <a:tcPr marL="36959" marR="36959" marT="0" marB="0" anchor="ctr">
                    <a:blipFill>
                      <a:blip r:embed="rId2"/>
                      <a:stretch>
                        <a:fillRect l="-124179" t="-406452" r="-448" b="-342742"/>
                      </a:stretch>
                    </a:blipFill>
                  </a:tcPr>
                </a:tc>
                <a:extLst>
                  <a:ext uri="{0D108BD9-81ED-4DB2-BD59-A6C34878D82A}">
                    <a16:rowId xmlns:a16="http://schemas.microsoft.com/office/drawing/2014/main" val="10004"/>
                  </a:ext>
                </a:extLst>
              </a:tr>
              <a:tr h="1072120">
                <a:tc>
                  <a:txBody>
                    <a:bodyPr/>
                    <a:lstStyle/>
                    <a:p>
                      <a:endParaRPr lang="es-AR"/>
                    </a:p>
                  </a:txBody>
                  <a:tcPr marL="36959" marR="36959" marT="0" marB="0" anchor="ctr">
                    <a:blipFill>
                      <a:blip r:embed="rId2"/>
                      <a:stretch>
                        <a:fillRect l="-259" t="-356818" r="-94942" b="-141477"/>
                      </a:stretch>
                    </a:blipFill>
                  </a:tcPr>
                </a:tc>
                <a:tc>
                  <a:txBody>
                    <a:bodyPr/>
                    <a:lstStyle/>
                    <a:p>
                      <a:pPr algn="l">
                        <a:lnSpc>
                          <a:spcPct val="107000"/>
                        </a:lnSpc>
                        <a:spcAft>
                          <a:spcPts val="0"/>
                        </a:spcAft>
                      </a:pPr>
                      <a:r>
                        <a:rPr lang="es-AR" sz="2200">
                          <a:effectLst/>
                        </a:rPr>
                        <a:t> </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36959" marR="36959" marT="0" marB="0" anchor="ctr">
                    <a:noFill/>
                  </a:tcPr>
                </a:tc>
                <a:tc>
                  <a:txBody>
                    <a:bodyPr/>
                    <a:lstStyle/>
                    <a:p>
                      <a:endParaRPr lang="es-AR"/>
                    </a:p>
                  </a:txBody>
                  <a:tcPr marL="36959" marR="36959" marT="0" marB="0" anchor="ctr">
                    <a:blipFill>
                      <a:blip r:embed="rId2"/>
                      <a:stretch>
                        <a:fillRect l="-124179" t="-356818" r="-448" b="-141477"/>
                      </a:stretch>
                    </a:blipFill>
                  </a:tcPr>
                </a:tc>
                <a:extLst>
                  <a:ext uri="{0D108BD9-81ED-4DB2-BD59-A6C34878D82A}">
                    <a16:rowId xmlns:a16="http://schemas.microsoft.com/office/drawing/2014/main" val="10005"/>
                  </a:ext>
                </a:extLst>
              </a:tr>
              <a:tr h="752483">
                <a:tc>
                  <a:txBody>
                    <a:bodyPr/>
                    <a:lstStyle/>
                    <a:p>
                      <a:endParaRPr lang="es-AR"/>
                    </a:p>
                  </a:txBody>
                  <a:tcPr marL="36959" marR="36959" marT="0" marB="0" anchor="ctr">
                    <a:blipFill>
                      <a:blip r:embed="rId2"/>
                      <a:stretch>
                        <a:fillRect l="-259" t="-653659" r="-94942" b="-102439"/>
                      </a:stretch>
                    </a:blipFill>
                  </a:tcPr>
                </a:tc>
                <a:tc>
                  <a:txBody>
                    <a:bodyPr/>
                    <a:lstStyle/>
                    <a:p>
                      <a:pPr algn="l">
                        <a:lnSpc>
                          <a:spcPct val="107000"/>
                        </a:lnSpc>
                        <a:spcAft>
                          <a:spcPts val="0"/>
                        </a:spcAft>
                      </a:pPr>
                      <a:r>
                        <a:rPr lang="es-AR" sz="2200">
                          <a:effectLst/>
                        </a:rPr>
                        <a:t> </a:t>
                      </a:r>
                      <a:endParaRPr lang="es-AR" sz="2200">
                        <a:effectLst/>
                        <a:latin typeface="Calibri" panose="020F0502020204030204" pitchFamily="34" charset="0"/>
                        <a:ea typeface="Calibri" panose="020F0502020204030204" pitchFamily="34" charset="0"/>
                        <a:cs typeface="Times New Roman" panose="02020603050405020304" pitchFamily="18" charset="0"/>
                      </a:endParaRPr>
                    </a:p>
                  </a:txBody>
                  <a:tcPr marL="36959" marR="36959" marT="0" marB="0" anchor="ctr">
                    <a:noFill/>
                  </a:tcPr>
                </a:tc>
                <a:tc>
                  <a:txBody>
                    <a:bodyPr/>
                    <a:lstStyle/>
                    <a:p>
                      <a:endParaRPr lang="es-AR"/>
                    </a:p>
                  </a:txBody>
                  <a:tcPr marL="36959" marR="36959" marT="0" marB="0" anchor="ctr">
                    <a:blipFill>
                      <a:blip r:embed="rId2"/>
                      <a:stretch>
                        <a:fillRect l="-124179" t="-653659" r="-448" b="-102439"/>
                      </a:stretch>
                    </a:blipFill>
                  </a:tcPr>
                </a:tc>
                <a:extLst>
                  <a:ext uri="{0D108BD9-81ED-4DB2-BD59-A6C34878D82A}">
                    <a16:rowId xmlns:a16="http://schemas.microsoft.com/office/drawing/2014/main" val="10006"/>
                  </a:ext>
                </a:extLst>
              </a:tr>
              <a:tr h="752483">
                <a:tc gridSpan="3">
                  <a:txBody>
                    <a:bodyPr/>
                    <a:lstStyle/>
                    <a:p>
                      <a:endParaRPr lang="es-AR" dirty="0"/>
                    </a:p>
                  </a:txBody>
                  <a:tcPr marL="36959" marR="36959" marT="0" marB="0" anchor="ctr">
                    <a:blipFill>
                      <a:blip r:embed="rId2"/>
                      <a:stretch>
                        <a:fillRect l="-133" t="-747581" r="-200" b="-1613"/>
                      </a:stretch>
                    </a:blipFill>
                  </a:tcPr>
                </a:tc>
                <a:tc hMerge="1">
                  <a:txBody>
                    <a:bodyPr/>
                    <a:lstStyle/>
                    <a:p>
                      <a:endParaRPr lang="es-AR"/>
                    </a:p>
                  </a:txBody>
                  <a:tcPr/>
                </a:tc>
                <a:tc hMerge="1">
                  <a:txBody>
                    <a:bodyPr/>
                    <a:lstStyle/>
                    <a:p>
                      <a:endParaRPr lang="es-AR"/>
                    </a:p>
                  </a:txBody>
                  <a:tcPr/>
                </a:tc>
                <a:extLst>
                  <a:ext uri="{0D108BD9-81ED-4DB2-BD59-A6C34878D82A}">
                    <a16:rowId xmlns:a16="http://schemas.microsoft.com/office/drawing/2014/main" val="10007"/>
                  </a:ext>
                </a:extLst>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to 3"/>
          <p:cNvGraphicFramePr>
            <a:graphicFrameLocks noChangeAspect="1"/>
          </p:cNvGraphicFramePr>
          <p:nvPr/>
        </p:nvGraphicFramePr>
        <p:xfrm>
          <a:off x="4083050" y="450850"/>
          <a:ext cx="4625975" cy="584200"/>
        </p:xfrm>
        <a:graphic>
          <a:graphicData uri="http://schemas.openxmlformats.org/presentationml/2006/ole">
            <mc:AlternateContent xmlns:mc="http://schemas.openxmlformats.org/markup-compatibility/2006">
              <mc:Choice xmlns:v="urn:schemas-microsoft-com:vml" Requires="v">
                <p:oleObj spid="_x0000_s48140" name="Ecuación" r:id="rId3" imgW="2183452" imgH="266584" progId="Equation.3">
                  <p:embed/>
                </p:oleObj>
              </mc:Choice>
              <mc:Fallback>
                <p:oleObj name="Ecuación" r:id="rId3" imgW="2183452" imgH="266584" progId="Equation.3">
                  <p:embed/>
                  <p:pic>
                    <p:nvPicPr>
                      <p:cNvPr id="0" name="Objeto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3050" y="450850"/>
                        <a:ext cx="46259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8131" name="Objeto 4"/>
          <p:cNvGraphicFramePr>
            <a:graphicFrameLocks noChangeAspect="1"/>
          </p:cNvGraphicFramePr>
          <p:nvPr/>
        </p:nvGraphicFramePr>
        <p:xfrm>
          <a:off x="4083050" y="1160463"/>
          <a:ext cx="4706938" cy="847725"/>
        </p:xfrm>
        <a:graphic>
          <a:graphicData uri="http://schemas.openxmlformats.org/presentationml/2006/ole">
            <mc:AlternateContent xmlns:mc="http://schemas.openxmlformats.org/markup-compatibility/2006">
              <mc:Choice xmlns:v="urn:schemas-microsoft-com:vml" Requires="v">
                <p:oleObj spid="_x0000_s48141" name="Ecuación" r:id="rId5" imgW="1981200" imgH="393700" progId="Equation.3">
                  <p:embed/>
                </p:oleObj>
              </mc:Choice>
              <mc:Fallback>
                <p:oleObj name="Ecuación" r:id="rId5" imgW="1981200" imgH="393700" progId="Equation.3">
                  <p:embed/>
                  <p:pic>
                    <p:nvPicPr>
                      <p:cNvPr id="0" name="Objeto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1160463"/>
                        <a:ext cx="4706938"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48132" name="Imagen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825" y="233363"/>
            <a:ext cx="5086350" cy="617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8133" name="Objeto 12"/>
          <p:cNvGraphicFramePr>
            <a:graphicFrameLocks noChangeAspect="1"/>
          </p:cNvGraphicFramePr>
          <p:nvPr/>
        </p:nvGraphicFramePr>
        <p:xfrm>
          <a:off x="4083050" y="2230438"/>
          <a:ext cx="3424238" cy="407987"/>
        </p:xfrm>
        <a:graphic>
          <a:graphicData uri="http://schemas.openxmlformats.org/presentationml/2006/ole">
            <mc:AlternateContent xmlns:mc="http://schemas.openxmlformats.org/markup-compatibility/2006">
              <mc:Choice xmlns:v="urn:schemas-microsoft-com:vml" Requires="v">
                <p:oleObj spid="_x0000_s48142" name="Ecuación" r:id="rId8" imgW="1612900" imgH="228600" progId="Equation.3">
                  <p:embed/>
                </p:oleObj>
              </mc:Choice>
              <mc:Fallback>
                <p:oleObj name="Ecuación" r:id="rId8" imgW="1612900" imgH="228600" progId="Equation.3">
                  <p:embed/>
                  <p:pic>
                    <p:nvPicPr>
                      <p:cNvPr id="0" name="Objeto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83050" y="2230438"/>
                        <a:ext cx="3424238"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73741CF-EAD2-409A-B48E-E1826042EB88}"/>
              </a:ext>
            </a:extLst>
          </p:cNvPr>
          <p:cNvSpPr>
            <a:spLocks noChangeArrowheads="1"/>
          </p:cNvSpPr>
          <p:nvPr/>
        </p:nvSpPr>
        <p:spPr bwMode="auto">
          <a:xfrm>
            <a:off x="182563" y="414338"/>
            <a:ext cx="8721725" cy="597217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47610" rIns="0" bIns="0" anchor="ctr">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defRPr/>
            </a:pPr>
            <a:r>
              <a:rPr lang="es-ES_tradnl" altLang="es-AR" sz="1100" b="1">
                <a:solidFill>
                  <a:srgbClr val="000000"/>
                </a:solidFill>
                <a:latin typeface="+mj-lt"/>
              </a:rPr>
              <a:t>Kilogramo</a:t>
            </a:r>
            <a:endParaRPr lang="es-ES_tradnl" altLang="es-AR" sz="1100" b="1" dirty="0">
              <a:solidFill>
                <a:srgbClr val="000000"/>
              </a:solidFill>
              <a:latin typeface="+mj-lt"/>
            </a:endParaRPr>
          </a:p>
          <a:p>
            <a:pPr>
              <a:defRPr/>
            </a:pPr>
            <a:r>
              <a:rPr lang="es-ES_tradnl" altLang="es-AR" sz="1100" dirty="0">
                <a:solidFill>
                  <a:srgbClr val="222222"/>
                </a:solidFill>
                <a:latin typeface="+mj-lt"/>
                <a:cs typeface="Arial" panose="020B0604020202020204" pitchFamily="34" charset="0"/>
              </a:rPr>
              <a:t>El kilogramo es la unidad básica de masa y su patrón es un cilindro de platino, que también se conserva en la Oficina Internacional de Pesas y Medidas, en Francia. El kilogramo equivale a 1000 gramos. Un gramo es la masa de 1 centímetro cubico (cm³) de agua a una temperatura de 4° Celsius.</a:t>
            </a:r>
            <a:endParaRPr lang="es-ES_tradnl" altLang="es-AR" sz="1100" dirty="0">
              <a:latin typeface="+mj-lt"/>
            </a:endParaRPr>
          </a:p>
          <a:p>
            <a:pPr>
              <a:defRPr/>
            </a:pPr>
            <a:r>
              <a:rPr lang="es-ES_tradnl" altLang="es-AR" sz="1100" dirty="0">
                <a:solidFill>
                  <a:srgbClr val="222222"/>
                </a:solidFill>
                <a:latin typeface="+mj-lt"/>
                <a:cs typeface="Arial" panose="020B0604020202020204" pitchFamily="34" charset="0"/>
              </a:rPr>
              <a:t>La libra patrón en función del kilogramo patrón: la masa de un objeto que pesa 1 libra equivale a 0.4536 kilogramos.</a:t>
            </a:r>
          </a:p>
          <a:p>
            <a:pPr>
              <a:defRPr/>
            </a:pPr>
            <a:endParaRPr lang="es-ES_tradnl" altLang="es-AR" sz="1100" b="1" dirty="0">
              <a:solidFill>
                <a:srgbClr val="000000"/>
              </a:solidFill>
              <a:latin typeface="+mj-lt"/>
              <a:cs typeface="Arial" panose="020B0604020202020204" pitchFamily="34" charset="0"/>
            </a:endParaRPr>
          </a:p>
          <a:p>
            <a:pPr>
              <a:defRPr/>
            </a:pPr>
            <a:r>
              <a:rPr lang="es-ES_tradnl" altLang="es-AR" sz="1100" b="1" dirty="0">
                <a:solidFill>
                  <a:srgbClr val="000000"/>
                </a:solidFill>
                <a:latin typeface="+mj-lt"/>
                <a:cs typeface="Arial" panose="020B0604020202020204" pitchFamily="34" charset="0"/>
              </a:rPr>
              <a:t>Segundo</a:t>
            </a:r>
          </a:p>
          <a:p>
            <a:pPr>
              <a:defRPr/>
            </a:pPr>
            <a:r>
              <a:rPr lang="es-ES_tradnl" altLang="es-AR" sz="1100" dirty="0">
                <a:solidFill>
                  <a:srgbClr val="222222"/>
                </a:solidFill>
                <a:latin typeface="+mj-lt"/>
                <a:cs typeface="Arial" panose="020B0604020202020204" pitchFamily="34" charset="0"/>
              </a:rPr>
              <a:t>La unidad oficial de tiempo, para el SI y para el SUEU es el segundo. Hasta 1956 se definía en términos del día solar medio, dividido en 24 horas. Cada hora se divide en 60 minutos, y cada minuto en 60 segundos. Así, hay 86,400 segundos por día y el segundo se definía como la 1/86,400 parte del día solar medio. Esto resultó poco satisfactorio, porque la rapidez de rotación de la tierra está disminuyendo de forma gradual. En 1956 se escogió al día solar medio del año 1900 como patrón para basar el segundo. En 1964 se definió al segundo, en forma oficial , como la duración de 9,192,631,770 períodos de la radiación correspondiente a la transición entre los dos niveles </a:t>
            </a:r>
            <a:r>
              <a:rPr lang="es-ES_tradnl" altLang="es-AR" sz="1100" dirty="0" err="1">
                <a:solidFill>
                  <a:srgbClr val="222222"/>
                </a:solidFill>
                <a:latin typeface="+mj-lt"/>
                <a:cs typeface="Arial" panose="020B0604020202020204" pitchFamily="34" charset="0"/>
              </a:rPr>
              <a:t>hiperfinos</a:t>
            </a:r>
            <a:r>
              <a:rPr lang="es-ES_tradnl" altLang="es-AR" sz="1100" dirty="0">
                <a:solidFill>
                  <a:srgbClr val="222222"/>
                </a:solidFill>
                <a:latin typeface="+mj-lt"/>
                <a:cs typeface="Arial" panose="020B0604020202020204" pitchFamily="34" charset="0"/>
              </a:rPr>
              <a:t> del estado fundamental del átomo de cesio 133.</a:t>
            </a:r>
            <a:endParaRPr lang="es-ES_tradnl" altLang="es-AR" sz="1100" b="1" dirty="0">
              <a:solidFill>
                <a:srgbClr val="000000"/>
              </a:solidFill>
              <a:latin typeface="+mj-lt"/>
              <a:cs typeface="Arial" panose="020B0604020202020204" pitchFamily="34" charset="0"/>
            </a:endParaRPr>
          </a:p>
          <a:p>
            <a:pPr>
              <a:defRPr/>
            </a:pPr>
            <a:r>
              <a:rPr lang="es-ES_tradnl" altLang="es-AR" sz="1100" b="1" dirty="0">
                <a:solidFill>
                  <a:srgbClr val="000000"/>
                </a:solidFill>
                <a:latin typeface="+mj-lt"/>
                <a:cs typeface="Arial" panose="020B0604020202020204" pitchFamily="34" charset="0"/>
              </a:rPr>
              <a:t>Newton</a:t>
            </a:r>
          </a:p>
          <a:p>
            <a:pPr>
              <a:defRPr/>
            </a:pPr>
            <a:r>
              <a:rPr lang="es-ES_tradnl" altLang="es-AR" sz="1100" dirty="0">
                <a:solidFill>
                  <a:srgbClr val="222222"/>
                </a:solidFill>
                <a:latin typeface="+mj-lt"/>
                <a:cs typeface="Arial" panose="020B0604020202020204" pitchFamily="34" charset="0"/>
              </a:rPr>
              <a:t>La unidad de fuerza del sistema internacional es el newton y se representa mediante la letra N. Un newton es la fuerza que hay que ejercer sobre un kilogramo de masa para que adquiera una aceleración de un metro sobre segundo cuadrado.</a:t>
            </a:r>
            <a:endParaRPr lang="es-ES_tradnl" altLang="es-AR" sz="1100" dirty="0">
              <a:latin typeface="+mj-lt"/>
            </a:endParaRPr>
          </a:p>
          <a:p>
            <a:pPr lvl="1" indent="-457200">
              <a:defRPr/>
            </a:pPr>
            <a:r>
              <a:rPr lang="es-ES_tradnl" altLang="es-AR" sz="1100" dirty="0">
                <a:solidFill>
                  <a:srgbClr val="222222"/>
                </a:solidFill>
                <a:latin typeface="+mj-lt"/>
                <a:cs typeface="Arial" panose="020B0604020202020204" pitchFamily="34" charset="0"/>
              </a:rPr>
              <a:t>  </a:t>
            </a:r>
          </a:p>
          <a:p>
            <a:pPr>
              <a:defRPr/>
            </a:pPr>
            <a:r>
              <a:rPr lang="es-ES_tradnl" altLang="es-AR" sz="1100" b="1" dirty="0">
                <a:solidFill>
                  <a:srgbClr val="000000"/>
                </a:solidFill>
                <a:latin typeface="+mj-lt"/>
                <a:cs typeface="Arial" panose="020B0604020202020204" pitchFamily="34" charset="0"/>
              </a:rPr>
              <a:t>Pascal</a:t>
            </a:r>
          </a:p>
          <a:p>
            <a:pPr>
              <a:defRPr/>
            </a:pPr>
            <a:r>
              <a:rPr lang="es-ES_tradnl" altLang="es-AR" sz="1100" dirty="0">
                <a:solidFill>
                  <a:srgbClr val="222222"/>
                </a:solidFill>
                <a:latin typeface="+mj-lt"/>
                <a:cs typeface="Arial" panose="020B0604020202020204" pitchFamily="34" charset="0"/>
              </a:rPr>
              <a:t>El Pascal (</a:t>
            </a:r>
            <a:r>
              <a:rPr lang="es-ES_tradnl" altLang="es-AR" sz="1100" dirty="0" err="1">
                <a:solidFill>
                  <a:srgbClr val="222222"/>
                </a:solidFill>
                <a:latin typeface="+mj-lt"/>
                <a:cs typeface="Arial" panose="020B0604020202020204" pitchFamily="34" charset="0"/>
              </a:rPr>
              <a:t>Pa</a:t>
            </a:r>
            <a:r>
              <a:rPr lang="es-ES_tradnl" altLang="es-AR" sz="1100" dirty="0">
                <a:solidFill>
                  <a:srgbClr val="222222"/>
                </a:solidFill>
                <a:latin typeface="+mj-lt"/>
                <a:cs typeface="Arial" panose="020B0604020202020204" pitchFamily="34" charset="0"/>
              </a:rPr>
              <a:t>) es la unidad de presión en el SI. Es la presión ejercida por una fuerza de 1 Newton que actúa sobre una superficie que tiene un área de 1 metro cuadrado, es decir,</a:t>
            </a:r>
            <a:endParaRPr lang="es-ES_tradnl" altLang="es-AR" sz="1100" dirty="0">
              <a:latin typeface="+mj-lt"/>
            </a:endParaRPr>
          </a:p>
          <a:p>
            <a:pPr>
              <a:defRPr/>
            </a:pPr>
            <a:r>
              <a:rPr lang="es-ES_tradnl" altLang="es-AR" sz="1100" dirty="0">
                <a:solidFill>
                  <a:srgbClr val="222222"/>
                </a:solidFill>
                <a:latin typeface="+mj-lt"/>
                <a:cs typeface="Arial" panose="020B0604020202020204" pitchFamily="34" charset="0"/>
              </a:rPr>
              <a:t>En meteorología se utiliza el </a:t>
            </a:r>
            <a:r>
              <a:rPr lang="es-ES_tradnl" altLang="es-AR" sz="1100" i="1" dirty="0">
                <a:solidFill>
                  <a:srgbClr val="222222"/>
                </a:solidFill>
                <a:latin typeface="+mj-lt"/>
                <a:cs typeface="Arial" panose="020B0604020202020204" pitchFamily="34" charset="0"/>
              </a:rPr>
              <a:t>hectopascal</a:t>
            </a:r>
            <a:r>
              <a:rPr lang="es-ES_tradnl" altLang="es-AR" sz="1100" dirty="0">
                <a:solidFill>
                  <a:srgbClr val="222222"/>
                </a:solidFill>
                <a:latin typeface="+mj-lt"/>
                <a:cs typeface="Arial" panose="020B0604020202020204" pitchFamily="34" charset="0"/>
              </a:rPr>
              <a:t> (</a:t>
            </a:r>
            <a:r>
              <a:rPr lang="es-ES_tradnl" altLang="es-AR" sz="1100" dirty="0" err="1">
                <a:solidFill>
                  <a:srgbClr val="222222"/>
                </a:solidFill>
                <a:latin typeface="+mj-lt"/>
                <a:cs typeface="Arial" panose="020B0604020202020204" pitchFamily="34" charset="0"/>
              </a:rPr>
              <a:t>hPa</a:t>
            </a:r>
            <a:r>
              <a:rPr lang="es-ES_tradnl" altLang="es-AR" sz="1100" dirty="0">
                <a:solidFill>
                  <a:srgbClr val="222222"/>
                </a:solidFill>
                <a:latin typeface="+mj-lt"/>
                <a:cs typeface="Arial" panose="020B0604020202020204" pitchFamily="34" charset="0"/>
              </a:rPr>
              <a:t>) equivalente a 100 pascales.</a:t>
            </a:r>
          </a:p>
          <a:p>
            <a:pPr>
              <a:defRPr/>
            </a:pPr>
            <a:endParaRPr lang="es-ES_tradnl" altLang="es-AR" sz="1100" b="1" dirty="0">
              <a:solidFill>
                <a:srgbClr val="000000"/>
              </a:solidFill>
              <a:latin typeface="+mj-lt"/>
              <a:cs typeface="Arial" panose="020B0604020202020204" pitchFamily="34" charset="0"/>
            </a:endParaRPr>
          </a:p>
          <a:p>
            <a:pPr>
              <a:defRPr/>
            </a:pPr>
            <a:r>
              <a:rPr lang="es-ES_tradnl" altLang="es-AR" sz="1100" b="1" dirty="0">
                <a:solidFill>
                  <a:srgbClr val="000000"/>
                </a:solidFill>
                <a:latin typeface="+mj-lt"/>
                <a:cs typeface="Arial" panose="020B0604020202020204" pitchFamily="34" charset="0"/>
              </a:rPr>
              <a:t>Joule</a:t>
            </a:r>
          </a:p>
          <a:p>
            <a:pPr>
              <a:defRPr/>
            </a:pPr>
            <a:r>
              <a:rPr lang="es-ES_tradnl" altLang="es-AR" sz="1100" dirty="0">
                <a:solidFill>
                  <a:srgbClr val="222222"/>
                </a:solidFill>
                <a:latin typeface="+mj-lt"/>
                <a:cs typeface="Arial" panose="020B0604020202020204" pitchFamily="34" charset="0"/>
              </a:rPr>
              <a:t>Un joule equivale a la cantidad de trabajo efectuado por una fuerza de 1 newton actuando a través de una distancia de 1 metro.</a:t>
            </a:r>
            <a:endParaRPr lang="es-ES_tradnl" altLang="es-AR" sz="1100" dirty="0">
              <a:latin typeface="+mj-lt"/>
            </a:endParaRPr>
          </a:p>
          <a:p>
            <a:pPr>
              <a:defRPr/>
            </a:pPr>
            <a:r>
              <a:rPr lang="es-ES_tradnl" altLang="es-AR" sz="1100" dirty="0">
                <a:solidFill>
                  <a:srgbClr val="222222"/>
                </a:solidFill>
                <a:latin typeface="+mj-lt"/>
                <a:cs typeface="Arial" panose="020B0604020202020204" pitchFamily="34" charset="0"/>
              </a:rPr>
              <a:t>En 1948 el joule fue adoptado por la Conferencia Internacional de Pesas y Medidas como unidad de energía.</a:t>
            </a:r>
          </a:p>
          <a:p>
            <a:pPr>
              <a:defRPr/>
            </a:pPr>
            <a:endParaRPr lang="es-ES_tradnl" altLang="es-AR" sz="1100" b="1" dirty="0">
              <a:solidFill>
                <a:srgbClr val="000000"/>
              </a:solidFill>
              <a:latin typeface="+mj-lt"/>
              <a:cs typeface="Arial" panose="020B0604020202020204" pitchFamily="34" charset="0"/>
            </a:endParaRPr>
          </a:p>
          <a:p>
            <a:pPr>
              <a:defRPr/>
            </a:pPr>
            <a:r>
              <a:rPr lang="es-ES_tradnl" altLang="es-AR" sz="1100" b="1" dirty="0">
                <a:solidFill>
                  <a:srgbClr val="000000"/>
                </a:solidFill>
                <a:latin typeface="+mj-lt"/>
                <a:cs typeface="Arial" panose="020B0604020202020204" pitchFamily="34" charset="0"/>
              </a:rPr>
              <a:t>Amperio</a:t>
            </a:r>
          </a:p>
          <a:p>
            <a:pPr>
              <a:defRPr/>
            </a:pPr>
            <a:r>
              <a:rPr lang="es-ES_tradnl" altLang="es-AR" sz="1100" dirty="0">
                <a:solidFill>
                  <a:srgbClr val="222222"/>
                </a:solidFill>
                <a:latin typeface="+mj-lt"/>
                <a:cs typeface="Arial" panose="020B0604020202020204" pitchFamily="34" charset="0"/>
              </a:rPr>
              <a:t>Un amperio es la unidad para la intensidad de corriente. Equivale a la carga en coulomb por segundo.</a:t>
            </a:r>
            <a:endParaRPr lang="es-ES_tradnl" altLang="es-AR" sz="1100" dirty="0">
              <a:latin typeface="+mj-lt"/>
            </a:endParaRPr>
          </a:p>
          <a:p>
            <a:pPr lvl="1" indent="-457200">
              <a:defRPr/>
            </a:pPr>
            <a:r>
              <a:rPr lang="es-ES_tradnl" altLang="es-AR" sz="1100" dirty="0">
                <a:solidFill>
                  <a:srgbClr val="222222"/>
                </a:solidFill>
                <a:latin typeface="+mj-lt"/>
                <a:cs typeface="Arial" panose="020B0604020202020204" pitchFamily="34" charset="0"/>
              </a:rPr>
              <a:t>  </a:t>
            </a:r>
          </a:p>
          <a:p>
            <a:pPr>
              <a:defRPr/>
            </a:pPr>
            <a:r>
              <a:rPr lang="es-ES_tradnl" altLang="es-AR" sz="1100" b="1" dirty="0">
                <a:solidFill>
                  <a:srgbClr val="000000"/>
                </a:solidFill>
                <a:latin typeface="+mj-lt"/>
                <a:cs typeface="Arial" panose="020B0604020202020204" pitchFamily="34" charset="0"/>
              </a:rPr>
              <a:t>Kelvin</a:t>
            </a:r>
          </a:p>
          <a:p>
            <a:pPr>
              <a:defRPr/>
            </a:pPr>
            <a:r>
              <a:rPr lang="es-ES_tradnl" altLang="es-AR" sz="1100" dirty="0">
                <a:solidFill>
                  <a:srgbClr val="222222"/>
                </a:solidFill>
                <a:latin typeface="+mj-lt"/>
                <a:cs typeface="Arial" panose="020B0604020202020204" pitchFamily="34" charset="0"/>
              </a:rPr>
              <a:t>La unidad fundamental de temperatura lleva su nombre en honor al </a:t>
            </a:r>
            <a:r>
              <a:rPr lang="es-ES_tradnl" altLang="es-AR" sz="1100" dirty="0" err="1">
                <a:solidFill>
                  <a:srgbClr val="222222"/>
                </a:solidFill>
                <a:latin typeface="+mj-lt"/>
                <a:cs typeface="Arial" panose="020B0604020202020204" pitchFamily="34" charset="0"/>
              </a:rPr>
              <a:t>cientifico</a:t>
            </a:r>
            <a:r>
              <a:rPr lang="es-ES_tradnl" altLang="es-AR" sz="1100" dirty="0">
                <a:solidFill>
                  <a:srgbClr val="222222"/>
                </a:solidFill>
                <a:latin typeface="+mj-lt"/>
                <a:cs typeface="Arial" panose="020B0604020202020204" pitchFamily="34" charset="0"/>
              </a:rPr>
              <a:t> William Thomson, Lord Kelvin. Se define al Kelvin como la 1/273 parte de la temperatura termodinámica del punto triple del agua (que es el punto fijo en el que coexisten el hielo, el agua líquida y el vapor de agua en equilibrio). Se adoptó esta definición en 1968, al decidir cambiar el nombre grado Kelvin (</a:t>
            </a:r>
            <a:r>
              <a:rPr lang="es-ES_tradnl" altLang="es-AR" sz="1100" dirty="0" err="1">
                <a:solidFill>
                  <a:srgbClr val="222222"/>
                </a:solidFill>
                <a:latin typeface="+mj-lt"/>
                <a:cs typeface="Arial" panose="020B0604020202020204" pitchFamily="34" charset="0"/>
              </a:rPr>
              <a:t>°K</a:t>
            </a:r>
            <a:r>
              <a:rPr lang="es-ES_tradnl" altLang="es-AR" sz="1100" dirty="0">
                <a:solidFill>
                  <a:srgbClr val="222222"/>
                </a:solidFill>
                <a:latin typeface="+mj-lt"/>
                <a:cs typeface="Arial" panose="020B0604020202020204" pitchFamily="34" charset="0"/>
              </a:rPr>
              <a:t>) por sólo kelvin (K). La temperatura de fusión del hielo a la presión atmosférica es 273.15 K; la temperatura a la cual la presión de vapor del agua pura es igual a la presión atmosférica normal es 374.5 K : es la temperatura de ebullición del agua pura a la presión atmosférica normal.</a:t>
            </a:r>
          </a:p>
        </p:txBody>
      </p:sp>
      <p:sp>
        <p:nvSpPr>
          <p:cNvPr id="3" name="AutoShape 7" descr="{\displaystyle 1N={\frac {1kg\cdot 1m}{1s^{2}}}}">
            <a:extLst>
              <a:ext uri="{FF2B5EF4-FFF2-40B4-BE49-F238E27FC236}">
                <a16:creationId xmlns:a16="http://schemas.microsoft.com/office/drawing/2014/main" id="{17378E9D-204B-4F10-B1DB-06AE1C996366}"/>
              </a:ext>
            </a:extLst>
          </p:cNvPr>
          <p:cNvSpPr>
            <a:spLocks noChangeAspect="1" noChangeArrowheads="1"/>
          </p:cNvSpPr>
          <p:nvPr/>
        </p:nvSpPr>
        <p:spPr bwMode="auto">
          <a:xfrm>
            <a:off x="34925" y="-10953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es-AR" sz="1000">
              <a:latin typeface="+mj-lt"/>
            </a:endParaRPr>
          </a:p>
        </p:txBody>
      </p:sp>
      <p:sp>
        <p:nvSpPr>
          <p:cNvPr id="4" name="AutoShape 8" descr="{\displaystyle Pa={\frac {N}{m^{2}}}}">
            <a:extLst>
              <a:ext uri="{FF2B5EF4-FFF2-40B4-BE49-F238E27FC236}">
                <a16:creationId xmlns:a16="http://schemas.microsoft.com/office/drawing/2014/main" id="{CCD1687A-997E-4D9C-8CE3-30414FD4D06E}"/>
              </a:ext>
            </a:extLst>
          </p:cNvPr>
          <p:cNvSpPr>
            <a:spLocks noChangeAspect="1" noChangeArrowheads="1"/>
          </p:cNvSpPr>
          <p:nvPr/>
        </p:nvSpPr>
        <p:spPr bwMode="auto">
          <a:xfrm>
            <a:off x="34925" y="8556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es-AR" sz="1000">
              <a:latin typeface="+mj-lt"/>
            </a:endParaRPr>
          </a:p>
        </p:txBody>
      </p:sp>
      <p:sp>
        <p:nvSpPr>
          <p:cNvPr id="5" name="AutoShape 9" descr="{\displaystyle 1J=N\cdot m={\frac {kg\cdot m^{2}}{s^{2}}}}">
            <a:extLst>
              <a:ext uri="{FF2B5EF4-FFF2-40B4-BE49-F238E27FC236}">
                <a16:creationId xmlns:a16="http://schemas.microsoft.com/office/drawing/2014/main" id="{0B71C0C5-A0CA-4BC0-814A-77D8A1669B7B}"/>
              </a:ext>
            </a:extLst>
          </p:cNvPr>
          <p:cNvSpPr>
            <a:spLocks noChangeAspect="1" noChangeArrowheads="1"/>
          </p:cNvSpPr>
          <p:nvPr/>
        </p:nvSpPr>
        <p:spPr bwMode="auto">
          <a:xfrm>
            <a:off x="34925" y="30956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es-AR" sz="1000">
              <a:latin typeface="+mj-lt"/>
            </a:endParaRPr>
          </a:p>
        </p:txBody>
      </p:sp>
      <p:sp>
        <p:nvSpPr>
          <p:cNvPr id="6" name="AutoShape 10" descr="{\displaystyle 1A={\frac {C}{s}}}">
            <a:extLst>
              <a:ext uri="{FF2B5EF4-FFF2-40B4-BE49-F238E27FC236}">
                <a16:creationId xmlns:a16="http://schemas.microsoft.com/office/drawing/2014/main" id="{0859D803-4EC7-467C-85A7-123FE26B77E9}"/>
              </a:ext>
            </a:extLst>
          </p:cNvPr>
          <p:cNvSpPr>
            <a:spLocks noChangeAspect="1" noChangeArrowheads="1"/>
          </p:cNvSpPr>
          <p:nvPr/>
        </p:nvSpPr>
        <p:spPr bwMode="auto">
          <a:xfrm>
            <a:off x="34925" y="519906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a:defRPr/>
            </a:pPr>
            <a:endParaRPr lang="es-AR" sz="1000">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sultado de imagen para metodo científi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823913"/>
            <a:ext cx="8202613"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CuadroTexto 2"/>
          <p:cNvSpPr txBox="1">
            <a:spLocks noChangeArrowheads="1"/>
          </p:cNvSpPr>
          <p:nvPr/>
        </p:nvSpPr>
        <p:spPr bwMode="auto">
          <a:xfrm>
            <a:off x="155575" y="227013"/>
            <a:ext cx="8729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rPr>
              <a:t>El método científico.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4F4DEF4-8F85-49E4-8333-D87123AA5C13}"/>
              </a:ext>
            </a:extLst>
          </p:cNvPr>
          <p:cNvSpPr/>
          <p:nvPr/>
        </p:nvSpPr>
        <p:spPr>
          <a:xfrm>
            <a:off x="147638" y="836613"/>
            <a:ext cx="8770937" cy="4494212"/>
          </a:xfrm>
          <a:prstGeom prst="rect">
            <a:avLst/>
          </a:prstGeom>
        </p:spPr>
        <p:txBody>
          <a:bodyPr>
            <a:spAutoFit/>
          </a:bodyPr>
          <a:lstStyle/>
          <a:p>
            <a:pPr>
              <a:defRPr/>
            </a:pPr>
            <a:r>
              <a:rPr lang="es-AR" sz="2200" dirty="0">
                <a:latin typeface="+mn-lt"/>
              </a:rPr>
              <a:t>La física es una </a:t>
            </a:r>
            <a:r>
              <a:rPr lang="es-AR" sz="2200" b="1" dirty="0">
                <a:solidFill>
                  <a:srgbClr val="0070C0"/>
                </a:solidFill>
                <a:latin typeface="+mn-lt"/>
              </a:rPr>
              <a:t>ciencia experimental</a:t>
            </a:r>
            <a:r>
              <a:rPr lang="es-AR" sz="2200" dirty="0">
                <a:latin typeface="+mn-lt"/>
              </a:rPr>
              <a:t>, esto significa que los fenómenos en análisis </a:t>
            </a:r>
            <a:r>
              <a:rPr lang="es-AR" sz="2200" b="1" dirty="0">
                <a:solidFill>
                  <a:srgbClr val="0070C0"/>
                </a:solidFill>
                <a:latin typeface="+mn-lt"/>
              </a:rPr>
              <a:t>deben observarse y medi</a:t>
            </a:r>
            <a:r>
              <a:rPr lang="es-AR" sz="2200" dirty="0">
                <a:solidFill>
                  <a:srgbClr val="0070C0"/>
                </a:solidFill>
                <a:latin typeface="+mn-lt"/>
              </a:rPr>
              <a:t>rse</a:t>
            </a:r>
            <a:r>
              <a:rPr lang="es-AR" sz="2200" dirty="0">
                <a:latin typeface="+mn-lt"/>
              </a:rPr>
              <a:t>. </a:t>
            </a:r>
          </a:p>
          <a:p>
            <a:pPr>
              <a:defRPr/>
            </a:pPr>
            <a:endParaRPr lang="es-AR" sz="2200" dirty="0">
              <a:latin typeface="+mn-lt"/>
            </a:endParaRPr>
          </a:p>
          <a:p>
            <a:pPr>
              <a:defRPr/>
            </a:pPr>
            <a:r>
              <a:rPr lang="es-AR" sz="2200" dirty="0">
                <a:latin typeface="+mn-lt"/>
              </a:rPr>
              <a:t>Para realizar una medición deben intervenir tres sistemas: </a:t>
            </a:r>
          </a:p>
          <a:p>
            <a:pPr marL="342900" indent="-342900">
              <a:buFont typeface="Arial" panose="020B0604020202020204" pitchFamily="34" charset="0"/>
              <a:buChar char="•"/>
              <a:defRPr/>
            </a:pPr>
            <a:r>
              <a:rPr lang="es-AR" sz="2200" dirty="0">
                <a:latin typeface="+mn-lt"/>
              </a:rPr>
              <a:t>El </a:t>
            </a:r>
            <a:r>
              <a:rPr lang="es-AR" sz="2200" b="1" dirty="0">
                <a:solidFill>
                  <a:srgbClr val="0070C0"/>
                </a:solidFill>
                <a:latin typeface="+mn-lt"/>
              </a:rPr>
              <a:t>sistema objeto </a:t>
            </a:r>
            <a:r>
              <a:rPr lang="es-AR" sz="2200" dirty="0">
                <a:latin typeface="+mn-lt"/>
              </a:rPr>
              <a:t>al cual deseamos medir</a:t>
            </a:r>
          </a:p>
          <a:p>
            <a:pPr marL="342900" indent="-342900">
              <a:buFont typeface="Arial" panose="020B0604020202020204" pitchFamily="34" charset="0"/>
              <a:buChar char="•"/>
              <a:defRPr/>
            </a:pPr>
            <a:endParaRPr lang="es-AR" sz="2200" dirty="0">
              <a:latin typeface="+mn-lt"/>
            </a:endParaRPr>
          </a:p>
          <a:p>
            <a:pPr marL="342900" indent="-342900">
              <a:buFont typeface="Arial" panose="020B0604020202020204" pitchFamily="34" charset="0"/>
              <a:buChar char="•"/>
              <a:defRPr/>
            </a:pPr>
            <a:r>
              <a:rPr lang="es-AR" sz="2200" dirty="0">
                <a:latin typeface="+mn-lt"/>
              </a:rPr>
              <a:t>El </a:t>
            </a:r>
            <a:r>
              <a:rPr lang="es-AR" sz="2200" b="1" dirty="0">
                <a:solidFill>
                  <a:srgbClr val="0070C0"/>
                </a:solidFill>
                <a:latin typeface="+mn-lt"/>
              </a:rPr>
              <a:t>sistema de medición </a:t>
            </a:r>
            <a:r>
              <a:rPr lang="es-AR" sz="2200" dirty="0">
                <a:latin typeface="+mn-lt"/>
              </a:rPr>
              <a:t>o aparato de medición (regla, termómetro, etc.) </a:t>
            </a:r>
          </a:p>
          <a:p>
            <a:pPr marL="342900" indent="-342900">
              <a:buFont typeface="Arial" panose="020B0604020202020204" pitchFamily="34" charset="0"/>
              <a:buChar char="•"/>
              <a:defRPr/>
            </a:pPr>
            <a:endParaRPr lang="es-AR" sz="2200" dirty="0">
              <a:latin typeface="+mn-lt"/>
            </a:endParaRPr>
          </a:p>
          <a:p>
            <a:pPr marL="342900" indent="-342900">
              <a:buFont typeface="Arial" panose="020B0604020202020204" pitchFamily="34" charset="0"/>
              <a:buChar char="•"/>
              <a:defRPr/>
            </a:pPr>
            <a:r>
              <a:rPr lang="es-AR" sz="2200" dirty="0">
                <a:latin typeface="+mn-lt"/>
              </a:rPr>
              <a:t>El </a:t>
            </a:r>
            <a:r>
              <a:rPr lang="es-AR" sz="2200" b="1" dirty="0">
                <a:solidFill>
                  <a:srgbClr val="0070C0"/>
                </a:solidFill>
                <a:latin typeface="+mn-lt"/>
              </a:rPr>
              <a:t>sistema de comparación</a:t>
            </a:r>
            <a:r>
              <a:rPr lang="es-AR" sz="2200" dirty="0">
                <a:latin typeface="+mn-lt"/>
              </a:rPr>
              <a:t>, este último no es otra cosa que la unidad o referencia adoptada en la medición.</a:t>
            </a:r>
          </a:p>
          <a:p>
            <a:pPr>
              <a:defRPr/>
            </a:pPr>
            <a:endParaRPr lang="es-AR" sz="2200" dirty="0">
              <a:latin typeface="+mn-lt"/>
            </a:endParaRPr>
          </a:p>
          <a:p>
            <a:pPr>
              <a:defRPr/>
            </a:pPr>
            <a:endParaRPr lang="es-AR" sz="2200" dirty="0">
              <a:latin typeface="+mn-lt"/>
            </a:endParaRPr>
          </a:p>
        </p:txBody>
      </p:sp>
      <p:sp>
        <p:nvSpPr>
          <p:cNvPr id="3" name="Rectángulo 2">
            <a:extLst>
              <a:ext uri="{FF2B5EF4-FFF2-40B4-BE49-F238E27FC236}">
                <a16:creationId xmlns:a16="http://schemas.microsoft.com/office/drawing/2014/main" id="{449109A0-A1A0-4C61-8DAB-B2AAE2041204}"/>
              </a:ext>
            </a:extLst>
          </p:cNvPr>
          <p:cNvSpPr/>
          <p:nvPr/>
        </p:nvSpPr>
        <p:spPr>
          <a:xfrm>
            <a:off x="147638" y="836613"/>
            <a:ext cx="8770937" cy="828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6" name="CuadroTexto 5">
            <a:extLst>
              <a:ext uri="{FF2B5EF4-FFF2-40B4-BE49-F238E27FC236}">
                <a16:creationId xmlns:a16="http://schemas.microsoft.com/office/drawing/2014/main" id="{AB1D5EF5-9056-441D-9BF2-66FB97D93EBA}"/>
              </a:ext>
            </a:extLst>
          </p:cNvPr>
          <p:cNvSpPr txBox="1"/>
          <p:nvPr/>
        </p:nvSpPr>
        <p:spPr>
          <a:xfrm>
            <a:off x="168275" y="131763"/>
            <a:ext cx="8729663" cy="431800"/>
          </a:xfrm>
          <a:prstGeom prst="rect">
            <a:avLst/>
          </a:prstGeom>
          <a:solidFill>
            <a:schemeClr val="tx1"/>
          </a:solidFill>
        </p:spPr>
        <p:txBody>
          <a:bodyPr>
            <a:spAutoFit/>
          </a:bodyPr>
          <a:lstStyle/>
          <a:p>
            <a:pPr>
              <a:defRPr/>
            </a:pPr>
            <a:r>
              <a:rPr lang="es-AR" sz="2200" b="1" dirty="0">
                <a:solidFill>
                  <a:srgbClr val="FFFF00"/>
                </a:solidFill>
                <a:latin typeface="+mn-lt"/>
                <a:ea typeface="+mj-ea"/>
                <a:cs typeface="+mj-cs"/>
              </a:rPr>
              <a:t>Errores. </a:t>
            </a:r>
            <a:endParaRPr lang="es-AR" b="1" dirty="0">
              <a:solidFill>
                <a:srgbClr val="FFFF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2"/>
          <p:cNvSpPr>
            <a:spLocks noChangeArrowheads="1"/>
          </p:cNvSpPr>
          <p:nvPr/>
        </p:nvSpPr>
        <p:spPr bwMode="auto">
          <a:xfrm>
            <a:off x="155575" y="1022350"/>
            <a:ext cx="8408988"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AR" sz="2200">
                <a:ea typeface="Times New Roman" panose="02020603050405020304" pitchFamily="18" charset="0"/>
                <a:cs typeface="Arial" panose="020B0604020202020204" pitchFamily="34" charset="0"/>
              </a:rPr>
              <a:t>Cualquier </a:t>
            </a:r>
            <a:r>
              <a:rPr lang="es-ES" altLang="es-AR" sz="2200" b="1">
                <a:solidFill>
                  <a:srgbClr val="0070C0"/>
                </a:solidFill>
                <a:ea typeface="Times New Roman" panose="02020603050405020304" pitchFamily="18" charset="0"/>
                <a:cs typeface="Arial" panose="020B0604020202020204" pitchFamily="34" charset="0"/>
              </a:rPr>
              <a:t>proceso de medición</a:t>
            </a:r>
            <a:r>
              <a:rPr lang="es-ES" altLang="es-AR" sz="2200">
                <a:ea typeface="Times New Roman" panose="02020603050405020304" pitchFamily="18" charset="0"/>
                <a:cs typeface="Arial" panose="020B0604020202020204" pitchFamily="34" charset="0"/>
              </a:rPr>
              <a:t>, tiene como resultado definir una </a:t>
            </a:r>
            <a:r>
              <a:rPr lang="es-ES" altLang="es-AR" sz="2200" b="1">
                <a:solidFill>
                  <a:srgbClr val="0070C0"/>
                </a:solidFill>
                <a:ea typeface="Times New Roman" panose="02020603050405020304" pitchFamily="18" charset="0"/>
                <a:cs typeface="Arial" panose="020B0604020202020204" pitchFamily="34" charset="0"/>
              </a:rPr>
              <a:t>magnitud física </a:t>
            </a:r>
            <a:r>
              <a:rPr lang="es-ES" altLang="es-AR" sz="2200">
                <a:ea typeface="Times New Roman" panose="02020603050405020304" pitchFamily="18" charset="0"/>
                <a:cs typeface="Arial" panose="020B0604020202020204" pitchFamily="34" charset="0"/>
              </a:rPr>
              <a:t>y dar como resultado la </a:t>
            </a:r>
            <a:r>
              <a:rPr lang="es-ES" altLang="es-AR" sz="2200" b="1">
                <a:solidFill>
                  <a:srgbClr val="0070C0"/>
                </a:solidFill>
                <a:ea typeface="Times New Roman" panose="02020603050405020304" pitchFamily="18" charset="0"/>
                <a:cs typeface="Arial" panose="020B0604020202020204" pitchFamily="34" charset="0"/>
              </a:rPr>
              <a:t>cantidad</a:t>
            </a:r>
            <a:r>
              <a:rPr lang="es-ES" altLang="es-AR" sz="2200">
                <a:ea typeface="Times New Roman" panose="02020603050405020304" pitchFamily="18" charset="0"/>
                <a:cs typeface="Arial" panose="020B0604020202020204" pitchFamily="34" charset="0"/>
              </a:rPr>
              <a:t>.</a:t>
            </a:r>
          </a:p>
        </p:txBody>
      </p:sp>
      <p:sp>
        <p:nvSpPr>
          <p:cNvPr id="10243" name="CuadroTexto 3"/>
          <p:cNvSpPr txBox="1">
            <a:spLocks noChangeArrowheads="1"/>
          </p:cNvSpPr>
          <p:nvPr/>
        </p:nvSpPr>
        <p:spPr bwMode="auto">
          <a:xfrm>
            <a:off x="155575" y="227013"/>
            <a:ext cx="8729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rPr>
              <a:t>Proceso de Medición. </a:t>
            </a:r>
          </a:p>
        </p:txBody>
      </p:sp>
      <p:sp>
        <p:nvSpPr>
          <p:cNvPr id="5" name="Rectángulo 4">
            <a:extLst>
              <a:ext uri="{FF2B5EF4-FFF2-40B4-BE49-F238E27FC236}">
                <a16:creationId xmlns:a16="http://schemas.microsoft.com/office/drawing/2014/main" id="{B56A732B-D8CC-447A-8A11-653732392628}"/>
              </a:ext>
            </a:extLst>
          </p:cNvPr>
          <p:cNvSpPr/>
          <p:nvPr/>
        </p:nvSpPr>
        <p:spPr>
          <a:xfrm>
            <a:off x="155575" y="2595563"/>
            <a:ext cx="9451975" cy="431800"/>
          </a:xfrm>
          <a:prstGeom prst="rect">
            <a:avLst/>
          </a:prstGeom>
        </p:spPr>
        <p:txBody>
          <a:bodyPr>
            <a:spAutoFit/>
          </a:bodyPr>
          <a:lstStyle/>
          <a:p>
            <a:pPr eaLnBrk="1" hangingPunct="1">
              <a:defRPr/>
            </a:pPr>
            <a:r>
              <a:rPr lang="es-ES" altLang="es-AR" sz="2200" b="1" dirty="0">
                <a:solidFill>
                  <a:srgbClr val="0070C0"/>
                </a:solidFill>
                <a:latin typeface="+mn-lt"/>
              </a:rPr>
              <a:t>Magnitud</a:t>
            </a:r>
            <a:r>
              <a:rPr lang="es-ES" altLang="es-AR" sz="2200" dirty="0">
                <a:latin typeface="+mn-lt"/>
              </a:rPr>
              <a:t> es todo lo que se puede medir. </a:t>
            </a:r>
            <a:r>
              <a:rPr lang="es-ES" altLang="es-AR" sz="2200" b="1" dirty="0">
                <a:solidFill>
                  <a:srgbClr val="0070C0"/>
                </a:solidFill>
                <a:latin typeface="+mn-lt"/>
              </a:rPr>
              <a:t>Medir</a:t>
            </a:r>
            <a:r>
              <a:rPr lang="es-ES" altLang="es-AR" sz="2200" b="1" dirty="0">
                <a:latin typeface="+mn-lt"/>
              </a:rPr>
              <a:t> </a:t>
            </a:r>
            <a:r>
              <a:rPr lang="es-ES" altLang="es-AR" sz="2200" dirty="0">
                <a:latin typeface="+mn-lt"/>
              </a:rPr>
              <a:t>significa comparar.</a:t>
            </a:r>
          </a:p>
        </p:txBody>
      </p:sp>
      <p:sp>
        <p:nvSpPr>
          <p:cNvPr id="6" name="Rectángulo 5">
            <a:extLst>
              <a:ext uri="{FF2B5EF4-FFF2-40B4-BE49-F238E27FC236}">
                <a16:creationId xmlns:a16="http://schemas.microsoft.com/office/drawing/2014/main" id="{8CA1B71D-CDA6-4DF3-A264-0ED419FD5D32}"/>
              </a:ext>
            </a:extLst>
          </p:cNvPr>
          <p:cNvSpPr/>
          <p:nvPr/>
        </p:nvSpPr>
        <p:spPr>
          <a:xfrm>
            <a:off x="155575" y="992188"/>
            <a:ext cx="8770938" cy="828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7" name="Rectángulo 6">
            <a:extLst>
              <a:ext uri="{FF2B5EF4-FFF2-40B4-BE49-F238E27FC236}">
                <a16:creationId xmlns:a16="http://schemas.microsoft.com/office/drawing/2014/main" id="{72D00443-0B12-4E16-978B-45B027ECC5DF}"/>
              </a:ext>
            </a:extLst>
          </p:cNvPr>
          <p:cNvSpPr/>
          <p:nvPr/>
        </p:nvSpPr>
        <p:spPr>
          <a:xfrm>
            <a:off x="134938" y="2397125"/>
            <a:ext cx="8770937" cy="8286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
        <p:nvSpPr>
          <p:cNvPr id="8" name="Rectangle 47"/>
          <p:cNvSpPr>
            <a:spLocks noChangeArrowheads="1"/>
          </p:cNvSpPr>
          <p:nvPr/>
        </p:nvSpPr>
        <p:spPr bwMode="auto">
          <a:xfrm>
            <a:off x="134938" y="3662363"/>
            <a:ext cx="87503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s-AR" sz="2200" b="1">
                <a:solidFill>
                  <a:srgbClr val="0070C0"/>
                </a:solidFill>
                <a:ea typeface="Times New Roman" panose="02020603050405020304" pitchFamily="18" charset="0"/>
                <a:cs typeface="Arial" panose="020B0604020202020204" pitchFamily="34" charset="0"/>
              </a:rPr>
              <a:t>Todas las medidas están afectadas en algún grado por un error experimental</a:t>
            </a:r>
            <a:r>
              <a:rPr lang="es-ES" altLang="es-AR" sz="2200">
                <a:ea typeface="Times New Roman" panose="02020603050405020304" pitchFamily="18" charset="0"/>
                <a:cs typeface="Arial" panose="020B0604020202020204" pitchFamily="34" charset="0"/>
              </a:rPr>
              <a:t> debido a las imperfecciones inevitables del instrumento de medida, a las limitaciones impuestas por nuestros sentidos que deben de registrar la información o al procedimiento utilizado para realizar la medición.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2540000" y="2927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graphicFrame>
        <p:nvGraphicFramePr>
          <p:cNvPr id="127001" name="Object 25"/>
          <p:cNvGraphicFramePr>
            <a:graphicFrameLocks noChangeAspect="1"/>
          </p:cNvGraphicFramePr>
          <p:nvPr/>
        </p:nvGraphicFramePr>
        <p:xfrm>
          <a:off x="1222375" y="4646613"/>
          <a:ext cx="1479550" cy="450850"/>
        </p:xfrm>
        <a:graphic>
          <a:graphicData uri="http://schemas.openxmlformats.org/presentationml/2006/ole">
            <mc:AlternateContent xmlns:mc="http://schemas.openxmlformats.org/markup-compatibility/2006">
              <mc:Choice xmlns:v="urn:schemas-microsoft-com:vml" Requires="v">
                <p:oleObj spid="_x0000_s11294" name="Ecuación" r:id="rId3" imgW="965200" imgH="228600" progId="Equation.3">
                  <p:embed/>
                </p:oleObj>
              </mc:Choice>
              <mc:Fallback>
                <p:oleObj name="Ecuación" r:id="rId3" imgW="965200" imgH="228600" progId="Equation.3">
                  <p:embed/>
                  <p:pic>
                    <p:nvPicPr>
                      <p:cNvPr id="0" name="Object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2375" y="4646613"/>
                        <a:ext cx="1479550"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7000" name="Object 24"/>
          <p:cNvGraphicFramePr>
            <a:graphicFrameLocks noChangeAspect="1"/>
          </p:cNvGraphicFramePr>
          <p:nvPr/>
        </p:nvGraphicFramePr>
        <p:xfrm>
          <a:off x="5060950" y="4654550"/>
          <a:ext cx="3294063" cy="407988"/>
        </p:xfrm>
        <a:graphic>
          <a:graphicData uri="http://schemas.openxmlformats.org/presentationml/2006/ole">
            <mc:AlternateContent xmlns:mc="http://schemas.openxmlformats.org/markup-compatibility/2006">
              <mc:Choice xmlns:v="urn:schemas-microsoft-com:vml" Requires="v">
                <p:oleObj spid="_x0000_s11295" name="Ecuación" r:id="rId5" imgW="2019300" imgH="228600" progId="Equation.3">
                  <p:embed/>
                </p:oleObj>
              </mc:Choice>
              <mc:Fallback>
                <p:oleObj name="Ecuación" r:id="rId5" imgW="2019300" imgH="228600" progId="Equation.3">
                  <p:embed/>
                  <p:pic>
                    <p:nvPicPr>
                      <p:cNvPr id="0" name="Object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60950" y="4654550"/>
                        <a:ext cx="3294063"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 name="Group 42"/>
          <p:cNvGrpSpPr>
            <a:grpSpLocks/>
          </p:cNvGrpSpPr>
          <p:nvPr/>
        </p:nvGrpSpPr>
        <p:grpSpPr bwMode="auto">
          <a:xfrm>
            <a:off x="2459038" y="5429250"/>
            <a:ext cx="3925887" cy="752475"/>
            <a:chOff x="1554" y="3563"/>
            <a:chExt cx="2473" cy="395"/>
          </a:xfrm>
        </p:grpSpPr>
        <p:sp>
          <p:nvSpPr>
            <p:cNvPr id="11278" name="Line 23"/>
            <p:cNvSpPr>
              <a:spLocks noChangeShapeType="1"/>
            </p:cNvSpPr>
            <p:nvPr/>
          </p:nvSpPr>
          <p:spPr bwMode="auto">
            <a:xfrm>
              <a:off x="1554" y="3782"/>
              <a:ext cx="2424" cy="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9" name="Line 22"/>
            <p:cNvSpPr>
              <a:spLocks noChangeShapeType="1"/>
            </p:cNvSpPr>
            <p:nvPr/>
          </p:nvSpPr>
          <p:spPr bwMode="auto">
            <a:xfrm>
              <a:off x="2081" y="3782"/>
              <a:ext cx="1587"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0" name="Line 21"/>
            <p:cNvSpPr>
              <a:spLocks noChangeShapeType="1"/>
            </p:cNvSpPr>
            <p:nvPr/>
          </p:nvSpPr>
          <p:spPr bwMode="auto">
            <a:xfrm>
              <a:off x="2083" y="3755"/>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20"/>
            <p:cNvSpPr>
              <a:spLocks noChangeShapeType="1"/>
            </p:cNvSpPr>
            <p:nvPr/>
          </p:nvSpPr>
          <p:spPr bwMode="auto">
            <a:xfrm>
              <a:off x="2877" y="3755"/>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19"/>
            <p:cNvSpPr>
              <a:spLocks noChangeShapeType="1"/>
            </p:cNvSpPr>
            <p:nvPr/>
          </p:nvSpPr>
          <p:spPr bwMode="auto">
            <a:xfrm>
              <a:off x="3663" y="3755"/>
              <a:ext cx="0" cy="54"/>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3" name="Text Box 18"/>
            <p:cNvSpPr txBox="1">
              <a:spLocks noChangeArrowheads="1"/>
            </p:cNvSpPr>
            <p:nvPr/>
          </p:nvSpPr>
          <p:spPr bwMode="auto">
            <a:xfrm>
              <a:off x="2714" y="3564"/>
              <a:ext cx="336"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2200" i="1">
                  <a:latin typeface="Times New Roman" panose="02020603050405020304" pitchFamily="18" charset="0"/>
                  <a:cs typeface="Times New Roman" panose="02020603050405020304" pitchFamily="18" charset="0"/>
                </a:rPr>
                <a:t>X</a:t>
              </a:r>
              <a:endParaRPr lang="es-ES" altLang="es-AR" sz="2200">
                <a:latin typeface="Times New Roman" panose="02020603050405020304" pitchFamily="18" charset="0"/>
                <a:cs typeface="Times New Roman" panose="02020603050405020304" pitchFamily="18" charset="0"/>
              </a:endParaRPr>
            </a:p>
          </p:txBody>
        </p:sp>
        <p:sp>
          <p:nvSpPr>
            <p:cNvPr id="11284" name="Text Box 17"/>
            <p:cNvSpPr txBox="1">
              <a:spLocks noChangeArrowheads="1"/>
            </p:cNvSpPr>
            <p:nvPr/>
          </p:nvSpPr>
          <p:spPr bwMode="auto">
            <a:xfrm>
              <a:off x="3344" y="3563"/>
              <a:ext cx="683"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2200" i="1">
                  <a:latin typeface="Times New Roman" panose="02020603050405020304" pitchFamily="18" charset="0"/>
                  <a:cs typeface="Times New Roman" panose="02020603050405020304" pitchFamily="18" charset="0"/>
                </a:rPr>
                <a:t>X + </a:t>
              </a:r>
              <a:r>
                <a:rPr lang="es-ES" altLang="es-AR" sz="2200" i="1">
                  <a:latin typeface="Times New Roman" panose="02020603050405020304" pitchFamily="18" charset="0"/>
                  <a:cs typeface="Times New Roman" panose="02020603050405020304" pitchFamily="18" charset="0"/>
                  <a:sym typeface="Symbol" panose="05050102010706020507" pitchFamily="18" charset="2"/>
                </a:rPr>
                <a:t></a:t>
              </a:r>
              <a:r>
                <a:rPr lang="es-ES" altLang="es-AR" sz="2200" i="1">
                  <a:latin typeface="Times New Roman" panose="02020603050405020304" pitchFamily="18" charset="0"/>
                  <a:cs typeface="Times New Roman" panose="02020603050405020304" pitchFamily="18" charset="0"/>
                </a:rPr>
                <a:t>X</a:t>
              </a:r>
              <a:endParaRPr lang="es-ES" altLang="es-AR" sz="2200" i="1">
                <a:latin typeface="Times New Roman" panose="02020603050405020304" pitchFamily="18" charset="0"/>
                <a:cs typeface="Times New Roman" panose="02020603050405020304" pitchFamily="18" charset="0"/>
                <a:sym typeface="Symbol" panose="05050102010706020507" pitchFamily="18" charset="2"/>
              </a:endParaRPr>
            </a:p>
          </p:txBody>
        </p:sp>
        <p:sp>
          <p:nvSpPr>
            <p:cNvPr id="11285" name="Text Box 16"/>
            <p:cNvSpPr txBox="1">
              <a:spLocks noChangeArrowheads="1"/>
            </p:cNvSpPr>
            <p:nvPr/>
          </p:nvSpPr>
          <p:spPr bwMode="auto">
            <a:xfrm>
              <a:off x="1707" y="3570"/>
              <a:ext cx="764"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2200" i="1">
                  <a:latin typeface="Times New Roman" panose="02020603050405020304" pitchFamily="18" charset="0"/>
                  <a:cs typeface="Times New Roman" panose="02020603050405020304" pitchFamily="18" charset="0"/>
                </a:rPr>
                <a:t>X </a:t>
              </a:r>
              <a:r>
                <a:rPr lang="es-ES" altLang="es-AR" sz="2200" i="1">
                  <a:latin typeface="Times New Roman" panose="02020603050405020304" pitchFamily="18" charset="0"/>
                  <a:cs typeface="Times New Roman" panose="02020603050405020304" pitchFamily="18" charset="0"/>
                  <a:sym typeface="Symbol" panose="05050102010706020507" pitchFamily="18" charset="2"/>
                </a:rPr>
                <a:t></a:t>
              </a:r>
              <a:r>
                <a:rPr lang="es-ES" altLang="es-AR" sz="2200" i="1">
                  <a:latin typeface="Times New Roman" panose="02020603050405020304" pitchFamily="18" charset="0"/>
                  <a:cs typeface="Times New Roman" panose="02020603050405020304" pitchFamily="18" charset="0"/>
                </a:rPr>
                <a:t> </a:t>
              </a:r>
              <a:r>
                <a:rPr lang="es-ES" altLang="es-AR" sz="2200" i="1">
                  <a:latin typeface="Times New Roman" panose="02020603050405020304" pitchFamily="18" charset="0"/>
                  <a:cs typeface="Times New Roman" panose="02020603050405020304" pitchFamily="18" charset="0"/>
                  <a:sym typeface="Symbol" panose="05050102010706020507" pitchFamily="18" charset="2"/>
                </a:rPr>
                <a:t></a:t>
              </a:r>
              <a:r>
                <a:rPr lang="es-ES" altLang="es-AR" sz="2200" i="1">
                  <a:latin typeface="Times New Roman" panose="02020603050405020304" pitchFamily="18" charset="0"/>
                  <a:cs typeface="Times New Roman" panose="02020603050405020304" pitchFamily="18" charset="0"/>
                </a:rPr>
                <a:t>X</a:t>
              </a:r>
              <a:endParaRPr lang="es-ES" altLang="es-AR" sz="2200" i="1">
                <a:latin typeface="Times New Roman" panose="02020603050405020304" pitchFamily="18" charset="0"/>
                <a:cs typeface="Times New Roman" panose="02020603050405020304" pitchFamily="18" charset="0"/>
                <a:sym typeface="Symbol" panose="05050102010706020507" pitchFamily="18" charset="2"/>
              </a:endParaRPr>
            </a:p>
            <a:p>
              <a:pPr>
                <a:spcBef>
                  <a:spcPct val="0"/>
                </a:spcBef>
                <a:buFontTx/>
                <a:buNone/>
              </a:pPr>
              <a:endParaRPr lang="es-ES" altLang="es-AR" sz="2000" i="1">
                <a:latin typeface="Times New Roman" panose="02020603050405020304" pitchFamily="18" charset="0"/>
                <a:cs typeface="Times New Roman" panose="02020603050405020304" pitchFamily="18" charset="0"/>
                <a:sym typeface="Symbol" panose="05050102010706020507" pitchFamily="18" charset="2"/>
              </a:endParaRPr>
            </a:p>
          </p:txBody>
        </p:sp>
        <p:sp>
          <p:nvSpPr>
            <p:cNvPr id="11286" name="AutoShape 15"/>
            <p:cNvSpPr>
              <a:spLocks/>
            </p:cNvSpPr>
            <p:nvPr/>
          </p:nvSpPr>
          <p:spPr bwMode="auto">
            <a:xfrm rot="-5400000">
              <a:off x="2796" y="3060"/>
              <a:ext cx="160" cy="1575"/>
            </a:xfrm>
            <a:prstGeom prst="leftBrace">
              <a:avLst>
                <a:gd name="adj1" fmla="val 57969"/>
                <a:gd name="adj2" fmla="val 50602"/>
              </a:avLst>
            </a:prstGeom>
            <a:noFill/>
            <a:ln w="635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AR" altLang="es-AR" sz="1800"/>
            </a:p>
          </p:txBody>
        </p:sp>
        <p:sp>
          <p:nvSpPr>
            <p:cNvPr id="11287" name="Text Box 14"/>
            <p:cNvSpPr txBox="1">
              <a:spLocks noChangeArrowheads="1"/>
            </p:cNvSpPr>
            <p:nvPr/>
          </p:nvSpPr>
          <p:spPr bwMode="auto">
            <a:xfrm>
              <a:off x="2090" y="3847"/>
              <a:ext cx="1580"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s-ES" altLang="es-AR" sz="1800" i="1">
                  <a:cs typeface="Times New Roman" panose="02020603050405020304" pitchFamily="18" charset="0"/>
                </a:rPr>
                <a:t>Intervalo de inseguridad de la medición</a:t>
              </a:r>
              <a:endParaRPr lang="es-ES" altLang="es-AR" sz="1800"/>
            </a:p>
          </p:txBody>
        </p:sp>
      </p:grpSp>
      <p:sp>
        <p:nvSpPr>
          <p:cNvPr id="11270" name="Rectangle 33"/>
          <p:cNvSpPr>
            <a:spLocks noChangeArrowheads="1"/>
          </p:cNvSpPr>
          <p:nvPr/>
        </p:nvSpPr>
        <p:spPr bwMode="auto">
          <a:xfrm>
            <a:off x="-2025650" y="443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27024" name="Text Box 48"/>
          <p:cNvSpPr txBox="1">
            <a:spLocks noChangeArrowheads="1"/>
          </p:cNvSpPr>
          <p:nvPr/>
        </p:nvSpPr>
        <p:spPr bwMode="auto">
          <a:xfrm>
            <a:off x="155575" y="677863"/>
            <a:ext cx="85344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es-ES" altLang="es-AR" sz="2200"/>
              <a:t>Todo </a:t>
            </a:r>
            <a:r>
              <a:rPr lang="es-ES" altLang="es-AR" sz="2200" b="1">
                <a:solidFill>
                  <a:srgbClr val="0070C0"/>
                </a:solidFill>
              </a:rPr>
              <a:t>resultado experimental </a:t>
            </a:r>
            <a:r>
              <a:rPr lang="es-ES" altLang="es-AR" sz="2200"/>
              <a:t>o </a:t>
            </a:r>
            <a:r>
              <a:rPr lang="es-ES" altLang="es-AR" sz="2200" b="1">
                <a:solidFill>
                  <a:srgbClr val="0070C0"/>
                </a:solidFill>
              </a:rPr>
              <a:t>medida</a:t>
            </a:r>
            <a:r>
              <a:rPr lang="es-ES" altLang="es-AR" sz="2200" b="1">
                <a:solidFill>
                  <a:schemeClr val="bg2"/>
                </a:solidFill>
              </a:rPr>
              <a:t> </a:t>
            </a:r>
            <a:r>
              <a:rPr lang="es-ES" altLang="es-AR" sz="2200"/>
              <a:t>hecha en el laboratorio debe presentarse  siempre acompañada del </a:t>
            </a:r>
            <a:r>
              <a:rPr lang="es-ES" altLang="es-AR" sz="2200" b="1">
                <a:solidFill>
                  <a:srgbClr val="0070C0"/>
                </a:solidFill>
              </a:rPr>
              <a:t>valor estimado del error </a:t>
            </a:r>
            <a:r>
              <a:rPr lang="es-ES" altLang="es-AR" sz="2200"/>
              <a:t>de la medida y a continuación, las </a:t>
            </a:r>
            <a:r>
              <a:rPr lang="es-ES" altLang="es-AR" sz="2200" b="1">
                <a:solidFill>
                  <a:srgbClr val="0070C0"/>
                </a:solidFill>
              </a:rPr>
              <a:t>unidades empleadas</a:t>
            </a:r>
            <a:r>
              <a:rPr lang="es-ES" altLang="es-AR" sz="2200"/>
              <a:t>.</a:t>
            </a:r>
            <a:endParaRPr lang="es-ES_tradnl" altLang="es-AR" sz="2200"/>
          </a:p>
        </p:txBody>
      </p:sp>
      <p:sp>
        <p:nvSpPr>
          <p:cNvPr id="11272" name="CuadroTexto 23"/>
          <p:cNvSpPr txBox="1">
            <a:spLocks noChangeArrowheads="1"/>
          </p:cNvSpPr>
          <p:nvPr/>
        </p:nvSpPr>
        <p:spPr bwMode="auto">
          <a:xfrm>
            <a:off x="155575" y="227013"/>
            <a:ext cx="8729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rPr>
              <a:t>Error Absoluto. </a:t>
            </a:r>
          </a:p>
        </p:txBody>
      </p:sp>
      <p:grpSp>
        <p:nvGrpSpPr>
          <p:cNvPr id="6" name="Grupo 5"/>
          <p:cNvGrpSpPr>
            <a:grpSpLocks/>
          </p:cNvGrpSpPr>
          <p:nvPr/>
        </p:nvGrpSpPr>
        <p:grpSpPr bwMode="auto">
          <a:xfrm>
            <a:off x="144463" y="1851025"/>
            <a:ext cx="8770937" cy="2468563"/>
            <a:chOff x="144249" y="1850570"/>
            <a:chExt cx="8770938" cy="2468349"/>
          </a:xfrm>
        </p:grpSpPr>
        <p:sp>
          <p:nvSpPr>
            <p:cNvPr id="11274" name="Rectángulo 3"/>
            <p:cNvSpPr>
              <a:spLocks noChangeArrowheads="1"/>
            </p:cNvSpPr>
            <p:nvPr/>
          </p:nvSpPr>
          <p:spPr bwMode="auto">
            <a:xfrm>
              <a:off x="155165" y="1898989"/>
              <a:ext cx="8729528"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s-AR" sz="2200"/>
                <a:t>Se define como </a:t>
              </a:r>
              <a:r>
                <a:rPr lang="es-ES" altLang="es-AR" sz="2200" b="1">
                  <a:solidFill>
                    <a:srgbClr val="0070C0"/>
                  </a:solidFill>
                </a:rPr>
                <a:t>Error Absoluto </a:t>
              </a:r>
              <a:r>
                <a:rPr lang="es-ES" altLang="es-AR" sz="2200" i="1">
                  <a:sym typeface="Symbol" panose="05050102010706020507" pitchFamily="18" charset="2"/>
                </a:rPr>
                <a:t>X </a:t>
              </a:r>
              <a:r>
                <a:rPr lang="es-ES" altLang="es-AR" sz="2200">
                  <a:ea typeface="Times New Roman" panose="02020603050405020304" pitchFamily="18" charset="0"/>
                  <a:cs typeface="Arial" panose="020B0604020202020204" pitchFamily="34" charset="0"/>
                </a:rPr>
                <a:t>de una medida, a la diferencia existente entre el valor verdadero de la magnitud y el valor obtenido experimentalmente, es decir</a:t>
              </a:r>
              <a:endParaRPr lang="es-ES" altLang="es-AR" sz="2200"/>
            </a:p>
          </p:txBody>
        </p:sp>
        <p:sp>
          <p:nvSpPr>
            <p:cNvPr id="11275" name="Rectángulo 4"/>
            <p:cNvSpPr>
              <a:spLocks noChangeArrowheads="1"/>
            </p:cNvSpPr>
            <p:nvPr/>
          </p:nvSpPr>
          <p:spPr bwMode="auto">
            <a:xfrm>
              <a:off x="144249" y="3549478"/>
              <a:ext cx="86691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s-ES" altLang="es-AR" sz="2200">
                  <a:ea typeface="Times New Roman" panose="02020603050405020304" pitchFamily="18" charset="0"/>
                  <a:cs typeface="Arial" panose="020B0604020202020204" pitchFamily="34" charset="0"/>
                </a:rPr>
                <a:t>en donde:  </a:t>
              </a:r>
              <a:r>
                <a:rPr lang="es-ES" altLang="es-AR" sz="2200" i="1">
                  <a:ea typeface="Times New Roman" panose="02020603050405020304" pitchFamily="18" charset="0"/>
                  <a:cs typeface="Arial" panose="020B0604020202020204" pitchFamily="34" charset="0"/>
                </a:rPr>
                <a:t>X</a:t>
              </a:r>
              <a:r>
                <a:rPr lang="es-ES" altLang="es-AR" sz="2200" i="1" baseline="-30000">
                  <a:ea typeface="Times New Roman" panose="02020603050405020304" pitchFamily="18" charset="0"/>
                  <a:cs typeface="Arial" panose="020B0604020202020204" pitchFamily="34" charset="0"/>
                </a:rPr>
                <a:t>V</a:t>
              </a:r>
              <a:r>
                <a:rPr lang="es-ES" altLang="es-AR" sz="2200">
                  <a:ea typeface="Times New Roman" panose="02020603050405020304" pitchFamily="18" charset="0"/>
                  <a:cs typeface="Arial" panose="020B0604020202020204" pitchFamily="34" charset="0"/>
                </a:rPr>
                <a:t>: valor verdadero o exacto y </a:t>
              </a:r>
              <a:r>
                <a:rPr lang="es-ES" altLang="es-AR" sz="2200" i="1">
                  <a:ea typeface="Times New Roman" panose="02020603050405020304" pitchFamily="18" charset="0"/>
                  <a:cs typeface="Arial" panose="020B0604020202020204" pitchFamily="34" charset="0"/>
                </a:rPr>
                <a:t>X</a:t>
              </a:r>
              <a:r>
                <a:rPr lang="es-ES" altLang="es-AR" sz="2200">
                  <a:ea typeface="Times New Roman" panose="02020603050405020304" pitchFamily="18" charset="0"/>
                  <a:cs typeface="Arial" panose="020B0604020202020204" pitchFamily="34" charset="0"/>
                </a:rPr>
                <a:t>: valor medido experimentalmente</a:t>
              </a:r>
            </a:p>
          </p:txBody>
        </p:sp>
        <p:graphicFrame>
          <p:nvGraphicFramePr>
            <p:cNvPr id="11276" name="Object 26"/>
            <p:cNvGraphicFramePr>
              <a:graphicFrameLocks noChangeAspect="1"/>
            </p:cNvGraphicFramePr>
            <p:nvPr/>
          </p:nvGraphicFramePr>
          <p:xfrm>
            <a:off x="3722688" y="3038874"/>
            <a:ext cx="1400175" cy="469900"/>
          </p:xfrm>
          <a:graphic>
            <a:graphicData uri="http://schemas.openxmlformats.org/presentationml/2006/ole">
              <mc:AlternateContent xmlns:mc="http://schemas.openxmlformats.org/markup-compatibility/2006">
                <mc:Choice xmlns:v="urn:schemas-microsoft-com:vml" Requires="v">
                  <p:oleObj spid="_x0000_s11296" name="Ecuación" r:id="rId7" imgW="1002865" imgH="253890" progId="Equation.3">
                    <p:embed/>
                  </p:oleObj>
                </mc:Choice>
                <mc:Fallback>
                  <p:oleObj name="Ecuación" r:id="rId7" imgW="1002865" imgH="253890" progId="Equation.3">
                    <p:embed/>
                    <p:pic>
                      <p:nvPicPr>
                        <p:cNvPr id="0" name="Object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2688" y="3038874"/>
                          <a:ext cx="14001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 name="Rectángulo 27">
              <a:extLst>
                <a:ext uri="{FF2B5EF4-FFF2-40B4-BE49-F238E27FC236}">
                  <a16:creationId xmlns:a16="http://schemas.microsoft.com/office/drawing/2014/main" id="{003FD9CD-ADB7-40ED-8883-1B000D33E47E}"/>
                </a:ext>
              </a:extLst>
            </p:cNvPr>
            <p:cNvSpPr/>
            <p:nvPr/>
          </p:nvSpPr>
          <p:spPr>
            <a:xfrm>
              <a:off x="144249" y="1850570"/>
              <a:ext cx="8770938" cy="246834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7024"/>
                                        </p:tgtEl>
                                        <p:attrNameLst>
                                          <p:attrName>style.visibility</p:attrName>
                                        </p:attrNameLst>
                                      </p:cBhvr>
                                      <p:to>
                                        <p:strVal val="visible"/>
                                      </p:to>
                                    </p:set>
                                    <p:anim calcmode="lin" valueType="num">
                                      <p:cBhvr additive="base">
                                        <p:cTn id="7" dur="500" fill="hold"/>
                                        <p:tgtEl>
                                          <p:spTgt spid="127024"/>
                                        </p:tgtEl>
                                        <p:attrNameLst>
                                          <p:attrName>ppt_x</p:attrName>
                                        </p:attrNameLst>
                                      </p:cBhvr>
                                      <p:tavLst>
                                        <p:tav tm="0">
                                          <p:val>
                                            <p:strVal val="#ppt_x"/>
                                          </p:val>
                                        </p:tav>
                                        <p:tav tm="100000">
                                          <p:val>
                                            <p:strVal val="#ppt_x"/>
                                          </p:val>
                                        </p:tav>
                                      </p:tavLst>
                                    </p:anim>
                                    <p:anim calcmode="lin" valueType="num">
                                      <p:cBhvr additive="base">
                                        <p:cTn id="8" dur="500" fill="hold"/>
                                        <p:tgtEl>
                                          <p:spTgt spid="1270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27001"/>
                                        </p:tgtEl>
                                        <p:attrNameLst>
                                          <p:attrName>style.visibility</p:attrName>
                                        </p:attrNameLst>
                                      </p:cBhvr>
                                      <p:to>
                                        <p:strVal val="visible"/>
                                      </p:to>
                                    </p:set>
                                    <p:anim calcmode="lin" valueType="num">
                                      <p:cBhvr additive="base">
                                        <p:cTn id="17" dur="500" fill="hold"/>
                                        <p:tgtEl>
                                          <p:spTgt spid="127001"/>
                                        </p:tgtEl>
                                        <p:attrNameLst>
                                          <p:attrName>ppt_x</p:attrName>
                                        </p:attrNameLst>
                                      </p:cBhvr>
                                      <p:tavLst>
                                        <p:tav tm="0">
                                          <p:val>
                                            <p:strVal val="#ppt_x"/>
                                          </p:val>
                                        </p:tav>
                                        <p:tav tm="100000">
                                          <p:val>
                                            <p:strVal val="#ppt_x"/>
                                          </p:val>
                                        </p:tav>
                                      </p:tavLst>
                                    </p:anim>
                                    <p:anim calcmode="lin" valueType="num">
                                      <p:cBhvr additive="base">
                                        <p:cTn id="18" dur="500" fill="hold"/>
                                        <p:tgtEl>
                                          <p:spTgt spid="127001"/>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500"/>
                            </p:stCondLst>
                            <p:childTnLst>
                              <p:par>
                                <p:cTn id="20" presetID="4" presetClass="entr" presetSubtype="16" fill="hold" nodeType="afterEffect">
                                  <p:stCondLst>
                                    <p:cond delay="0"/>
                                  </p:stCondLst>
                                  <p:childTnLst>
                                    <p:set>
                                      <p:cBhvr>
                                        <p:cTn id="21" dur="1" fill="hold">
                                          <p:stCondLst>
                                            <p:cond delay="0"/>
                                          </p:stCondLst>
                                        </p:cTn>
                                        <p:tgtEl>
                                          <p:spTgt spid="127000"/>
                                        </p:tgtEl>
                                        <p:attrNameLst>
                                          <p:attrName>style.visibility</p:attrName>
                                        </p:attrNameLst>
                                      </p:cBhvr>
                                      <p:to>
                                        <p:strVal val="visible"/>
                                      </p:to>
                                    </p:set>
                                    <p:animEffect transition="in" filter="box(in)">
                                      <p:cBhvr>
                                        <p:cTn id="22" dur="500"/>
                                        <p:tgtEl>
                                          <p:spTgt spid="127000"/>
                                        </p:tgtEl>
                                      </p:cBhvr>
                                    </p:animEffect>
                                  </p:childTnLst>
                                </p:cTn>
                              </p:par>
                            </p:childTnLst>
                          </p:cTn>
                        </p:par>
                        <p:par>
                          <p:cTn id="23" fill="hold" nodeType="afterGroup">
                            <p:stCondLst>
                              <p:cond delay="1000"/>
                            </p:stCondLst>
                            <p:childTnLst>
                              <p:par>
                                <p:cTn id="24" presetID="4" presetClass="entr" presetSubtype="16"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ox(in)">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540000" y="29273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2291" name="Rectangle 18"/>
          <p:cNvSpPr>
            <a:spLocks noChangeArrowheads="1"/>
          </p:cNvSpPr>
          <p:nvPr/>
        </p:nvSpPr>
        <p:spPr bwMode="auto">
          <a:xfrm>
            <a:off x="-2025650" y="4435475"/>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sp>
        <p:nvSpPr>
          <p:cNvPr id="128025" name="Rectangle 25"/>
          <p:cNvSpPr>
            <a:spLocks noChangeArrowheads="1"/>
          </p:cNvSpPr>
          <p:nvPr/>
        </p:nvSpPr>
        <p:spPr bwMode="auto">
          <a:xfrm>
            <a:off x="169863" y="760413"/>
            <a:ext cx="8704262"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s-ES" altLang="es-AR" sz="2200">
                <a:ea typeface="Times New Roman" panose="02020603050405020304" pitchFamily="18" charset="0"/>
                <a:cs typeface="Arial" panose="020B0604020202020204" pitchFamily="34" charset="0"/>
              </a:rPr>
              <a:t>A los efectos de poder comparar distintas mediciones, suele ser de utilidad, calcular el </a:t>
            </a:r>
            <a:r>
              <a:rPr lang="es-ES" altLang="es-AR" sz="2200" b="1">
                <a:solidFill>
                  <a:srgbClr val="0070C0"/>
                </a:solidFill>
                <a:ea typeface="Times New Roman" panose="02020603050405020304" pitchFamily="18" charset="0"/>
                <a:cs typeface="Arial" panose="020B0604020202020204" pitchFamily="34" charset="0"/>
              </a:rPr>
              <a:t>Error Relativo</a:t>
            </a:r>
            <a:r>
              <a:rPr lang="es-ES" altLang="es-AR" sz="2200">
                <a:solidFill>
                  <a:srgbClr val="0070C0"/>
                </a:solidFill>
                <a:ea typeface="Times New Roman" panose="02020603050405020304" pitchFamily="18" charset="0"/>
                <a:cs typeface="Arial" panose="020B0604020202020204" pitchFamily="34" charset="0"/>
              </a:rPr>
              <a:t> </a:t>
            </a:r>
            <a:r>
              <a:rPr lang="es-ES" altLang="es-AR" sz="2200">
                <a:ea typeface="Times New Roman" panose="02020603050405020304" pitchFamily="18" charset="0"/>
                <a:cs typeface="Arial" panose="020B0604020202020204" pitchFamily="34" charset="0"/>
              </a:rPr>
              <a:t>o</a:t>
            </a:r>
            <a:r>
              <a:rPr lang="es-ES" altLang="es-AR" sz="2200" i="1">
                <a:ea typeface="Times New Roman" panose="02020603050405020304" pitchFamily="18" charset="0"/>
                <a:cs typeface="Arial" panose="020B0604020202020204" pitchFamily="34" charset="0"/>
              </a:rPr>
              <a:t> </a:t>
            </a:r>
            <a:r>
              <a:rPr lang="es-ES" altLang="es-AR" sz="2200">
                <a:ea typeface="Times New Roman" panose="02020603050405020304" pitchFamily="18" charset="0"/>
                <a:cs typeface="Arial" panose="020B0604020202020204" pitchFamily="34" charset="0"/>
              </a:rPr>
              <a:t>el </a:t>
            </a:r>
            <a:r>
              <a:rPr lang="es-ES" altLang="es-AR" sz="2200" b="1">
                <a:solidFill>
                  <a:srgbClr val="0070C0"/>
                </a:solidFill>
                <a:ea typeface="Times New Roman" panose="02020603050405020304" pitchFamily="18" charset="0"/>
                <a:cs typeface="Arial" panose="020B0604020202020204" pitchFamily="34" charset="0"/>
              </a:rPr>
              <a:t>Error Relativo Porcentual</a:t>
            </a:r>
            <a:r>
              <a:rPr lang="es-ES" altLang="es-AR" sz="2200">
                <a:solidFill>
                  <a:srgbClr val="0070C0"/>
                </a:solidFill>
                <a:ea typeface="Times New Roman" panose="02020603050405020304" pitchFamily="18" charset="0"/>
                <a:cs typeface="Arial" panose="020B0604020202020204" pitchFamily="34" charset="0"/>
              </a:rPr>
              <a:t> </a:t>
            </a:r>
            <a:r>
              <a:rPr lang="es-ES" altLang="es-AR" sz="2200">
                <a:ea typeface="Times New Roman" panose="02020603050405020304" pitchFamily="18" charset="0"/>
                <a:cs typeface="Arial" panose="020B0604020202020204" pitchFamily="34" charset="0"/>
              </a:rPr>
              <a:t>de la medida.</a:t>
            </a:r>
          </a:p>
          <a:p>
            <a:pPr>
              <a:spcBef>
                <a:spcPct val="0"/>
              </a:spcBef>
              <a:buFontTx/>
              <a:buNone/>
            </a:pPr>
            <a:endParaRPr lang="es-ES" altLang="es-AR" sz="2200">
              <a:ea typeface="Times New Roman" panose="02020603050405020304" pitchFamily="18" charset="0"/>
              <a:cs typeface="Arial" panose="020B0604020202020204" pitchFamily="34" charset="0"/>
            </a:endParaRPr>
          </a:p>
        </p:txBody>
      </p:sp>
      <p:sp>
        <p:nvSpPr>
          <p:cNvPr id="12293" name="Rectangle 26"/>
          <p:cNvSpPr>
            <a:spLocks noChangeArrowheads="1"/>
          </p:cNvSpPr>
          <p:nvPr/>
        </p:nvSpPr>
        <p:spPr bwMode="auto">
          <a:xfrm>
            <a:off x="-311150" y="28733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ES_tradnl" altLang="es-AR" sz="1800"/>
          </a:p>
        </p:txBody>
      </p:sp>
      <p:grpSp>
        <p:nvGrpSpPr>
          <p:cNvPr id="2" name="Group 33">
            <a:extLst>
              <a:ext uri="{FF2B5EF4-FFF2-40B4-BE49-F238E27FC236}">
                <a16:creationId xmlns:a16="http://schemas.microsoft.com/office/drawing/2014/main" id="{DC3C5D1A-D509-46E1-BF9B-8C3234D90631}"/>
              </a:ext>
            </a:extLst>
          </p:cNvPr>
          <p:cNvGrpSpPr>
            <a:grpSpLocks/>
          </p:cNvGrpSpPr>
          <p:nvPr/>
        </p:nvGrpSpPr>
        <p:grpSpPr bwMode="auto">
          <a:xfrm>
            <a:off x="155328" y="2206963"/>
            <a:ext cx="8729363" cy="2270125"/>
            <a:chOff x="762" y="1348"/>
            <a:chExt cx="4100" cy="1430"/>
          </a:xfrm>
          <a:noFill/>
        </p:grpSpPr>
        <p:sp>
          <p:nvSpPr>
            <p:cNvPr id="11271" name="AutoShape 24">
              <a:extLst>
                <a:ext uri="{FF2B5EF4-FFF2-40B4-BE49-F238E27FC236}">
                  <a16:creationId xmlns:a16="http://schemas.microsoft.com/office/drawing/2014/main" id="{7813BB30-F519-4511-A48F-56EFD2FBF88C}"/>
                </a:ext>
              </a:extLst>
            </p:cNvPr>
            <p:cNvSpPr>
              <a:spLocks noChangeArrowheads="1"/>
            </p:cNvSpPr>
            <p:nvPr/>
          </p:nvSpPr>
          <p:spPr bwMode="auto">
            <a:xfrm>
              <a:off x="844" y="1348"/>
              <a:ext cx="4018" cy="1372"/>
            </a:xfrm>
            <a:prstGeom prst="foldedCorner">
              <a:avLst>
                <a:gd name="adj" fmla="val 7741"/>
              </a:avLst>
            </a:prstGeom>
            <a:grpFill/>
            <a:ln w="9525">
              <a:noFill/>
              <a:round/>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endParaRPr lang="es-AR" altLang="es-AR" sz="2200">
                <a:latin typeface="+mn-lt"/>
              </a:endParaRPr>
            </a:p>
          </p:txBody>
        </p:sp>
        <p:graphicFrame>
          <p:nvGraphicFramePr>
            <p:cNvPr id="11272" name="Object 28">
              <a:extLst>
                <a:ext uri="{FF2B5EF4-FFF2-40B4-BE49-F238E27FC236}">
                  <a16:creationId xmlns:a16="http://schemas.microsoft.com/office/drawing/2014/main" id="{98A72DFE-CDB5-401F-8E87-4C55A0D8D844}"/>
                </a:ext>
              </a:extLst>
            </p:cNvPr>
            <p:cNvGraphicFramePr>
              <a:graphicFrameLocks noChangeAspect="1"/>
            </p:cNvGraphicFramePr>
            <p:nvPr/>
          </p:nvGraphicFramePr>
          <p:xfrm>
            <a:off x="1821" y="1364"/>
            <a:ext cx="721" cy="553"/>
          </p:xfrm>
          <a:graphic>
            <a:graphicData uri="http://schemas.openxmlformats.org/presentationml/2006/ole">
              <mc:AlternateContent xmlns:mc="http://schemas.openxmlformats.org/markup-compatibility/2006">
                <mc:Choice xmlns:v="urn:schemas-microsoft-com:vml" Requires="v">
                  <p:oleObj spid="_x0000_s12301" name="Ecuación" r:id="rId3" imgW="698197" imgH="533169" progId="Equation.3">
                    <p:embed/>
                  </p:oleObj>
                </mc:Choice>
                <mc:Fallback>
                  <p:oleObj name="Ecuación" r:id="rId3" imgW="698197" imgH="533169" progId="Equation.3">
                    <p:embed/>
                    <p:pic>
                      <p:nvPicPr>
                        <p:cNvPr id="11272" name="Object 28">
                          <a:extLst>
                            <a:ext uri="{FF2B5EF4-FFF2-40B4-BE49-F238E27FC236}">
                              <a16:creationId xmlns:a16="http://schemas.microsoft.com/office/drawing/2014/main" id="{98A72DFE-CDB5-401F-8E87-4C55A0D8D8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1" y="1364"/>
                          <a:ext cx="721"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273" name="Object 27">
              <a:extLst>
                <a:ext uri="{FF2B5EF4-FFF2-40B4-BE49-F238E27FC236}">
                  <a16:creationId xmlns:a16="http://schemas.microsoft.com/office/drawing/2014/main" id="{B798198B-D439-4955-BA9C-CF373FF175FD}"/>
                </a:ext>
              </a:extLst>
            </p:cNvPr>
            <p:cNvGraphicFramePr>
              <a:graphicFrameLocks noChangeAspect="1"/>
            </p:cNvGraphicFramePr>
            <p:nvPr/>
          </p:nvGraphicFramePr>
          <p:xfrm>
            <a:off x="2479" y="2269"/>
            <a:ext cx="1827" cy="509"/>
          </p:xfrm>
          <a:graphic>
            <a:graphicData uri="http://schemas.openxmlformats.org/presentationml/2006/ole">
              <mc:AlternateContent xmlns:mc="http://schemas.openxmlformats.org/markup-compatibility/2006">
                <mc:Choice xmlns:v="urn:schemas-microsoft-com:vml" Requires="v">
                  <p:oleObj spid="_x0000_s12302" name="Ecuación" r:id="rId5" imgW="1916868" imgH="533169" progId="Equation.3">
                    <p:embed/>
                  </p:oleObj>
                </mc:Choice>
                <mc:Fallback>
                  <p:oleObj name="Ecuación" r:id="rId5" imgW="1916868" imgH="533169" progId="Equation.3">
                    <p:embed/>
                    <p:pic>
                      <p:nvPicPr>
                        <p:cNvPr id="11273" name="Object 27">
                          <a:extLst>
                            <a:ext uri="{FF2B5EF4-FFF2-40B4-BE49-F238E27FC236}">
                              <a16:creationId xmlns:a16="http://schemas.microsoft.com/office/drawing/2014/main" id="{B798198B-D439-4955-BA9C-CF373FF175F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79" y="2269"/>
                          <a:ext cx="1827" cy="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74" name="Rectangle 29">
              <a:extLst>
                <a:ext uri="{FF2B5EF4-FFF2-40B4-BE49-F238E27FC236}">
                  <a16:creationId xmlns:a16="http://schemas.microsoft.com/office/drawing/2014/main" id="{61323B68-2FF9-4D59-8C62-DB88C5F161A5}"/>
                </a:ext>
              </a:extLst>
            </p:cNvPr>
            <p:cNvSpPr>
              <a:spLocks noChangeArrowheads="1"/>
            </p:cNvSpPr>
            <p:nvPr/>
          </p:nvSpPr>
          <p:spPr bwMode="auto">
            <a:xfrm>
              <a:off x="769" y="1480"/>
              <a:ext cx="919" cy="271"/>
            </a:xfrm>
            <a:prstGeom prst="rect">
              <a:avLst/>
            </a:prstGeom>
            <a:grpFill/>
            <a:ln w="9525">
              <a:noFill/>
              <a:miter lim="800000"/>
              <a:headEnd/>
              <a:tailEnd/>
            </a:ln>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s-ES" altLang="es-AR" sz="2200" b="1" dirty="0">
                  <a:solidFill>
                    <a:srgbClr val="0070C0"/>
                  </a:solidFill>
                  <a:latin typeface="+mn-lt"/>
                  <a:ea typeface="Times New Roman" panose="02020603050405020304" pitchFamily="18" charset="0"/>
                  <a:cs typeface="Arial" panose="020B0604020202020204" pitchFamily="34" charset="0"/>
                </a:rPr>
                <a:t>Error relativo</a:t>
              </a:r>
              <a:endParaRPr lang="es-ES" altLang="es-AR" sz="2200" dirty="0">
                <a:solidFill>
                  <a:srgbClr val="0070C0"/>
                </a:solidFill>
                <a:latin typeface="+mn-lt"/>
                <a:ea typeface="Times New Roman" panose="02020603050405020304" pitchFamily="18" charset="0"/>
                <a:cs typeface="Arial" panose="020B0604020202020204" pitchFamily="34" charset="0"/>
              </a:endParaRPr>
            </a:p>
          </p:txBody>
        </p:sp>
        <p:sp>
          <p:nvSpPr>
            <p:cNvPr id="11275" name="Rectangle 30">
              <a:extLst>
                <a:ext uri="{FF2B5EF4-FFF2-40B4-BE49-F238E27FC236}">
                  <a16:creationId xmlns:a16="http://schemas.microsoft.com/office/drawing/2014/main" id="{B69A8224-E910-420C-89F2-010AF0C1F9A9}"/>
                </a:ext>
              </a:extLst>
            </p:cNvPr>
            <p:cNvSpPr>
              <a:spLocks noChangeArrowheads="1"/>
            </p:cNvSpPr>
            <p:nvPr/>
          </p:nvSpPr>
          <p:spPr bwMode="auto">
            <a:xfrm>
              <a:off x="762" y="2373"/>
              <a:ext cx="1635" cy="271"/>
            </a:xfrm>
            <a:prstGeom prst="rect">
              <a:avLst/>
            </a:prstGeom>
            <a:grpFill/>
            <a:ln w="9525">
              <a:noFill/>
              <a:miter lim="800000"/>
              <a:headEnd/>
              <a:tailEnd/>
            </a:ln>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s-ES" altLang="es-AR" sz="2200" b="1" dirty="0">
                  <a:solidFill>
                    <a:srgbClr val="0070C0"/>
                  </a:solidFill>
                  <a:latin typeface="+mn-lt"/>
                  <a:ea typeface="Times New Roman" panose="02020603050405020304" pitchFamily="18" charset="0"/>
                  <a:cs typeface="Arial" panose="020B0604020202020204" pitchFamily="34" charset="0"/>
                </a:rPr>
                <a:t>Error relativo porcentual</a:t>
              </a:r>
              <a:endParaRPr lang="es-ES" altLang="es-AR" sz="2200" dirty="0">
                <a:solidFill>
                  <a:srgbClr val="0070C0"/>
                </a:solidFill>
                <a:latin typeface="+mn-lt"/>
                <a:ea typeface="Times New Roman" panose="02020603050405020304" pitchFamily="18" charset="0"/>
                <a:cs typeface="Arial" panose="020B0604020202020204" pitchFamily="34" charset="0"/>
              </a:endParaRPr>
            </a:p>
          </p:txBody>
        </p:sp>
      </p:grpSp>
      <p:sp>
        <p:nvSpPr>
          <p:cNvPr id="12295" name="CuadroTexto 11"/>
          <p:cNvSpPr txBox="1">
            <a:spLocks noChangeArrowheads="1"/>
          </p:cNvSpPr>
          <p:nvPr/>
        </p:nvSpPr>
        <p:spPr bwMode="auto">
          <a:xfrm>
            <a:off x="155575" y="227013"/>
            <a:ext cx="87296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s-AR" altLang="es-AR" sz="2200" b="1">
                <a:solidFill>
                  <a:srgbClr val="FF0000"/>
                </a:solidFill>
              </a:rPr>
              <a:t>Error Relativo. </a:t>
            </a:r>
          </a:p>
        </p:txBody>
      </p:sp>
      <p:sp>
        <p:nvSpPr>
          <p:cNvPr id="13" name="Rectángulo 12">
            <a:extLst>
              <a:ext uri="{FF2B5EF4-FFF2-40B4-BE49-F238E27FC236}">
                <a16:creationId xmlns:a16="http://schemas.microsoft.com/office/drawing/2014/main" id="{689FD0B4-0F99-4E69-8CF1-F401F48F6579}"/>
              </a:ext>
            </a:extLst>
          </p:cNvPr>
          <p:cNvSpPr/>
          <p:nvPr/>
        </p:nvSpPr>
        <p:spPr>
          <a:xfrm>
            <a:off x="169863" y="760413"/>
            <a:ext cx="8770937" cy="38385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25"/>
                                        </p:tgtEl>
                                        <p:attrNameLst>
                                          <p:attrName>style.visibility</p:attrName>
                                        </p:attrNameLst>
                                      </p:cBhvr>
                                      <p:to>
                                        <p:strVal val="visible"/>
                                      </p:to>
                                    </p:set>
                                    <p:anim calcmode="lin" valueType="num">
                                      <p:cBhvr additive="base">
                                        <p:cTn id="7" dur="500" fill="hold"/>
                                        <p:tgtEl>
                                          <p:spTgt spid="128025"/>
                                        </p:tgtEl>
                                        <p:attrNameLst>
                                          <p:attrName>ppt_x</p:attrName>
                                        </p:attrNameLst>
                                      </p:cBhvr>
                                      <p:tavLst>
                                        <p:tav tm="0">
                                          <p:val>
                                            <p:strVal val="#ppt_x"/>
                                          </p:val>
                                        </p:tav>
                                        <p:tav tm="100000">
                                          <p:val>
                                            <p:strVal val="#ppt_x"/>
                                          </p:val>
                                        </p:tav>
                                      </p:tavLst>
                                    </p:anim>
                                    <p:anim calcmode="lin" valueType="num">
                                      <p:cBhvr additive="base">
                                        <p:cTn id="8" dur="500" fill="hold"/>
                                        <p:tgtEl>
                                          <p:spTgt spid="12802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25" grpId="0"/>
      <p:bldP spid="13" grpId="0" animBg="1"/>
    </p:bld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21899</TotalTime>
  <Words>2727</Words>
  <Application>Microsoft Office PowerPoint</Application>
  <PresentationFormat>On-screen Show (4:3)</PresentationFormat>
  <Paragraphs>304</Paragraphs>
  <Slides>43</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51" baseType="lpstr">
      <vt:lpstr>Arial</vt:lpstr>
      <vt:lpstr>Calibri</vt:lpstr>
      <vt:lpstr>Cambria Math</vt:lpstr>
      <vt:lpstr>Symbol</vt:lpstr>
      <vt:lpstr>Times New Roman</vt:lpstr>
      <vt:lpstr>Diseño predeterminado</vt:lpstr>
      <vt:lpstr>Ecuación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Operaciones con vectores.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WinuE</dc:creator>
  <cp:lastModifiedBy>word</cp:lastModifiedBy>
  <cp:revision>409</cp:revision>
  <dcterms:created xsi:type="dcterms:W3CDTF">2009-03-15T00:38:57Z</dcterms:created>
  <dcterms:modified xsi:type="dcterms:W3CDTF">2026-02-26T23:52:04Z</dcterms:modified>
</cp:coreProperties>
</file>