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72" r:id="rId2"/>
    <p:sldId id="414" r:id="rId3"/>
    <p:sldId id="375" r:id="rId4"/>
    <p:sldId id="402" r:id="rId5"/>
    <p:sldId id="382" r:id="rId6"/>
    <p:sldId id="405" r:id="rId7"/>
    <p:sldId id="404" r:id="rId8"/>
    <p:sldId id="403" r:id="rId9"/>
    <p:sldId id="384" r:id="rId10"/>
    <p:sldId id="406" r:id="rId11"/>
    <p:sldId id="385" r:id="rId12"/>
    <p:sldId id="407" r:id="rId13"/>
    <p:sldId id="386" r:id="rId14"/>
    <p:sldId id="387" r:id="rId15"/>
    <p:sldId id="388" r:id="rId16"/>
    <p:sldId id="389" r:id="rId17"/>
    <p:sldId id="390" r:id="rId18"/>
    <p:sldId id="391" r:id="rId19"/>
    <p:sldId id="392" r:id="rId20"/>
    <p:sldId id="416" r:id="rId21"/>
    <p:sldId id="408" r:id="rId22"/>
    <p:sldId id="409" r:id="rId23"/>
    <p:sldId id="411" r:id="rId24"/>
    <p:sldId id="410" r:id="rId25"/>
    <p:sldId id="412" r:id="rId26"/>
    <p:sldId id="413" r:id="rId27"/>
    <p:sldId id="395" r:id="rId28"/>
    <p:sldId id="415" r:id="rId29"/>
    <p:sldId id="396" r:id="rId30"/>
    <p:sldId id="397" r:id="rId31"/>
    <p:sldId id="398" r:id="rId32"/>
    <p:sldId id="399" r:id="rId33"/>
    <p:sldId id="400" r:id="rId34"/>
    <p:sldId id="401" r:id="rId35"/>
    <p:sldId id="376" r:id="rId36"/>
    <p:sldId id="417" r:id="rId37"/>
  </p:sldIdLst>
  <p:sldSz cx="9144000" cy="6858000" type="screen4x3"/>
  <p:notesSz cx="6815138" cy="9942513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00CCFF"/>
    <a:srgbClr val="CC00CC"/>
    <a:srgbClr val="333333"/>
    <a:srgbClr val="FF0066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8" autoAdjust="0"/>
    <p:restoredTop sz="93911" autoAdjust="0"/>
  </p:normalViewPr>
  <p:slideViewPr>
    <p:cSldViewPr snapToGrid="0">
      <p:cViewPr varScale="1">
        <p:scale>
          <a:sx n="68" d="100"/>
          <a:sy n="68" d="100"/>
        </p:scale>
        <p:origin x="1416" y="66"/>
      </p:cViewPr>
      <p:guideLst>
        <p:guide orient="horz" pos="2154"/>
        <p:guide pos="2928"/>
      </p:guideLst>
    </p:cSldViewPr>
  </p:slideViewPr>
  <p:outlineViewPr>
    <p:cViewPr>
      <p:scale>
        <a:sx n="33" d="100"/>
        <a:sy n="33" d="100"/>
      </p:scale>
      <p:origin x="0" y="-1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86"/>
    </p:cViewPr>
  </p:sorterViewPr>
  <p:notesViewPr>
    <p:cSldViewPr snapToGrid="0">
      <p:cViewPr varScale="1">
        <p:scale>
          <a:sx n="59" d="100"/>
          <a:sy n="59" d="100"/>
        </p:scale>
        <p:origin x="279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B715FB6F-AF2C-489D-AD1B-86F13A5155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492B7EBE-F669-49F5-867D-1014B13C1C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130E41-FE3C-49F0-8974-7EABB0281F97}" type="datetimeFigureOut">
              <a:rPr lang="es-ES"/>
              <a:pPr>
                <a:defRPr/>
              </a:pPr>
              <a:t>27/02/2026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878E1D9A-59F5-489A-A975-130EAB43CB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6B061F31-16EE-41CF-A317-49F3358AE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E9FB7EED-97EB-48A5-8C96-3E9DDD8958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E500E435-5BBA-4EDD-AED4-FEE1CBF33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F04F81-8DA8-4A04-B72E-D208B080442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imagen de diapositiva 1">
            <a:extLst>
              <a:ext uri="{FF2B5EF4-FFF2-40B4-BE49-F238E27FC236}">
                <a16:creationId xmlns:a16="http://schemas.microsoft.com/office/drawing/2014/main" id="{F566A626-DE1F-430C-A635-9B215177FB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Marcador de notas 2">
            <a:extLst>
              <a:ext uri="{FF2B5EF4-FFF2-40B4-BE49-F238E27FC236}">
                <a16:creationId xmlns:a16="http://schemas.microsoft.com/office/drawing/2014/main" id="{9ED067C0-6934-4B23-A262-B94478ABD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/>
          </a:p>
        </p:txBody>
      </p:sp>
      <p:sp>
        <p:nvSpPr>
          <p:cNvPr id="12292" name="Marcador de número de diapositiva 3">
            <a:extLst>
              <a:ext uri="{FF2B5EF4-FFF2-40B4-BE49-F238E27FC236}">
                <a16:creationId xmlns:a16="http://schemas.microsoft.com/office/drawing/2014/main" id="{0F5E0A3A-863D-431B-AA2E-25FD22B08D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EA5A86-49A0-4158-AF71-2BB19DF4C69D}" type="slidenum">
              <a:rPr lang="es-ES" altLang="es-AR" smtClean="0"/>
              <a:pPr/>
              <a:t>9</a:t>
            </a:fld>
            <a:endParaRPr lang="es-ES" alt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Marcador de imagen de diapositiva 1">
            <a:extLst>
              <a:ext uri="{FF2B5EF4-FFF2-40B4-BE49-F238E27FC236}">
                <a16:creationId xmlns:a16="http://schemas.microsoft.com/office/drawing/2014/main" id="{C0A7B7B9-E17F-477B-A4AE-5BB924261A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Marcador de notas 2">
            <a:extLst>
              <a:ext uri="{FF2B5EF4-FFF2-40B4-BE49-F238E27FC236}">
                <a16:creationId xmlns:a16="http://schemas.microsoft.com/office/drawing/2014/main" id="{0A83981A-2598-4F5C-AC35-330304EFF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/>
          </a:p>
        </p:txBody>
      </p:sp>
      <p:sp>
        <p:nvSpPr>
          <p:cNvPr id="26628" name="Marcador de número de diapositiva 3">
            <a:extLst>
              <a:ext uri="{FF2B5EF4-FFF2-40B4-BE49-F238E27FC236}">
                <a16:creationId xmlns:a16="http://schemas.microsoft.com/office/drawing/2014/main" id="{9A51E11C-7949-4966-A88A-79A9CA62A3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45FF0B-F178-4EDA-BB86-9821039677B4}" type="slidenum">
              <a:rPr lang="es-ES" altLang="es-AR" smtClean="0"/>
              <a:pPr/>
              <a:t>22</a:t>
            </a:fld>
            <a:endParaRPr lang="es-ES" alt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Marcador de imagen de diapositiva 1">
            <a:extLst>
              <a:ext uri="{FF2B5EF4-FFF2-40B4-BE49-F238E27FC236}">
                <a16:creationId xmlns:a16="http://schemas.microsoft.com/office/drawing/2014/main" id="{06024F08-625E-4572-9856-29BF189390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Marcador de notas 2">
            <a:extLst>
              <a:ext uri="{FF2B5EF4-FFF2-40B4-BE49-F238E27FC236}">
                <a16:creationId xmlns:a16="http://schemas.microsoft.com/office/drawing/2014/main" id="{BA669E7A-6BF6-487A-8B54-635577978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/>
          </a:p>
        </p:txBody>
      </p:sp>
      <p:sp>
        <p:nvSpPr>
          <p:cNvPr id="28676" name="Marcador de número de diapositiva 3">
            <a:extLst>
              <a:ext uri="{FF2B5EF4-FFF2-40B4-BE49-F238E27FC236}">
                <a16:creationId xmlns:a16="http://schemas.microsoft.com/office/drawing/2014/main" id="{B47DC36F-8C53-4F9E-A420-4111A4134C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5BCE5A-F3D9-468C-9C3D-BD2163460576}" type="slidenum">
              <a:rPr lang="es-ES" altLang="es-AR" smtClean="0"/>
              <a:pPr/>
              <a:t>23</a:t>
            </a:fld>
            <a:endParaRPr lang="es-ES" alt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75D12DD1-E974-4614-AB05-0B24A462AD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411F00AA-1908-4A28-8956-6C69A64A6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05E3D73E-888C-4944-A946-74F166DA6D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D21060-A900-46F4-A859-3282106CF05E}" type="slidenum">
              <a:rPr lang="es-ES" altLang="es-AR" smtClean="0"/>
              <a:pPr/>
              <a:t>24</a:t>
            </a:fld>
            <a:endParaRPr lang="es-ES" alt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D955F8-F817-4703-BEA9-4DE0E361BE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D10A7D-D838-489D-A2D5-5ACD86F865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242C18-6DA6-4B7B-8CEF-CFFEF9CB56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A051A-96A2-43DC-8705-215BB95211C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489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12C404-A04C-4851-BD4A-B5AC61515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0CB22D-8F3F-4E02-803E-D84FD0211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EF121F-1486-49AB-B552-9D682ADC2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DB66E-41B6-4FAD-93C0-51E1BB89015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3327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EA07C7-0FF5-4655-9349-F0C6B6BAE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730488-FC64-4061-9BB5-6B43A5B27F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04557B-5100-4338-B483-C66363846D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DB6C4-0D90-4320-9BCF-E175F178799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2593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9C8C8C-DF5A-4CD5-9213-99BF3293DA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C57B3C7-A6DD-489B-96C7-DCA23C2AB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909A80F-5F69-4796-BE3D-79EFAC050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67692-C52E-4BFE-A573-9717C235B1A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611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BDF939-B964-4390-81C9-29292E6B6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F5F475-D743-4506-8839-651AE5F24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89B991-3232-4D75-B142-EE311BE91F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BFBF1-DECD-4B17-82A1-37092CE815EA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F35135-607F-4184-B2E0-26EDDB538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4D2AF9-2573-4F02-8993-75428850B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87C0700-ABEF-4CF5-9C6D-006648082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D8DBD-4C14-48AE-8176-2D651939830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912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DCCC1-455A-40E3-B45F-267CC35141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B9FF32-0B8B-4A49-BC4D-BBBE0184E8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99FACE-825B-41DA-B71B-DAC2D8E47D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35A43-4201-4BA4-B5D4-9829645E05C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59890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8C100EF-058E-48E4-857C-BD057D666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D2B99D0-037A-4E45-A4EF-05BAA35BD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F9D086-D742-473C-850E-FEEEDFB469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0A5F-225B-435B-9E33-49DC679E5F64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7827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D32299-1E28-47B5-9F84-08EE3AD42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22F0AD-7C93-497E-8DC1-7BAE446908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2B03FC-E4EB-4952-A0A7-2D03C9B646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89FF1-7634-46FC-A9B0-3514F4766EC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712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B1755D-E78B-4B38-9B30-4686BAD78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9836DE-85C8-42F6-860A-188E24AC0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22DEAA-7604-4287-8B7B-90B18C564A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F577B-9387-4749-B2C3-5E1DF3E7BA3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39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444C91-D97D-422F-B99D-A47DE8FEC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2E13A-47A6-42E2-AFF1-E6E197119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DAF457-F155-42AE-9AC3-1E3EAF252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D20B-E91D-4D85-AAE7-0410A3E20C0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4703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FE6283-F321-444D-9422-8E231C474B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4F0A9-BE68-448B-9424-2842FB449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F4809-0C40-4A58-ACFB-1FFEDEEE4A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5AB7-1662-40F4-8490-543365B509A0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9968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C6FF8C-637E-4B53-BAB0-1E361CE1C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1A2C04-1BDB-4A5D-89F4-E4A98767FC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/>
              <a:t>Haga clic para modificar el estilo de texto del patrón</a:t>
            </a:r>
          </a:p>
          <a:p>
            <a:pPr lvl="1"/>
            <a:r>
              <a:rPr lang="es-ES_tradnl" altLang="es-AR"/>
              <a:t>Segundo nivel</a:t>
            </a:r>
          </a:p>
          <a:p>
            <a:pPr lvl="2"/>
            <a:r>
              <a:rPr lang="es-ES_tradnl" altLang="es-AR"/>
              <a:t>Tercer nivel</a:t>
            </a:r>
          </a:p>
          <a:p>
            <a:pPr lvl="3"/>
            <a:r>
              <a:rPr lang="es-ES_tradnl" altLang="es-AR"/>
              <a:t>Cuarto nivel</a:t>
            </a:r>
          </a:p>
          <a:p>
            <a:pPr lvl="4"/>
            <a:r>
              <a:rPr lang="es-ES_tradnl" altLang="es-A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55AAD4-C94A-4D0E-858A-1662F3008D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DA511D-EE44-43D5-8817-CE4D8524F7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8C17BE-7377-4A1C-9F48-9A08689C21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9C19F36-5754-4832-AEF1-0A00E1FCEE68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://acer.forestales.upm.es/basicas/udfisica/asignaturas/fisica/animaciones_files/rotaviga.sw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cer.forestales.upm.es/basicas/udfisica/asignaturas/fisica/animaciones_files/articulacion.swf" TargetMode="External"/><Relationship Id="rId4" Type="http://schemas.openxmlformats.org/officeDocument/2006/relationships/hyperlink" Target="http://acer.forestales.upm.es/basicas/udfisica/asignaturas/fisica/animaciones_files/grua.sw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aulaenred.ibercaja.es/contenidos-didacticos/fuerzas-2-2/#v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8456B603-7322-4B19-AD1E-3B6CA8FDD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006725"/>
            <a:ext cx="50498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/>
              <a:t>Se estudian las condiciones de equilibrio estático de sistema de partículas y cuerpos rígidos sobre la base de acciones que actúan sobre ellos.</a:t>
            </a:r>
            <a:endParaRPr lang="es-ES" altLang="es-AR" b="1"/>
          </a:p>
        </p:txBody>
      </p:sp>
      <p:pic>
        <p:nvPicPr>
          <p:cNvPr id="3075" name="Imagen 2">
            <a:extLst>
              <a:ext uri="{FF2B5EF4-FFF2-40B4-BE49-F238E27FC236}">
                <a16:creationId xmlns:a16="http://schemas.microsoft.com/office/drawing/2014/main" id="{F3D9D7F6-A9EC-438E-A3D4-5982FE75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3189288"/>
            <a:ext cx="2100263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C938DB02-13DA-4FB9-A61C-051FDE730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832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4800" b="1"/>
              <a:t>FÍSICA BÁSICA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31A403-96FC-40BE-9C29-8E9975CBE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878013"/>
            <a:ext cx="87518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4800" b="1">
                <a:solidFill>
                  <a:srgbClr val="FF0000"/>
                </a:solidFill>
              </a:rPr>
              <a:t>1. Estática del cuerpo rígido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F4801B1-9220-4B6E-AF19-0AC0D0E0084E}"/>
              </a:ext>
            </a:extLst>
          </p:cNvPr>
          <p:cNvSpPr txBox="1"/>
          <p:nvPr/>
        </p:nvSpPr>
        <p:spPr>
          <a:xfrm>
            <a:off x="168275" y="233363"/>
            <a:ext cx="81311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Diagrama de Cuerpo Libre. </a:t>
            </a:r>
            <a:endParaRPr lang="es-AR" b="1" dirty="0">
              <a:solidFill>
                <a:srgbClr val="FF0000"/>
              </a:solidFill>
            </a:endParaRPr>
          </a:p>
        </p:txBody>
      </p:sp>
      <p:sp>
        <p:nvSpPr>
          <p:cNvPr id="13315" name="Rectángulo 1">
            <a:extLst>
              <a:ext uri="{FF2B5EF4-FFF2-40B4-BE49-F238E27FC236}">
                <a16:creationId xmlns:a16="http://schemas.microsoft.com/office/drawing/2014/main" id="{3EE8472A-3562-4C98-8078-5B240822C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804863"/>
            <a:ext cx="865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2200">
                <a:solidFill>
                  <a:srgbClr val="222222"/>
                </a:solidFill>
              </a:rPr>
              <a:t>Un </a:t>
            </a:r>
            <a:r>
              <a:rPr lang="es-AR" altLang="es-AR" sz="2200" b="1">
                <a:solidFill>
                  <a:srgbClr val="0070C0"/>
                </a:solidFill>
              </a:rPr>
              <a:t>diagrama de cuerpo libre</a:t>
            </a:r>
            <a:r>
              <a:rPr lang="es-AR" altLang="es-AR" sz="2200">
                <a:solidFill>
                  <a:srgbClr val="FF0000"/>
                </a:solidFill>
              </a:rPr>
              <a:t> </a:t>
            </a:r>
            <a:r>
              <a:rPr lang="es-AR" altLang="es-AR" sz="2200">
                <a:solidFill>
                  <a:srgbClr val="222222"/>
                </a:solidFill>
              </a:rPr>
              <a:t>es un boceto de un objeto de interés despojado de todos los objetos que lo rodean y mostrando todas las fuerzas que actúan sobre el </a:t>
            </a:r>
            <a:r>
              <a:rPr lang="es-AR" altLang="es-AR" sz="2200" b="1">
                <a:solidFill>
                  <a:srgbClr val="0070C0"/>
                </a:solidFill>
              </a:rPr>
              <a:t>cuerpo</a:t>
            </a:r>
            <a:r>
              <a:rPr lang="es-AR" altLang="es-AR" sz="2200">
                <a:solidFill>
                  <a:srgbClr val="222222"/>
                </a:solidFill>
              </a:rPr>
              <a:t>.</a:t>
            </a:r>
            <a:endParaRPr lang="es-AR" altLang="es-AR" sz="2200"/>
          </a:p>
        </p:txBody>
      </p:sp>
      <p:pic>
        <p:nvPicPr>
          <p:cNvPr id="13316" name="Imagen 3">
            <a:extLst>
              <a:ext uri="{FF2B5EF4-FFF2-40B4-BE49-F238E27FC236}">
                <a16:creationId xmlns:a16="http://schemas.microsoft.com/office/drawing/2014/main" id="{3BA1FF00-4108-49C1-B5BA-677F95D191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982788"/>
            <a:ext cx="5168900" cy="2212975"/>
          </a:xfrm>
          <a:prstGeom prst="rect">
            <a:avLst/>
          </a:prstGeom>
          <a:noFill/>
          <a:ln w="12700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Imagen 4">
            <a:extLst>
              <a:ext uri="{FF2B5EF4-FFF2-40B4-BE49-F238E27FC236}">
                <a16:creationId xmlns:a16="http://schemas.microsoft.com/office/drawing/2014/main" id="{8339D3F0-9316-4E9B-99BC-60FAF76FA72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3" y="4265613"/>
            <a:ext cx="6734175" cy="2316162"/>
          </a:xfrm>
          <a:prstGeom prst="rect">
            <a:avLst/>
          </a:prstGeom>
          <a:noFill/>
          <a:ln w="12700">
            <a:solidFill>
              <a:srgbClr val="0070C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8F3169D-9E08-4D83-ABC9-8143185EC2AF}"/>
              </a:ext>
            </a:extLst>
          </p:cNvPr>
          <p:cNvSpPr/>
          <p:nvPr/>
        </p:nvSpPr>
        <p:spPr>
          <a:xfrm>
            <a:off x="168275" y="804863"/>
            <a:ext cx="8716963" cy="1108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4AD544E5-85F6-4C85-98E9-EDC82196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1630363"/>
            <a:ext cx="4805363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uadroTexto 8">
            <a:extLst>
              <a:ext uri="{FF2B5EF4-FFF2-40B4-BE49-F238E27FC236}">
                <a16:creationId xmlns:a16="http://schemas.microsoft.com/office/drawing/2014/main" id="{BC211BB9-EB8B-4F9F-A80E-36484C560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227013"/>
            <a:ext cx="8755062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2200" b="1">
                <a:solidFill>
                  <a:srgbClr val="FFFF00"/>
                </a:solidFill>
              </a:rPr>
              <a:t>Equilibrio de un cuerpo rígido. </a:t>
            </a: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43B011E2-87E4-4E6C-B982-61CE142C16EE}"/>
              </a:ext>
            </a:extLst>
          </p:cNvPr>
          <p:cNvGrpSpPr>
            <a:grpSpLocks/>
          </p:cNvGrpSpPr>
          <p:nvPr/>
        </p:nvGrpSpPr>
        <p:grpSpPr bwMode="auto">
          <a:xfrm>
            <a:off x="352425" y="1882775"/>
            <a:ext cx="3565525" cy="2495550"/>
            <a:chOff x="352351" y="1882852"/>
            <a:chExt cx="3565500" cy="2495239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FA9BCEB-63BB-4E93-B683-B4ED9D87CA1F}"/>
                </a:ext>
              </a:extLst>
            </p:cNvPr>
            <p:cNvSpPr/>
            <p:nvPr/>
          </p:nvSpPr>
          <p:spPr>
            <a:xfrm>
              <a:off x="885747" y="3514599"/>
              <a:ext cx="2659044" cy="31111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F3D9951E-0B23-4231-B9D5-8C1A7C62C192}"/>
                </a:ext>
              </a:extLst>
            </p:cNvPr>
            <p:cNvSpPr/>
            <p:nvPr/>
          </p:nvSpPr>
          <p:spPr>
            <a:xfrm>
              <a:off x="1406444" y="2659043"/>
              <a:ext cx="1547802" cy="855555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rgbClr val="3333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D9AE97F8-F1E1-4C8E-B2A4-9102621A0C13}"/>
                </a:ext>
              </a:extLst>
            </p:cNvPr>
            <p:cNvCxnSpPr/>
            <p:nvPr/>
          </p:nvCxnSpPr>
          <p:spPr>
            <a:xfrm flipV="1">
              <a:off x="2852646" y="1882852"/>
              <a:ext cx="647695" cy="77936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29B1A732-5ACC-4051-814F-EF0CAB6EFB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4246" y="3073329"/>
              <a:ext cx="773107" cy="2539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94823FEA-2768-4404-9B77-B17F69F016AF}"/>
                </a:ext>
              </a:extLst>
            </p:cNvPr>
            <p:cNvCxnSpPr/>
            <p:nvPr/>
          </p:nvCxnSpPr>
          <p:spPr>
            <a:xfrm flipH="1" flipV="1">
              <a:off x="352351" y="2106662"/>
              <a:ext cx="1082667" cy="58571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5830888E-7709-416D-A9D3-D24730390C10}"/>
                </a:ext>
              </a:extLst>
            </p:cNvPr>
            <p:cNvCxnSpPr/>
            <p:nvPr/>
          </p:nvCxnSpPr>
          <p:spPr>
            <a:xfrm>
              <a:off x="2947896" y="3438408"/>
              <a:ext cx="969955" cy="584127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0FD6A2D0-BEA9-4870-92BF-EB6A20D82ECF}"/>
                </a:ext>
              </a:extLst>
            </p:cNvPr>
            <p:cNvCxnSpPr/>
            <p:nvPr/>
          </p:nvCxnSpPr>
          <p:spPr>
            <a:xfrm>
              <a:off x="2208126" y="3514599"/>
              <a:ext cx="0" cy="86349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ED21D8B-12C1-4B58-A3D2-BA26B994266E}"/>
              </a:ext>
            </a:extLst>
          </p:cNvPr>
          <p:cNvSpPr txBox="1"/>
          <p:nvPr/>
        </p:nvSpPr>
        <p:spPr>
          <a:xfrm>
            <a:off x="157163" y="795338"/>
            <a:ext cx="81311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Cálculo de la Resultante </a:t>
            </a:r>
            <a:endParaRPr lang="es-A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D310692A-1E72-42CD-A69A-1FD4D12E7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066800"/>
            <a:ext cx="48069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C37AB4B2-1433-4568-8422-69BAAF56F69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50969" y="4362779"/>
            <a:ext cx="3854377" cy="524118"/>
          </a:xfrm>
          <a:prstGeom prst="rect">
            <a:avLst/>
          </a:prstGeom>
          <a:blipFill>
            <a:blip r:embed="rId3"/>
            <a:stretch>
              <a:fillRect t="-11628" b="-32558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D892B673-B8F3-4BB9-B207-B350A94A9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1041400"/>
            <a:ext cx="4533900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6B2F266-CB52-4F6F-9875-4FDC41599AE7}"/>
              </a:ext>
            </a:extLst>
          </p:cNvPr>
          <p:cNvSpPr/>
          <p:nvPr/>
        </p:nvSpPr>
        <p:spPr>
          <a:xfrm>
            <a:off x="168275" y="5295900"/>
            <a:ext cx="8818563" cy="8175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es-AR" sz="2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AR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 la </a:t>
            </a:r>
            <a:r>
              <a:rPr lang="es-AR" sz="2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resultante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es una fuerza que reemplaza o hace el mismo papel a los efectos de producir movimiento que las fuerzas dadas.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59C801-E344-492B-A3D1-D0364CDAC517}"/>
              </a:ext>
            </a:extLst>
          </p:cNvPr>
          <p:cNvSpPr txBox="1"/>
          <p:nvPr/>
        </p:nvSpPr>
        <p:spPr>
          <a:xfrm>
            <a:off x="157163" y="222250"/>
            <a:ext cx="81311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Equilibrio de un cuerpo rígido. Cálculo de la Resultante. </a:t>
            </a:r>
            <a:endParaRPr lang="es-A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CE2B5C4-F932-4C70-A5B8-EE667D978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195513"/>
            <a:ext cx="6169025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EAC134B-D1DE-4A56-96A6-42E09C48D0D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75459" y="1406709"/>
            <a:ext cx="5918041" cy="523220"/>
          </a:xfrm>
          <a:prstGeom prst="rect">
            <a:avLst/>
          </a:prstGeom>
          <a:blipFill>
            <a:blip r:embed="rId3"/>
            <a:stretch>
              <a:fillRect t="-11628" b="-32558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1D4128-668F-4569-937E-2C9C750AEF7F}"/>
              </a:ext>
            </a:extLst>
          </p:cNvPr>
          <p:cNvSpPr txBox="1"/>
          <p:nvPr/>
        </p:nvSpPr>
        <p:spPr>
          <a:xfrm>
            <a:off x="168275" y="227013"/>
            <a:ext cx="81311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Equilibrio de un cuerpo rígido.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9C4665-47DD-4801-B545-07CC3537B0F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18849" y="2475183"/>
            <a:ext cx="2060917" cy="2400657"/>
          </a:xfrm>
          <a:prstGeom prst="rect">
            <a:avLst/>
          </a:prstGeom>
          <a:blipFill>
            <a:blip r:embed="rId4"/>
            <a:stretch>
              <a:fillRect l="-3846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103DCDD-A902-4446-A978-1F082451E8AA}"/>
              </a:ext>
            </a:extLst>
          </p:cNvPr>
          <p:cNvSpPr/>
          <p:nvPr/>
        </p:nvSpPr>
        <p:spPr>
          <a:xfrm>
            <a:off x="6724650" y="4403725"/>
            <a:ext cx="1898650" cy="4492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E3BA06-487B-410F-BD99-1673A3C5E4F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811" y="939938"/>
            <a:ext cx="8736037" cy="3241593"/>
          </a:xfrm>
          <a:prstGeom prst="rect">
            <a:avLst/>
          </a:prstGeom>
          <a:blipFill>
            <a:blip r:embed="rId2"/>
            <a:stretch>
              <a:fillRect l="-907" t="-1128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172D0B3-82F0-4B05-B965-2112D76ED2B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812" y="4381093"/>
            <a:ext cx="8736036" cy="1483868"/>
          </a:xfrm>
          <a:prstGeom prst="rect">
            <a:avLst/>
          </a:prstGeom>
          <a:blipFill>
            <a:blip r:embed="rId3"/>
            <a:stretch>
              <a:fillRect l="-907" t="-2469" b="-53086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0A0B7A3-8A30-4F05-90D8-79BE4CDC13E7}"/>
              </a:ext>
            </a:extLst>
          </p:cNvPr>
          <p:cNvSpPr/>
          <p:nvPr/>
        </p:nvSpPr>
        <p:spPr>
          <a:xfrm>
            <a:off x="168275" y="939800"/>
            <a:ext cx="8729663" cy="3241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851D77-09AC-40C6-AAE4-C7F21E49932E}"/>
              </a:ext>
            </a:extLst>
          </p:cNvPr>
          <p:cNvSpPr txBox="1"/>
          <p:nvPr/>
        </p:nvSpPr>
        <p:spPr>
          <a:xfrm>
            <a:off x="168275" y="131763"/>
            <a:ext cx="8729663" cy="4318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Primera Condición de Equilibrio. </a:t>
            </a:r>
            <a:endParaRPr lang="es-A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8BD6EFC-8822-4A0E-B017-6AC6149CA5E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811" y="884529"/>
            <a:ext cx="8750105" cy="1447319"/>
          </a:xfrm>
          <a:prstGeom prst="rect">
            <a:avLst/>
          </a:prstGeom>
          <a:blipFill>
            <a:blip r:embed="rId2"/>
            <a:stretch>
              <a:fillRect l="-906" t="-2521" b="-7983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127AAA9-398B-424C-80BB-88617D5E2E96}"/>
              </a:ext>
            </a:extLst>
          </p:cNvPr>
          <p:cNvSpPr txBox="1"/>
          <p:nvPr/>
        </p:nvSpPr>
        <p:spPr>
          <a:xfrm>
            <a:off x="155575" y="227013"/>
            <a:ext cx="81311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Ejemplo de aplicación. </a:t>
            </a:r>
            <a:endParaRPr lang="es-AR" b="1" dirty="0">
              <a:solidFill>
                <a:srgbClr val="00B050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B4E8407-8E15-4DB2-A893-95744B7A4D45}"/>
              </a:ext>
            </a:extLst>
          </p:cNvPr>
          <p:cNvGrpSpPr>
            <a:grpSpLocks/>
          </p:cNvGrpSpPr>
          <p:nvPr/>
        </p:nvGrpSpPr>
        <p:grpSpPr bwMode="auto">
          <a:xfrm>
            <a:off x="1781175" y="2332038"/>
            <a:ext cx="5526088" cy="3968750"/>
            <a:chOff x="1781081" y="2331848"/>
            <a:chExt cx="5525564" cy="3968563"/>
          </a:xfrm>
        </p:grpSpPr>
        <p:pic>
          <p:nvPicPr>
            <p:cNvPr id="18437" name="Imagen 7">
              <a:extLst>
                <a:ext uri="{FF2B5EF4-FFF2-40B4-BE49-F238E27FC236}">
                  <a16:creationId xmlns:a16="http://schemas.microsoft.com/office/drawing/2014/main" id="{752A7288-F69D-4168-8839-1CB5D6EECC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2" t="36220" r="55521" b="17509"/>
            <a:stretch>
              <a:fillRect/>
            </a:stretch>
          </p:blipFill>
          <p:spPr bwMode="auto">
            <a:xfrm>
              <a:off x="1781081" y="2331848"/>
              <a:ext cx="5525564" cy="396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8" name="Picture 2" descr="Cartel Horizontal Servicio Mantenimiento">
              <a:extLst>
                <a:ext uri="{FF2B5EF4-FFF2-40B4-BE49-F238E27FC236}">
                  <a16:creationId xmlns:a16="http://schemas.microsoft.com/office/drawing/2014/main" id="{AFF4D687-0066-44B2-B5EE-4CF6FA2B56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78" b="38383"/>
            <a:stretch>
              <a:fillRect/>
            </a:stretch>
          </p:blipFill>
          <p:spPr bwMode="auto">
            <a:xfrm>
              <a:off x="4184650" y="5118099"/>
              <a:ext cx="1658567" cy="552451"/>
            </a:xfrm>
            <a:prstGeom prst="rect">
              <a:avLst/>
            </a:prstGeom>
            <a:noFill/>
            <a:ln w="19050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4E8110-6E77-4D52-8A97-8354B17D5172}"/>
              </a:ext>
            </a:extLst>
          </p:cNvPr>
          <p:cNvSpPr/>
          <p:nvPr/>
        </p:nvSpPr>
        <p:spPr>
          <a:xfrm>
            <a:off x="207963" y="106363"/>
            <a:ext cx="7705725" cy="364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Realizamos el diagrama de cuerpo libre	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 extraemos los datos e incógnitas.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Datos: P = 35 Kg 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 = 55°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Incógnitas: C = ?   T = ?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1BEB5C0-1B08-4FB9-A6A2-28A0C5AAAF1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8237" y="4102814"/>
            <a:ext cx="8417148" cy="2474075"/>
          </a:xfrm>
          <a:prstGeom prst="rect">
            <a:avLst/>
          </a:prstGeom>
          <a:blipFill>
            <a:blip r:embed="rId2"/>
            <a:stretch>
              <a:fillRect l="-4996" t="-17488" b="-1724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DBC2D3-15A3-4E61-AA12-CED1572EC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1" t="28033" r="26535" b="22804"/>
          <a:stretch>
            <a:fillRect/>
          </a:stretch>
        </p:blipFill>
        <p:spPr bwMode="auto">
          <a:xfrm>
            <a:off x="4149725" y="-312738"/>
            <a:ext cx="4848225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C1E35A45-A596-4A86-AEF0-A42489C0E192}"/>
              </a:ext>
            </a:extLst>
          </p:cNvPr>
          <p:cNvSpPr/>
          <p:nvPr/>
        </p:nvSpPr>
        <p:spPr>
          <a:xfrm>
            <a:off x="2497138" y="831850"/>
            <a:ext cx="1774825" cy="355600"/>
          </a:xfrm>
          <a:custGeom>
            <a:avLst/>
            <a:gdLst>
              <a:gd name="connsiteX0" fmla="*/ 0 w 1774209"/>
              <a:gd name="connsiteY0" fmla="*/ 96208 h 355515"/>
              <a:gd name="connsiteX1" fmla="*/ 1132764 w 1774209"/>
              <a:gd name="connsiteY1" fmla="*/ 14321 h 355515"/>
              <a:gd name="connsiteX2" fmla="*/ 1774209 w 1774209"/>
              <a:gd name="connsiteY2" fmla="*/ 355515 h 35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4209" h="355515">
                <a:moveTo>
                  <a:pt x="0" y="96208"/>
                </a:moveTo>
                <a:cubicBezTo>
                  <a:pt x="418531" y="33655"/>
                  <a:pt x="837063" y="-28897"/>
                  <a:pt x="1132764" y="14321"/>
                </a:cubicBezTo>
                <a:cubicBezTo>
                  <a:pt x="1428465" y="57539"/>
                  <a:pt x="1601337" y="206527"/>
                  <a:pt x="1774209" y="35551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02F336C5-B6D0-4E09-97C5-114B754A5BFE}"/>
              </a:ext>
            </a:extLst>
          </p:cNvPr>
          <p:cNvGrpSpPr>
            <a:grpSpLocks/>
          </p:cNvGrpSpPr>
          <p:nvPr/>
        </p:nvGrpSpPr>
        <p:grpSpPr bwMode="auto">
          <a:xfrm>
            <a:off x="1817688" y="744538"/>
            <a:ext cx="1997075" cy="1317625"/>
            <a:chOff x="1781081" y="2331848"/>
            <a:chExt cx="5525564" cy="3968563"/>
          </a:xfrm>
        </p:grpSpPr>
        <p:pic>
          <p:nvPicPr>
            <p:cNvPr id="19463" name="Imagen 8">
              <a:extLst>
                <a:ext uri="{FF2B5EF4-FFF2-40B4-BE49-F238E27FC236}">
                  <a16:creationId xmlns:a16="http://schemas.microsoft.com/office/drawing/2014/main" id="{4F4EDA00-ACB9-4142-9099-2B19302B8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02" t="36220" r="55521" b="17509"/>
            <a:stretch>
              <a:fillRect/>
            </a:stretch>
          </p:blipFill>
          <p:spPr bwMode="auto">
            <a:xfrm>
              <a:off x="1781081" y="2331848"/>
              <a:ext cx="5525564" cy="3968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4" name="Picture 2" descr="Cartel Horizontal Servicio Mantenimiento">
              <a:extLst>
                <a:ext uri="{FF2B5EF4-FFF2-40B4-BE49-F238E27FC236}">
                  <a16:creationId xmlns:a16="http://schemas.microsoft.com/office/drawing/2014/main" id="{8DF5AE3C-CC50-4E39-B1B1-91B324CE0F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78" b="38383"/>
            <a:stretch>
              <a:fillRect/>
            </a:stretch>
          </p:blipFill>
          <p:spPr bwMode="auto">
            <a:xfrm>
              <a:off x="4184650" y="5118099"/>
              <a:ext cx="1658567" cy="552451"/>
            </a:xfrm>
            <a:prstGeom prst="rect">
              <a:avLst/>
            </a:prstGeom>
            <a:noFill/>
            <a:ln w="19050">
              <a:solidFill>
                <a:srgbClr val="33333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ángulo 11">
            <a:extLst>
              <a:ext uri="{FF2B5EF4-FFF2-40B4-BE49-F238E27FC236}">
                <a16:creationId xmlns:a16="http://schemas.microsoft.com/office/drawing/2014/main" id="{BEF8A3DF-DEB3-4625-A699-0F4AF944E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8" y="838200"/>
            <a:ext cx="8788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2200"/>
              <a:t>Un objeto de 900 Kg de peso comienza a bajar por una pendiente uniforme que tienen 8 metros de alto y 110 metros de largo. Determinar:</a:t>
            </a:r>
          </a:p>
          <a:p>
            <a:r>
              <a:rPr lang="es-AR" altLang="es-AR" sz="2200"/>
              <a:t>a) ¿Qué fuerza </a:t>
            </a:r>
            <a:r>
              <a:rPr lang="es-AR" altLang="es-AR" sz="2200" b="1"/>
              <a:t>F</a:t>
            </a:r>
            <a:r>
              <a:rPr lang="es-AR" altLang="es-AR" sz="2200"/>
              <a:t> paralela al plano inclinado se requiere para evitar que el objeto comience a bajar? </a:t>
            </a:r>
          </a:p>
          <a:p>
            <a:r>
              <a:rPr lang="es-AR" altLang="es-AR" sz="2200"/>
              <a:t>b) ¿Cuánto vale la fuerza normal </a:t>
            </a:r>
            <a:r>
              <a:rPr lang="es-AR" altLang="es-AR" sz="2200" b="1"/>
              <a:t>N</a:t>
            </a:r>
            <a:r>
              <a:rPr lang="es-AR" altLang="es-AR" sz="2200"/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9263C5-BA22-4ED7-83F4-DDCC395F044D}"/>
              </a:ext>
            </a:extLst>
          </p:cNvPr>
          <p:cNvSpPr txBox="1"/>
          <p:nvPr/>
        </p:nvSpPr>
        <p:spPr>
          <a:xfrm>
            <a:off x="155575" y="227013"/>
            <a:ext cx="81311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Ejemplo de aplicación. </a:t>
            </a:r>
            <a:endParaRPr lang="es-AR" b="1" dirty="0">
              <a:solidFill>
                <a:srgbClr val="00B050"/>
              </a:solidFill>
            </a:endParaRPr>
          </a:p>
        </p:txBody>
      </p:sp>
      <p:pic>
        <p:nvPicPr>
          <p:cNvPr id="20484" name="Imagen 6">
            <a:extLst>
              <a:ext uri="{FF2B5EF4-FFF2-40B4-BE49-F238E27FC236}">
                <a16:creationId xmlns:a16="http://schemas.microsoft.com/office/drawing/2014/main" id="{91CDBA4E-F6B2-4D4B-9743-CB21B374B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3059113"/>
            <a:ext cx="46196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170F0F37-C9E1-44D2-804E-A12C0FFCD47C}"/>
              </a:ext>
            </a:extLst>
          </p:cNvPr>
          <p:cNvGrpSpPr>
            <a:grpSpLocks/>
          </p:cNvGrpSpPr>
          <p:nvPr/>
        </p:nvGrpSpPr>
        <p:grpSpPr bwMode="auto">
          <a:xfrm>
            <a:off x="4514850" y="3059113"/>
            <a:ext cx="4629150" cy="3695700"/>
            <a:chOff x="4514850" y="3059564"/>
            <a:chExt cx="4629150" cy="3695700"/>
          </a:xfrm>
        </p:grpSpPr>
        <p:sp>
          <p:nvSpPr>
            <p:cNvPr id="20486" name="CuadroTexto 7">
              <a:extLst>
                <a:ext uri="{FF2B5EF4-FFF2-40B4-BE49-F238E27FC236}">
                  <a16:creationId xmlns:a16="http://schemas.microsoft.com/office/drawing/2014/main" id="{70CAB688-AA34-491A-8305-9DE0DB8A48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9437" y="5677468"/>
              <a:ext cx="6005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AR" altLang="es-AR" sz="2400" b="1">
                  <a:sym typeface="Symbol" panose="05050102010706020507" pitchFamily="18" charset="2"/>
                </a:rPr>
                <a:t></a:t>
              </a:r>
              <a:endParaRPr lang="es-AR" altLang="es-AR" sz="2400" b="1"/>
            </a:p>
          </p:txBody>
        </p:sp>
        <p:pic>
          <p:nvPicPr>
            <p:cNvPr id="20487" name="Imagen 8">
              <a:extLst>
                <a:ext uri="{FF2B5EF4-FFF2-40B4-BE49-F238E27FC236}">
                  <a16:creationId xmlns:a16="http://schemas.microsoft.com/office/drawing/2014/main" id="{4CE30A55-424F-48D1-AA12-7CA4731D81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850" y="3059564"/>
              <a:ext cx="4629150" cy="369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CuadroTexto 13">
              <a:extLst>
                <a:ext uri="{FF2B5EF4-FFF2-40B4-BE49-F238E27FC236}">
                  <a16:creationId xmlns:a16="http://schemas.microsoft.com/office/drawing/2014/main" id="{56A9952F-56A0-4465-B80A-0168912208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4874" y="5215803"/>
              <a:ext cx="60050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AR" altLang="es-AR" sz="2400" b="1">
                  <a:sym typeface="Symbol" panose="05050102010706020507" pitchFamily="18" charset="2"/>
                </a:rPr>
                <a:t></a:t>
              </a:r>
              <a:endParaRPr lang="es-AR" altLang="es-AR" sz="24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8669398-9934-4C71-8FF0-878E29CDB107}"/>
              </a:ext>
            </a:extLst>
          </p:cNvPr>
          <p:cNvSpPr/>
          <p:nvPr/>
        </p:nvSpPr>
        <p:spPr>
          <a:xfrm>
            <a:off x="468313" y="476250"/>
            <a:ext cx="2384425" cy="195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Datos: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 = 900 Kg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 = 8 m</a:t>
            </a:r>
          </a:p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 = 110 m</a:t>
            </a:r>
            <a:endParaRPr lang="es-AR" sz="2200" dirty="0">
              <a:latin typeface="+mn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8337A17-0D68-4612-9F0A-4579C6DB4B4B}"/>
              </a:ext>
            </a:extLst>
          </p:cNvPr>
          <p:cNvSpPr/>
          <p:nvPr/>
        </p:nvSpPr>
        <p:spPr>
          <a:xfrm>
            <a:off x="423863" y="2767013"/>
            <a:ext cx="3055937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Incógnitas: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 = 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 = 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α = 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3DA1B29-CB70-468B-AD3E-985BC26E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977900"/>
            <a:ext cx="61976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92C87E-0F2C-45B8-9C3E-D79F3A970A2E}"/>
              </a:ext>
            </a:extLst>
          </p:cNvPr>
          <p:cNvSpPr txBox="1"/>
          <p:nvPr/>
        </p:nvSpPr>
        <p:spPr>
          <a:xfrm>
            <a:off x="2852738" y="596900"/>
            <a:ext cx="431958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</a:rPr>
              <a:t>Diagrama de cuerpo libre: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84BD6F37-D3DE-4A2D-8FF4-C94D51A979D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9307" y="260648"/>
            <a:ext cx="8561165" cy="6090065"/>
          </a:xfrm>
          <a:prstGeom prst="rect">
            <a:avLst/>
          </a:prstGeom>
          <a:blipFill>
            <a:blip r:embed="rId2"/>
            <a:stretch>
              <a:fillRect l="-4986" t="-7107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82FE6075-255C-410A-97CA-159E3D6C2D32}"/>
              </a:ext>
            </a:extLst>
          </p:cNvPr>
          <p:cNvSpPr txBox="1"/>
          <p:nvPr/>
        </p:nvSpPr>
        <p:spPr>
          <a:xfrm>
            <a:off x="168275" y="222250"/>
            <a:ext cx="8569325" cy="61864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0000"/>
                </a:solidFill>
              </a:rPr>
              <a:t>Unidad 1. Estática del cuerpo rígido.</a:t>
            </a:r>
          </a:p>
          <a:p>
            <a:pPr>
              <a:defRPr/>
            </a:pPr>
            <a:endParaRPr lang="es-AR" sz="2200" dirty="0"/>
          </a:p>
          <a:p>
            <a:pPr>
              <a:defRPr/>
            </a:pPr>
            <a:r>
              <a:rPr lang="es-AR" sz="2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1.1. Estática. Concepto de Fuerza.</a:t>
            </a:r>
          </a:p>
          <a:p>
            <a:pPr>
              <a:defRPr/>
            </a:pPr>
            <a:endParaRPr lang="es-AR" sz="22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>
              <a:defRPr/>
            </a:pPr>
            <a:r>
              <a:rPr lang="es-AR" sz="2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1.2. Resultante de un sistema de fuerzas concurrentes.</a:t>
            </a:r>
          </a:p>
          <a:p>
            <a:pPr>
              <a:defRPr/>
            </a:pPr>
            <a:endParaRPr lang="es-AR" sz="22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lvl="1" indent="-900000">
              <a:defRPr/>
            </a:pPr>
            <a:r>
              <a:rPr lang="es-AR" sz="2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1.3. Equilibrio de un cuerpo. Primera condición de equilibrio de un cuerpo.</a:t>
            </a:r>
          </a:p>
          <a:p>
            <a:pPr lvl="1" indent="-900000">
              <a:defRPr/>
            </a:pPr>
            <a:endParaRPr lang="es-AR" sz="22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lvl="1" indent="-900000">
              <a:defRPr/>
            </a:pPr>
            <a:r>
              <a:rPr lang="es-AR" sz="2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1.4. Momento de una fuerza. Momento de varias fuerzas concurrentes. Composición de varias fuerzas concurrentes aplicadas a un cuerpo rígido. Composición de fuerzas paralelas.</a:t>
            </a:r>
          </a:p>
          <a:p>
            <a:pPr lvl="1" indent="-900000">
              <a:defRPr/>
            </a:pPr>
            <a:endParaRPr lang="es-AR" sz="22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 lvl="1" indent="-900000">
              <a:defRPr/>
            </a:pPr>
            <a:r>
              <a:rPr lang="es-AR" sz="2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1.5. Equilibrio de un cuerpo. Segunda condición de equilibrio del cuerpo.</a:t>
            </a:r>
          </a:p>
          <a:p>
            <a:pPr>
              <a:defRPr/>
            </a:pPr>
            <a:endParaRPr lang="es-AR" sz="22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  <a:p>
            <a:pPr>
              <a:defRPr/>
            </a:pPr>
            <a:r>
              <a:rPr lang="es-AR" sz="2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1.6. Unidades. Ejemplos y aplicaciones</a:t>
            </a:r>
            <a:r>
              <a:rPr lang="es-AR" sz="2200" dirty="0"/>
              <a:t>.</a:t>
            </a:r>
            <a:endParaRPr lang="es-AR" sz="22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1">
            <a:extLst>
              <a:ext uri="{FF2B5EF4-FFF2-40B4-BE49-F238E27FC236}">
                <a16:creationId xmlns:a16="http://schemas.microsoft.com/office/drawing/2014/main" id="{EDF41672-26C7-4C9B-A236-C5BD1BF8C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562100"/>
            <a:ext cx="808513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E8BE842-865F-4EBD-99B6-066019E9A8CE}"/>
              </a:ext>
            </a:extLst>
          </p:cNvPr>
          <p:cNvSpPr txBox="1"/>
          <p:nvPr/>
        </p:nvSpPr>
        <p:spPr>
          <a:xfrm>
            <a:off x="155575" y="187325"/>
            <a:ext cx="813117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Fuerzas aplicadas y Fuerza Neta.  </a:t>
            </a:r>
            <a:endParaRPr lang="es-A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40312C8-3E58-4CC6-A7CB-13A58F98FD61}"/>
              </a:ext>
            </a:extLst>
          </p:cNvPr>
          <p:cNvSpPr/>
          <p:nvPr/>
        </p:nvSpPr>
        <p:spPr>
          <a:xfrm>
            <a:off x="136525" y="723900"/>
            <a:ext cx="5745163" cy="5846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AR" sz="2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Si las fuerzas que actúan sobre el cuerpo no son concurrentes, el cuerpo puede rotar</a:t>
            </a:r>
            <a:r>
              <a:rPr lang="es-AR" sz="22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  <a:defRPr/>
            </a:pPr>
            <a:endParaRPr lang="es-AR" sz="2200" b="1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AR" sz="2200" dirty="0">
                <a:latin typeface="+mn-lt"/>
                <a:cs typeface="Arial" panose="020B0604020202020204" pitchFamily="34" charset="0"/>
              </a:rPr>
              <a:t>Son ejemplos la puerta cuando la abrimos, cuando apretamos una tuerca, cuando abrimos una canilla o giramos un volante. </a:t>
            </a:r>
          </a:p>
          <a:p>
            <a:pPr>
              <a:spcAft>
                <a:spcPts val="0"/>
              </a:spcAft>
              <a:defRPr/>
            </a:pPr>
            <a:endParaRPr lang="es-AR" sz="2200" dirty="0">
              <a:latin typeface="+mn-lt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  <a:defRPr/>
            </a:pPr>
            <a:r>
              <a:rPr lang="es-AR" sz="2200" dirty="0">
                <a:latin typeface="+mn-lt"/>
                <a:cs typeface="Arial" panose="020B0604020202020204" pitchFamily="34" charset="0"/>
              </a:rPr>
              <a:t>Esta fuerza que aplicamos es una fuerza de giro que produce un </a:t>
            </a:r>
            <a:r>
              <a:rPr lang="es-AR" sz="22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Momento</a:t>
            </a:r>
            <a:r>
              <a:rPr lang="es-AR" sz="22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s-AR" sz="2200" dirty="0">
                <a:latin typeface="+mn-lt"/>
                <a:cs typeface="Arial" panose="020B0604020202020204" pitchFamily="34" charset="0"/>
              </a:rPr>
              <a:t>o</a:t>
            </a:r>
            <a:r>
              <a:rPr lang="es-AR" sz="22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s-AR" sz="22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Torque</a:t>
            </a:r>
            <a:r>
              <a:rPr lang="es-AR" sz="2200" dirty="0">
                <a:latin typeface="+mn-lt"/>
              </a:rPr>
              <a:t>.</a:t>
            </a:r>
          </a:p>
          <a:p>
            <a:pPr>
              <a:spcAft>
                <a:spcPts val="0"/>
              </a:spcAft>
              <a:defRPr/>
            </a:pPr>
            <a:endParaRPr lang="es-AR" sz="2200" dirty="0">
              <a:latin typeface="+mn-lt"/>
            </a:endParaRPr>
          </a:p>
          <a:p>
            <a:pPr>
              <a:spcAft>
                <a:spcPts val="0"/>
              </a:spcAft>
              <a:defRPr/>
            </a:pPr>
            <a:r>
              <a:rPr lang="es-AR" sz="2200" dirty="0">
                <a:latin typeface="+mn-lt"/>
              </a:rPr>
              <a:t>Por lo tanto, si deseamos </a:t>
            </a:r>
            <a:r>
              <a:rPr lang="es-AR" sz="2200" b="1" dirty="0">
                <a:solidFill>
                  <a:srgbClr val="0070C0"/>
                </a:solidFill>
                <a:latin typeface="+mn-lt"/>
              </a:rPr>
              <a:t>que un cuerpo se traslade le deberemos aplicar una fuerza </a:t>
            </a:r>
            <a:r>
              <a:rPr lang="es-AR" sz="2200" dirty="0">
                <a:latin typeface="+mn-lt"/>
              </a:rPr>
              <a:t>y si queremos </a:t>
            </a:r>
            <a:r>
              <a:rPr lang="es-AR" sz="2200" b="1" dirty="0">
                <a:solidFill>
                  <a:srgbClr val="0070C0"/>
                </a:solidFill>
                <a:latin typeface="+mn-lt"/>
              </a:rPr>
              <a:t>que el cuerpo gire o rote, le deberemos aplicar un momento o torque </a:t>
            </a:r>
            <a:r>
              <a:rPr lang="es-AR" sz="2200" dirty="0">
                <a:latin typeface="+mn-lt"/>
              </a:rPr>
              <a:t>(que es lo que producirá la  rotación del cuerpo)</a:t>
            </a:r>
            <a:r>
              <a:rPr lang="es-AR" sz="2200" b="1" dirty="0">
                <a:latin typeface="+mn-lt"/>
              </a:rPr>
              <a:t>.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58AD51-B933-40A1-A5CB-2F4FA44CF386}"/>
              </a:ext>
            </a:extLst>
          </p:cNvPr>
          <p:cNvSpPr txBox="1"/>
          <p:nvPr/>
        </p:nvSpPr>
        <p:spPr>
          <a:xfrm>
            <a:off x="155575" y="241300"/>
            <a:ext cx="813117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Fuerzas No Concurrentes.</a:t>
            </a:r>
          </a:p>
        </p:txBody>
      </p:sp>
      <p:pic>
        <p:nvPicPr>
          <p:cNvPr id="50178" name="Picture 2" descr="La propiedad de la fuerza&#10;para hacer girar al cuerpo&#10;se mide con una magnitud&#10;física que llamamos torque&#10;o momento de la f...">
            <a:extLst>
              <a:ext uri="{FF2B5EF4-FFF2-40B4-BE49-F238E27FC236}">
                <a16:creationId xmlns:a16="http://schemas.microsoft.com/office/drawing/2014/main" id="{74B828F3-A804-4AA0-8F31-BD10E8320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87" t="18517" r="5533" b="16573"/>
          <a:stretch>
            <a:fillRect/>
          </a:stretch>
        </p:blipFill>
        <p:spPr bwMode="auto">
          <a:xfrm>
            <a:off x="6346825" y="2041525"/>
            <a:ext cx="2265363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Imagen relacionada">
            <a:extLst>
              <a:ext uri="{FF2B5EF4-FFF2-40B4-BE49-F238E27FC236}">
                <a16:creationId xmlns:a16="http://schemas.microsoft.com/office/drawing/2014/main" id="{09A6A987-165B-485C-BF99-7F842C10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17" b="-392"/>
          <a:stretch>
            <a:fillRect/>
          </a:stretch>
        </p:blipFill>
        <p:spPr bwMode="auto">
          <a:xfrm>
            <a:off x="6756400" y="4476750"/>
            <a:ext cx="226536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Imagen relacionada">
            <a:extLst>
              <a:ext uri="{FF2B5EF4-FFF2-40B4-BE49-F238E27FC236}">
                <a16:creationId xmlns:a16="http://schemas.microsoft.com/office/drawing/2014/main" id="{308F7FDE-9C06-49F4-844B-38F093785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280988"/>
            <a:ext cx="2262187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B5EA71C-1C53-4C15-ADC2-984DFDDC7B4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812" y="818011"/>
            <a:ext cx="8756824" cy="1508875"/>
          </a:xfrm>
          <a:prstGeom prst="rect">
            <a:avLst/>
          </a:prstGeom>
          <a:blipFill>
            <a:blip r:embed="rId3"/>
            <a:stretch>
              <a:fillRect l="-905" t="-2823" r="-1393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9E584A8-C24F-44C4-B798-66669288FCD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812" y="2672747"/>
            <a:ext cx="2738161" cy="2862322"/>
          </a:xfrm>
          <a:prstGeom prst="rect">
            <a:avLst/>
          </a:prstGeom>
          <a:blipFill>
            <a:blip r:embed="rId4"/>
            <a:stretch>
              <a:fillRect l="-2895" t="-1064" r="-5122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8E9C597-67CB-494A-98A5-38BE22BB8DB8}"/>
              </a:ext>
            </a:extLst>
          </p:cNvPr>
          <p:cNvGrpSpPr>
            <a:grpSpLocks/>
          </p:cNvGrpSpPr>
          <p:nvPr/>
        </p:nvGrpSpPr>
        <p:grpSpPr bwMode="auto">
          <a:xfrm>
            <a:off x="3222625" y="2473325"/>
            <a:ext cx="5675313" cy="3602038"/>
            <a:chOff x="3100506" y="2609730"/>
            <a:chExt cx="5675005" cy="3602681"/>
          </a:xfrm>
        </p:grpSpPr>
        <p:pic>
          <p:nvPicPr>
            <p:cNvPr id="25607" name="Imagen 7">
              <a:extLst>
                <a:ext uri="{FF2B5EF4-FFF2-40B4-BE49-F238E27FC236}">
                  <a16:creationId xmlns:a16="http://schemas.microsoft.com/office/drawing/2014/main" id="{7AD9D97A-EC5E-4B21-B22B-B2BF9B52FE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506" y="2672747"/>
              <a:ext cx="5675005" cy="3539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CuadroTexto 4">
              <a:extLst>
                <a:ext uri="{FF2B5EF4-FFF2-40B4-BE49-F238E27FC236}">
                  <a16:creationId xmlns:a16="http://schemas.microsoft.com/office/drawing/2014/main" id="{FB685406-F7D1-4691-B8E9-33DFB00AA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5476" y="5265377"/>
              <a:ext cx="4388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AR" altLang="es-AR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CC9D81C-1ADC-4D24-A768-D842F5C9074E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 rot="421252">
              <a:off x="4896007" y="5056333"/>
              <a:ext cx="1133547" cy="714683"/>
            </a:xfrm>
            <a:prstGeom prst="rect">
              <a:avLst/>
            </a:prstGeom>
            <a:blipFill>
              <a:blip r:embed="rId6"/>
              <a:stretch>
                <a:fillRect r="-19000"/>
              </a:stretch>
            </a:blipFill>
          </p:spPr>
          <p:txBody>
            <a:bodyPr/>
            <a:lstStyle/>
            <a:p>
              <a:r>
                <a:rPr lang="es-AR">
                  <a:noFill/>
                </a:rPr>
                <a:t> </a:t>
              </a:r>
            </a:p>
          </p:txBody>
        </p:sp>
        <p:sp>
          <p:nvSpPr>
            <p:cNvPr id="25610" name="CuadroTexto 14">
              <a:extLst>
                <a:ext uri="{FF2B5EF4-FFF2-40B4-BE49-F238E27FC236}">
                  <a16:creationId xmlns:a16="http://schemas.microsoft.com/office/drawing/2014/main" id="{ADD869C3-2328-4E48-A9AB-7C9D8D93F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6028" y="4865267"/>
              <a:ext cx="4388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AR" altLang="es-AR" sz="20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CAE02CB-D1A7-4550-B79B-665C408FEB5D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47224" y="2609730"/>
              <a:ext cx="586853" cy="64633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r>
                <a:rPr lang="es-AR">
                  <a:noFill/>
                </a:rPr>
                <a:t> 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B3CDAAD-7769-4BC4-A706-A47C660380C7}"/>
              </a:ext>
            </a:extLst>
          </p:cNvPr>
          <p:cNvSpPr txBox="1"/>
          <p:nvPr/>
        </p:nvSpPr>
        <p:spPr>
          <a:xfrm>
            <a:off x="168275" y="131763"/>
            <a:ext cx="8729663" cy="4318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Momento de una fuerza. 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BAB6767-A780-4DFC-AE84-5ACC415E4F98}"/>
              </a:ext>
            </a:extLst>
          </p:cNvPr>
          <p:cNvSpPr/>
          <p:nvPr/>
        </p:nvSpPr>
        <p:spPr>
          <a:xfrm>
            <a:off x="168275" y="817563"/>
            <a:ext cx="8729663" cy="1509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C9059E0-5CAB-4EFC-92DA-29565CFA4895}"/>
              </a:ext>
            </a:extLst>
          </p:cNvPr>
          <p:cNvSpPr txBox="1"/>
          <p:nvPr/>
        </p:nvSpPr>
        <p:spPr>
          <a:xfrm>
            <a:off x="155575" y="227013"/>
            <a:ext cx="81311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Dirección y Sentido del Momento.</a:t>
            </a:r>
          </a:p>
        </p:txBody>
      </p:sp>
      <p:pic>
        <p:nvPicPr>
          <p:cNvPr id="27651" name="Picture 4" descr="http://hyperphysics.phy-astr.gsu.edu/hbasees/imgmec/vtord.gif">
            <a:extLst>
              <a:ext uri="{FF2B5EF4-FFF2-40B4-BE49-F238E27FC236}">
                <a16:creationId xmlns:a16="http://schemas.microsoft.com/office/drawing/2014/main" id="{CDE75AA4-66D1-4C1F-98C4-66DB1CE57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57263"/>
            <a:ext cx="80962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6C9059E0-5CAB-4EFC-92DA-29565CFA4895}"/>
              </a:ext>
            </a:extLst>
          </p:cNvPr>
          <p:cNvSpPr txBox="1"/>
          <p:nvPr/>
        </p:nvSpPr>
        <p:spPr>
          <a:xfrm>
            <a:off x="168275" y="214313"/>
            <a:ext cx="813117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Signo del Momento </a:t>
            </a:r>
            <a:r>
              <a:rPr lang="es-AR" sz="22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(Regla de los signos).</a:t>
            </a:r>
          </a:p>
        </p:txBody>
      </p:sp>
      <p:pic>
        <p:nvPicPr>
          <p:cNvPr id="29699" name="Picture 2" descr="http://e-ducativa.catedu.es/44700165/aula/archivos/repositorio/4750/4930/html/Torque_animation.gif">
            <a:extLst>
              <a:ext uri="{FF2B5EF4-FFF2-40B4-BE49-F238E27FC236}">
                <a16:creationId xmlns:a16="http://schemas.microsoft.com/office/drawing/2014/main" id="{9C20C961-487C-449C-9314-98FF24E3D7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3390900"/>
            <a:ext cx="439737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0" name="Grupo 16">
            <a:extLst>
              <a:ext uri="{FF2B5EF4-FFF2-40B4-BE49-F238E27FC236}">
                <a16:creationId xmlns:a16="http://schemas.microsoft.com/office/drawing/2014/main" id="{63C9062D-33C1-4C2F-96A7-3B052DBCFB82}"/>
              </a:ext>
            </a:extLst>
          </p:cNvPr>
          <p:cNvGrpSpPr>
            <a:grpSpLocks/>
          </p:cNvGrpSpPr>
          <p:nvPr/>
        </p:nvGrpSpPr>
        <p:grpSpPr bwMode="auto">
          <a:xfrm>
            <a:off x="736600" y="920750"/>
            <a:ext cx="7672388" cy="2700338"/>
            <a:chOff x="627797" y="579794"/>
            <a:chExt cx="7672141" cy="2700568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D310AF1-2434-40C5-BC90-91CFD3D34548}"/>
                </a:ext>
              </a:extLst>
            </p:cNvPr>
            <p:cNvSpPr/>
            <p:nvPr/>
          </p:nvSpPr>
          <p:spPr>
            <a:xfrm>
              <a:off x="627797" y="1624458"/>
              <a:ext cx="3606684" cy="368331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4" name="Flecha: hacia arriba 3">
              <a:extLst>
                <a:ext uri="{FF2B5EF4-FFF2-40B4-BE49-F238E27FC236}">
                  <a16:creationId xmlns:a16="http://schemas.microsoft.com/office/drawing/2014/main" id="{6643F289-1EA7-4896-8613-C5D42B236D41}"/>
                </a:ext>
              </a:extLst>
            </p:cNvPr>
            <p:cNvSpPr/>
            <p:nvPr/>
          </p:nvSpPr>
          <p:spPr>
            <a:xfrm>
              <a:off x="3934454" y="2043594"/>
              <a:ext cx="300027" cy="839860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3CBD1A07-F1FD-4FC3-8F60-F3BDE39452A6}"/>
                </a:ext>
              </a:extLst>
            </p:cNvPr>
            <p:cNvSpPr/>
            <p:nvPr/>
          </p:nvSpPr>
          <p:spPr>
            <a:xfrm>
              <a:off x="4693254" y="1624458"/>
              <a:ext cx="3606684" cy="368331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9" name="Flecha: hacia arriba 8">
              <a:extLst>
                <a:ext uri="{FF2B5EF4-FFF2-40B4-BE49-F238E27FC236}">
                  <a16:creationId xmlns:a16="http://schemas.microsoft.com/office/drawing/2014/main" id="{A1C9AA08-6C61-4C0A-8457-2F347C3EF510}"/>
                </a:ext>
              </a:extLst>
            </p:cNvPr>
            <p:cNvSpPr/>
            <p:nvPr/>
          </p:nvSpPr>
          <p:spPr>
            <a:xfrm flipV="1">
              <a:off x="7999910" y="743321"/>
              <a:ext cx="300028" cy="839859"/>
            </a:xfrm>
            <a:prstGeom prst="up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25ED4CD-D71B-4F42-9430-7FD5F60D1033}"/>
                </a:ext>
              </a:extLst>
            </p:cNvPr>
            <p:cNvSpPr/>
            <p:nvPr/>
          </p:nvSpPr>
          <p:spPr>
            <a:xfrm>
              <a:off x="726219" y="1735592"/>
              <a:ext cx="144458" cy="14447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6998BA5F-D545-447F-8E17-15710C94B81C}"/>
                </a:ext>
              </a:extLst>
            </p:cNvPr>
            <p:cNvSpPr/>
            <p:nvPr/>
          </p:nvSpPr>
          <p:spPr>
            <a:xfrm>
              <a:off x="4786913" y="1735592"/>
              <a:ext cx="142870" cy="14447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0" name="Arco 9">
              <a:extLst>
                <a:ext uri="{FF2B5EF4-FFF2-40B4-BE49-F238E27FC236}">
                  <a16:creationId xmlns:a16="http://schemas.microsoft.com/office/drawing/2014/main" id="{794D16B0-F473-47E8-8761-4A3FF6FF76B0}"/>
                </a:ext>
              </a:extLst>
            </p:cNvPr>
            <p:cNvSpPr/>
            <p:nvPr/>
          </p:nvSpPr>
          <p:spPr>
            <a:xfrm rot="151905">
              <a:off x="1148480" y="908435"/>
              <a:ext cx="2139881" cy="1800378"/>
            </a:xfrm>
            <a:prstGeom prst="arc">
              <a:avLst>
                <a:gd name="adj1" fmla="val 16200000"/>
                <a:gd name="adj2" fmla="val 5366297"/>
              </a:avLst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3" name="Arco 12">
              <a:extLst>
                <a:ext uri="{FF2B5EF4-FFF2-40B4-BE49-F238E27FC236}">
                  <a16:creationId xmlns:a16="http://schemas.microsoft.com/office/drawing/2014/main" id="{8B8DAE64-9D2B-4BBA-943C-A0E2A45EB230}"/>
                </a:ext>
              </a:extLst>
            </p:cNvPr>
            <p:cNvSpPr/>
            <p:nvPr/>
          </p:nvSpPr>
          <p:spPr>
            <a:xfrm rot="151905">
              <a:off x="5137740" y="908435"/>
              <a:ext cx="2139881" cy="1800378"/>
            </a:xfrm>
            <a:prstGeom prst="arc">
              <a:avLst>
                <a:gd name="adj1" fmla="val 16200000"/>
                <a:gd name="adj2" fmla="val 5366297"/>
              </a:avLst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1AF32563-40F2-43E7-9007-819AC77E6792}"/>
                </a:ext>
              </a:extLst>
            </p:cNvPr>
            <p:cNvSpPr txBox="1"/>
            <p:nvPr/>
          </p:nvSpPr>
          <p:spPr>
            <a:xfrm>
              <a:off x="5540952" y="2756442"/>
              <a:ext cx="1912875" cy="5239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AR" altLang="es-AR" sz="2800">
                  <a:ea typeface="Cambria Math" panose="02040503050406030204" pitchFamily="18" charset="0"/>
                  <a:cs typeface="Cambria Math" panose="02040503050406030204" pitchFamily="18" charset="0"/>
                </a:rPr>
                <a:t>𝜏</a:t>
              </a:r>
              <a:r>
                <a:rPr lang="es-AR" altLang="es-AR" sz="2200">
                  <a:ea typeface="Cambria Math" panose="02040503050406030204" pitchFamily="18" charset="0"/>
                  <a:cs typeface="Cambria Math" panose="02040503050406030204" pitchFamily="18" charset="0"/>
                </a:rPr>
                <a:t> negativo</a:t>
              </a:r>
              <a:endParaRPr lang="es-AR" altLang="es-AR" sz="220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26F22D11-8ADB-49D8-9331-4E314D457A72}"/>
                </a:ext>
              </a:extLst>
            </p:cNvPr>
            <p:cNvSpPr txBox="1"/>
            <p:nvPr/>
          </p:nvSpPr>
          <p:spPr>
            <a:xfrm>
              <a:off x="1369136" y="2740566"/>
              <a:ext cx="1911288" cy="5239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AR" altLang="es-AR" sz="2800">
                  <a:ea typeface="Cambria Math" panose="02040503050406030204" pitchFamily="18" charset="0"/>
                  <a:cs typeface="Cambria Math" panose="02040503050406030204" pitchFamily="18" charset="0"/>
                </a:rPr>
                <a:t>𝜏</a:t>
              </a:r>
              <a:r>
                <a:rPr lang="es-AR" altLang="es-AR" sz="2200">
                  <a:ea typeface="Cambria Math" panose="02040503050406030204" pitchFamily="18" charset="0"/>
                  <a:cs typeface="Cambria Math" panose="02040503050406030204" pitchFamily="18" charset="0"/>
                </a:rPr>
                <a:t> positivo</a:t>
              </a:r>
              <a:endParaRPr lang="es-AR" altLang="es-AR" sz="220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041E2ED-E2BF-41C1-BE20-1F2CF631952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608063" y="579794"/>
              <a:ext cx="450376" cy="430887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r>
                <a:rPr lang="es-AR">
                  <a:noFill/>
                </a:rPr>
                <a:t> 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43034A2E-E33E-4368-A433-D0C4F2986DF8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584325" y="2540930"/>
              <a:ext cx="450376" cy="430887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r>
                <a:rPr lang="es-AR">
                  <a:noFill/>
                </a:rPr>
                <a:t> 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n 10">
            <a:extLst>
              <a:ext uri="{FF2B5EF4-FFF2-40B4-BE49-F238E27FC236}">
                <a16:creationId xmlns:a16="http://schemas.microsoft.com/office/drawing/2014/main" id="{EBA8AF3C-3CEC-4716-8563-CE210AA62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7733" flipV="1">
            <a:off x="3965575" y="2325688"/>
            <a:ext cx="45370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4" descr="Imagen relacionada">
            <a:extLst>
              <a:ext uri="{FF2B5EF4-FFF2-40B4-BE49-F238E27FC236}">
                <a16:creationId xmlns:a16="http://schemas.microsoft.com/office/drawing/2014/main" id="{CCEE2DC3-D46A-4D08-83F1-48D3E8093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516063"/>
            <a:ext cx="81438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7872DA1-86CB-4601-8298-43937DF7BDA2}"/>
              </a:ext>
            </a:extLst>
          </p:cNvPr>
          <p:cNvSpPr txBox="1"/>
          <p:nvPr/>
        </p:nvSpPr>
        <p:spPr>
          <a:xfrm>
            <a:off x="155575" y="227013"/>
            <a:ext cx="81311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Ejemplo de aplicación. </a:t>
            </a:r>
            <a:endParaRPr lang="es-A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o 4">
            <a:extLst>
              <a:ext uri="{FF2B5EF4-FFF2-40B4-BE49-F238E27FC236}">
                <a16:creationId xmlns:a16="http://schemas.microsoft.com/office/drawing/2014/main" id="{74034108-AAB8-437A-B2D4-C2B4FC125E0C}"/>
              </a:ext>
            </a:extLst>
          </p:cNvPr>
          <p:cNvGrpSpPr>
            <a:grpSpLocks/>
          </p:cNvGrpSpPr>
          <p:nvPr/>
        </p:nvGrpSpPr>
        <p:grpSpPr bwMode="auto">
          <a:xfrm>
            <a:off x="695325" y="95250"/>
            <a:ext cx="8202613" cy="6762750"/>
            <a:chOff x="682388" y="95534"/>
            <a:chExt cx="8202422" cy="6762466"/>
          </a:xfrm>
        </p:grpSpPr>
        <p:pic>
          <p:nvPicPr>
            <p:cNvPr id="32772" name="Picture 2" descr="Imagen relacionada">
              <a:extLst>
                <a:ext uri="{FF2B5EF4-FFF2-40B4-BE49-F238E27FC236}">
                  <a16:creationId xmlns:a16="http://schemas.microsoft.com/office/drawing/2014/main" id="{8AF4B618-A8BA-458B-91DB-3B6286D6C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"/>
            <a:stretch>
              <a:fillRect/>
            </a:stretch>
          </p:blipFill>
          <p:spPr bwMode="auto">
            <a:xfrm>
              <a:off x="777922" y="211540"/>
              <a:ext cx="8106888" cy="6646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77180C9-F9A2-43C0-A781-DA8610D43445}"/>
                </a:ext>
              </a:extLst>
            </p:cNvPr>
            <p:cNvSpPr/>
            <p:nvPr/>
          </p:nvSpPr>
          <p:spPr>
            <a:xfrm>
              <a:off x="682388" y="95534"/>
              <a:ext cx="231770" cy="217002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0C8D7D21-F664-4727-B390-39AF4F4AB20B}"/>
              </a:ext>
            </a:extLst>
          </p:cNvPr>
          <p:cNvSpPr txBox="1"/>
          <p:nvPr/>
        </p:nvSpPr>
        <p:spPr>
          <a:xfrm>
            <a:off x="155575" y="227013"/>
            <a:ext cx="81311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Ejemplo de aplicación. </a:t>
            </a:r>
            <a:endParaRPr lang="es-A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1F4985B-CEC3-4D58-AE96-1124506E70E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7789" y="789659"/>
            <a:ext cx="8640960" cy="3955314"/>
          </a:xfrm>
          <a:prstGeom prst="rect">
            <a:avLst/>
          </a:prstGeom>
          <a:blipFill>
            <a:blip r:embed="rId2"/>
            <a:stretch>
              <a:fillRect l="-423" b="-5401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A6D3FB-96DE-411B-9597-20832CA9AE23}"/>
              </a:ext>
            </a:extLst>
          </p:cNvPr>
          <p:cNvSpPr txBox="1"/>
          <p:nvPr/>
        </p:nvSpPr>
        <p:spPr>
          <a:xfrm>
            <a:off x="168275" y="131763"/>
            <a:ext cx="8729663" cy="4318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Segunda Condición de Equilibrio. 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F2EC48F-FE86-4B24-BA06-85B293E016EA}"/>
              </a:ext>
            </a:extLst>
          </p:cNvPr>
          <p:cNvSpPr/>
          <p:nvPr/>
        </p:nvSpPr>
        <p:spPr>
          <a:xfrm>
            <a:off x="168275" y="817563"/>
            <a:ext cx="8524875" cy="3467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58A41E6-7557-4197-B261-1C4A750FD37A}"/>
              </a:ext>
            </a:extLst>
          </p:cNvPr>
          <p:cNvGrpSpPr>
            <a:grpSpLocks/>
          </p:cNvGrpSpPr>
          <p:nvPr/>
        </p:nvGrpSpPr>
        <p:grpSpPr bwMode="auto">
          <a:xfrm>
            <a:off x="166688" y="4678363"/>
            <a:ext cx="8524875" cy="1377950"/>
            <a:chOff x="165897" y="4678394"/>
            <a:chExt cx="8525023" cy="1377882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0BBBD548-094E-48EB-A046-523C776CF7CC}"/>
                </a:ext>
              </a:extLst>
            </p:cNvPr>
            <p:cNvSpPr txBox="1"/>
            <p:nvPr/>
          </p:nvSpPr>
          <p:spPr>
            <a:xfrm>
              <a:off x="165897" y="4678394"/>
              <a:ext cx="8131316" cy="430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200" b="1" dirty="0">
                  <a:solidFill>
                    <a:srgbClr val="FF0000"/>
                  </a:solidFill>
                  <a:latin typeface="+mn-lt"/>
                  <a:ea typeface="+mj-ea"/>
                  <a:cs typeface="+mj-cs"/>
                </a:rPr>
                <a:t>Momento de una fuerza. Unidades. </a:t>
              </a:r>
              <a:endParaRPr lang="es-AR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D1BD08D0-3989-4D10-906F-1ECD6004524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65897" y="5286835"/>
              <a:ext cx="8131126" cy="769441"/>
            </a:xfrm>
            <a:prstGeom prst="rect">
              <a:avLst/>
            </a:prstGeom>
            <a:blipFill>
              <a:blip r:embed="rId3"/>
              <a:stretch>
                <a:fillRect l="-975" t="-4762"/>
              </a:stretch>
            </a:blipFill>
          </p:spPr>
          <p:txBody>
            <a:bodyPr/>
            <a:lstStyle/>
            <a:p>
              <a:r>
                <a:rPr lang="es-AR">
                  <a:noFill/>
                </a:rPr>
                <a:t> </a:t>
              </a: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61425FB-1483-4F65-B1F8-87BB87D658A4}"/>
                </a:ext>
              </a:extLst>
            </p:cNvPr>
            <p:cNvSpPr/>
            <p:nvPr/>
          </p:nvSpPr>
          <p:spPr>
            <a:xfrm>
              <a:off x="165897" y="4678394"/>
              <a:ext cx="8525023" cy="12191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C0E01F7-29D8-4DA5-A81D-0BF85505580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3339" y="1132018"/>
            <a:ext cx="8546764" cy="5192062"/>
          </a:xfrm>
          <a:prstGeom prst="rect">
            <a:avLst/>
          </a:prstGeom>
          <a:blipFill>
            <a:blip r:embed="rId2"/>
            <a:stretch>
              <a:fillRect l="-927" t="-705" r="-855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0C84311-46F2-494B-B304-66DEA3813783}"/>
              </a:ext>
            </a:extLst>
          </p:cNvPr>
          <p:cNvSpPr/>
          <p:nvPr/>
        </p:nvSpPr>
        <p:spPr>
          <a:xfrm>
            <a:off x="265113" y="1103313"/>
            <a:ext cx="8659812" cy="52212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34820" name="CuadroTexto 9">
            <a:extLst>
              <a:ext uri="{FF2B5EF4-FFF2-40B4-BE49-F238E27FC236}">
                <a16:creationId xmlns:a16="http://schemas.microsoft.com/office/drawing/2014/main" id="{7A1462DC-3272-4FE5-BC6D-7F2B3CFFF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227013"/>
            <a:ext cx="8755062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2200" b="1">
                <a:solidFill>
                  <a:srgbClr val="FFFF00"/>
                </a:solidFill>
              </a:rPr>
              <a:t>Equilibrio de un cuerpo rígido.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1D16ACC-1275-444D-96B5-63B6739FCC1C}"/>
              </a:ext>
            </a:extLst>
          </p:cNvPr>
          <p:cNvSpPr/>
          <p:nvPr/>
        </p:nvSpPr>
        <p:spPr>
          <a:xfrm>
            <a:off x="871538" y="4451350"/>
            <a:ext cx="3436937" cy="1616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Datos: 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AR" sz="22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= 20 N     X</a:t>
            </a:r>
            <a:r>
              <a:rPr lang="es-AR" sz="22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= 10 cm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AR" sz="22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= 50 cm     X</a:t>
            </a:r>
            <a:r>
              <a:rPr lang="es-AR" sz="22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= 80 cm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DAF45869-23B5-403F-8287-32272F940ED4}"/>
              </a:ext>
            </a:extLst>
          </p:cNvPr>
          <p:cNvSpPr/>
          <p:nvPr/>
        </p:nvSpPr>
        <p:spPr>
          <a:xfrm>
            <a:off x="4787900" y="4460875"/>
            <a:ext cx="383698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Incógnitas: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T= ? y P</a:t>
            </a:r>
            <a:r>
              <a:rPr lang="es-AR" sz="2200" baseline="-25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=?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59902B-7FDA-4368-B5EC-F2D2315325C6}"/>
              </a:ext>
            </a:extLst>
          </p:cNvPr>
          <p:cNvSpPr txBox="1"/>
          <p:nvPr/>
        </p:nvSpPr>
        <p:spPr>
          <a:xfrm>
            <a:off x="168275" y="131763"/>
            <a:ext cx="8729663" cy="4318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Composición de fuerzas paralelas. 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B671CB5-0B65-4DB3-9E24-B1A79C612C51}"/>
              </a:ext>
            </a:extLst>
          </p:cNvPr>
          <p:cNvSpPr txBox="1"/>
          <p:nvPr/>
        </p:nvSpPr>
        <p:spPr>
          <a:xfrm>
            <a:off x="98425" y="706438"/>
            <a:ext cx="8129588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Ejemplo de aplicación. </a:t>
            </a:r>
            <a:endParaRPr lang="es-AR" b="1" dirty="0">
              <a:solidFill>
                <a:srgbClr val="00B050"/>
              </a:solidFill>
            </a:endParaRPr>
          </a:p>
        </p:txBody>
      </p:sp>
      <p:grpSp>
        <p:nvGrpSpPr>
          <p:cNvPr id="35846" name="Grupo 24">
            <a:extLst>
              <a:ext uri="{FF2B5EF4-FFF2-40B4-BE49-F238E27FC236}">
                <a16:creationId xmlns:a16="http://schemas.microsoft.com/office/drawing/2014/main" id="{A3FAF317-6F2C-4E5B-94F9-058F56CB307C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109663"/>
            <a:ext cx="8015288" cy="3397250"/>
            <a:chOff x="610090" y="878131"/>
            <a:chExt cx="8015294" cy="3397221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14D9C9E-166B-44CF-B5D6-0DDBB034BE03}"/>
                </a:ext>
              </a:extLst>
            </p:cNvPr>
            <p:cNvSpPr/>
            <p:nvPr/>
          </p:nvSpPr>
          <p:spPr>
            <a:xfrm>
              <a:off x="1222865" y="1906822"/>
              <a:ext cx="6318255" cy="42227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7F4B78D1-70C7-4EA1-BD5D-ED8E8AFC4C84}"/>
                </a:ext>
              </a:extLst>
            </p:cNvPr>
            <p:cNvCxnSpPr/>
            <p:nvPr/>
          </p:nvCxnSpPr>
          <p:spPr>
            <a:xfrm>
              <a:off x="1834054" y="1909997"/>
              <a:ext cx="0" cy="296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DD0B7B9F-1D2D-41F2-BF8B-DA6B15E1F529}"/>
                </a:ext>
              </a:extLst>
            </p:cNvPr>
            <p:cNvCxnSpPr/>
            <p:nvPr/>
          </p:nvCxnSpPr>
          <p:spPr>
            <a:xfrm>
              <a:off x="2532554" y="1913172"/>
              <a:ext cx="0" cy="296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406B9A56-D75D-4E04-B66B-A63126B7DC54}"/>
                </a:ext>
              </a:extLst>
            </p:cNvPr>
            <p:cNvCxnSpPr/>
            <p:nvPr/>
          </p:nvCxnSpPr>
          <p:spPr>
            <a:xfrm>
              <a:off x="3146917" y="1913172"/>
              <a:ext cx="0" cy="296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93727531-E905-4FBA-ACD9-AC5655A24EF8}"/>
                </a:ext>
              </a:extLst>
            </p:cNvPr>
            <p:cNvCxnSpPr/>
            <p:nvPr/>
          </p:nvCxnSpPr>
          <p:spPr>
            <a:xfrm>
              <a:off x="3802555" y="1898884"/>
              <a:ext cx="0" cy="29686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FA9DB25D-CD69-43CB-840B-B1772EE9B7AF}"/>
                </a:ext>
              </a:extLst>
            </p:cNvPr>
            <p:cNvCxnSpPr/>
            <p:nvPr/>
          </p:nvCxnSpPr>
          <p:spPr>
            <a:xfrm>
              <a:off x="4415331" y="1913172"/>
              <a:ext cx="0" cy="296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8A0EFD38-2EE5-4881-A4DF-608B6FB23E6E}"/>
                </a:ext>
              </a:extLst>
            </p:cNvPr>
            <p:cNvCxnSpPr/>
            <p:nvPr/>
          </p:nvCxnSpPr>
          <p:spPr>
            <a:xfrm>
              <a:off x="5043981" y="1913172"/>
              <a:ext cx="0" cy="296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D64141AD-46CA-40E7-BBD3-CB4E93A91ABC}"/>
                </a:ext>
              </a:extLst>
            </p:cNvPr>
            <p:cNvCxnSpPr/>
            <p:nvPr/>
          </p:nvCxnSpPr>
          <p:spPr>
            <a:xfrm>
              <a:off x="5685332" y="1898884"/>
              <a:ext cx="0" cy="29686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29EBC491-1F5B-44B2-B94F-9775C95383F0}"/>
                </a:ext>
              </a:extLst>
            </p:cNvPr>
            <p:cNvCxnSpPr/>
            <p:nvPr/>
          </p:nvCxnSpPr>
          <p:spPr>
            <a:xfrm>
              <a:off x="6326682" y="1898884"/>
              <a:ext cx="0" cy="29686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C772DF82-62F4-49E3-AF8E-F162DD015B04}"/>
                </a:ext>
              </a:extLst>
            </p:cNvPr>
            <p:cNvCxnSpPr/>
            <p:nvPr/>
          </p:nvCxnSpPr>
          <p:spPr>
            <a:xfrm>
              <a:off x="6968033" y="1913172"/>
              <a:ext cx="0" cy="296859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35857" name="Imagen 10">
              <a:extLst>
                <a:ext uri="{FF2B5EF4-FFF2-40B4-BE49-F238E27FC236}">
                  <a16:creationId xmlns:a16="http://schemas.microsoft.com/office/drawing/2014/main" id="{B3D32B1E-8440-4133-8D91-754ACC622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19642" y="2739277"/>
              <a:ext cx="1029255" cy="209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8" name="Imagen 23">
              <a:extLst>
                <a:ext uri="{FF2B5EF4-FFF2-40B4-BE49-F238E27FC236}">
                  <a16:creationId xmlns:a16="http://schemas.microsoft.com/office/drawing/2014/main" id="{F7E4DD52-8CF0-48FB-8C9A-E4A1A8E73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35576" y="2723296"/>
              <a:ext cx="1029255" cy="209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9" name="Imagen 26">
              <a:extLst>
                <a:ext uri="{FF2B5EF4-FFF2-40B4-BE49-F238E27FC236}">
                  <a16:creationId xmlns:a16="http://schemas.microsoft.com/office/drawing/2014/main" id="{CC3721BA-B15F-4AB4-B31A-2A5A456A6F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899340" y="1287991"/>
              <a:ext cx="1029255" cy="209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0" name="Imagen 21">
              <a:extLst>
                <a:ext uri="{FF2B5EF4-FFF2-40B4-BE49-F238E27FC236}">
                  <a16:creationId xmlns:a16="http://schemas.microsoft.com/office/drawing/2014/main" id="{90BA7485-1B37-40FB-888B-8CD6A2400B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127" y="2875995"/>
              <a:ext cx="1178460" cy="72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Imagen 30">
              <a:extLst>
                <a:ext uri="{FF2B5EF4-FFF2-40B4-BE49-F238E27FC236}">
                  <a16:creationId xmlns:a16="http://schemas.microsoft.com/office/drawing/2014/main" id="{D5709B65-8011-424F-9022-82A12F7D7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973" y="2824137"/>
              <a:ext cx="1178460" cy="1451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2" name="CuadroTexto 22">
              <a:extLst>
                <a:ext uri="{FF2B5EF4-FFF2-40B4-BE49-F238E27FC236}">
                  <a16:creationId xmlns:a16="http://schemas.microsoft.com/office/drawing/2014/main" id="{26219229-8790-4ABA-83C3-427886A90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419" y="1594022"/>
              <a:ext cx="9630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AR" altLang="es-AR"/>
                <a:t>100 cm</a:t>
              </a:r>
            </a:p>
          </p:txBody>
        </p:sp>
        <p:sp>
          <p:nvSpPr>
            <p:cNvPr id="35863" name="CuadroTexto 31">
              <a:extLst>
                <a:ext uri="{FF2B5EF4-FFF2-40B4-BE49-F238E27FC236}">
                  <a16:creationId xmlns:a16="http://schemas.microsoft.com/office/drawing/2014/main" id="{41A7626E-D9B4-4E98-AD8D-030FCAA2F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090" y="1598664"/>
              <a:ext cx="12514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s-AR" altLang="es-AR"/>
                <a:t> 0 cm</a:t>
              </a:r>
            </a:p>
          </p:txBody>
        </p:sp>
        <p:sp>
          <p:nvSpPr>
            <p:cNvPr id="35864" name="CuadroTexto 32">
              <a:extLst>
                <a:ext uri="{FF2B5EF4-FFF2-40B4-BE49-F238E27FC236}">
                  <a16:creationId xmlns:a16="http://schemas.microsoft.com/office/drawing/2014/main" id="{F4ED79B6-F73E-4E2F-9BC4-FE7D5225C3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4682" y="2966684"/>
              <a:ext cx="9630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AR" altLang="es-AR"/>
                <a:t> P</a:t>
              </a:r>
              <a:r>
                <a:rPr lang="es-AR" altLang="es-AR" baseline="-25000"/>
                <a:t>1</a:t>
              </a:r>
            </a:p>
          </p:txBody>
        </p:sp>
        <p:sp>
          <p:nvSpPr>
            <p:cNvPr id="35865" name="CuadroTexto 33">
              <a:extLst>
                <a:ext uri="{FF2B5EF4-FFF2-40B4-BE49-F238E27FC236}">
                  <a16:creationId xmlns:a16="http://schemas.microsoft.com/office/drawing/2014/main" id="{C55EAB17-269D-4254-A0FB-0438E55E7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0921" y="3229365"/>
              <a:ext cx="16244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AR" altLang="es-AR"/>
                <a:t> P</a:t>
              </a:r>
              <a:r>
                <a:rPr lang="es-AR" altLang="es-AR" baseline="-25000"/>
                <a:t>2 </a:t>
              </a:r>
              <a:r>
                <a:rPr lang="es-AR" altLang="es-AR"/>
                <a:t>= 20 N</a:t>
              </a:r>
              <a:r>
                <a:rPr lang="es-AR" altLang="es-AR" baseline="-2500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689E787-49BE-4346-A33C-C2A172A76D96}"/>
              </a:ext>
            </a:extLst>
          </p:cNvPr>
          <p:cNvSpPr txBox="1"/>
          <p:nvPr/>
        </p:nvSpPr>
        <p:spPr>
          <a:xfrm>
            <a:off x="168275" y="131763"/>
            <a:ext cx="8729663" cy="4318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Estática. Concepto de Fuerza. 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E6075-255C-410A-97CA-159E3D6C2D32}"/>
              </a:ext>
            </a:extLst>
          </p:cNvPr>
          <p:cNvSpPr txBox="1"/>
          <p:nvPr/>
        </p:nvSpPr>
        <p:spPr>
          <a:xfrm>
            <a:off x="168275" y="739775"/>
            <a:ext cx="8569325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Estática</a:t>
            </a:r>
            <a:r>
              <a:rPr lang="es-AR" sz="22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. </a:t>
            </a:r>
            <a:r>
              <a:rPr lang="es-AR" sz="2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Es la parte de la Mecánica que estudia las leyes del equilibrio, o dicho de otra manera, el equilibrio estático de los cuerpos sometido a fuerzas.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5C2AB8-98C5-493F-9637-3975254FABBF}"/>
              </a:ext>
            </a:extLst>
          </p:cNvPr>
          <p:cNvSpPr txBox="1"/>
          <p:nvPr/>
        </p:nvSpPr>
        <p:spPr>
          <a:xfrm>
            <a:off x="168275" y="3394075"/>
            <a:ext cx="6110288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También podemos expresar que una </a:t>
            </a:r>
            <a:r>
              <a:rPr lang="es-AR" sz="22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fuerza</a:t>
            </a:r>
            <a:r>
              <a:rPr lang="es-AR" sz="2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s-AR" sz="2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es la causa del movimiento.</a:t>
            </a:r>
          </a:p>
        </p:txBody>
      </p:sp>
      <p:pic>
        <p:nvPicPr>
          <p:cNvPr id="6" name="Picture 4" descr="Monografias.com">
            <a:extLst>
              <a:ext uri="{FF2B5EF4-FFF2-40B4-BE49-F238E27FC236}">
                <a16:creationId xmlns:a16="http://schemas.microsoft.com/office/drawing/2014/main" id="{82184652-4543-452A-84F5-B3FAB670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54384" r="62859" b="5852"/>
          <a:stretch>
            <a:fillRect/>
          </a:stretch>
        </p:blipFill>
        <p:spPr bwMode="auto">
          <a:xfrm>
            <a:off x="7019925" y="4425950"/>
            <a:ext cx="1154113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1ECBF8-9C68-4F65-8D13-1A9FDD8BA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3311525"/>
            <a:ext cx="20732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 descr="Monografias.com">
            <a:extLst>
              <a:ext uri="{FF2B5EF4-FFF2-40B4-BE49-F238E27FC236}">
                <a16:creationId xmlns:a16="http://schemas.microsoft.com/office/drawing/2014/main" id="{E715127C-43BB-4159-B8AB-5672D25F0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2" t="63179" r="8968" b="3590"/>
          <a:stretch>
            <a:fillRect/>
          </a:stretch>
        </p:blipFill>
        <p:spPr bwMode="auto">
          <a:xfrm>
            <a:off x="6923088" y="2022475"/>
            <a:ext cx="1139825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FC295FB-5EE5-457B-9403-6F44B8A27B60}"/>
              </a:ext>
            </a:extLst>
          </p:cNvPr>
          <p:cNvSpPr/>
          <p:nvPr/>
        </p:nvSpPr>
        <p:spPr>
          <a:xfrm>
            <a:off x="168275" y="739775"/>
            <a:ext cx="8569325" cy="1108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582F544-45E2-4F32-815C-7F79230BB318}"/>
              </a:ext>
            </a:extLst>
          </p:cNvPr>
          <p:cNvSpPr/>
          <p:nvPr/>
        </p:nvSpPr>
        <p:spPr>
          <a:xfrm>
            <a:off x="168275" y="1982788"/>
            <a:ext cx="6110288" cy="4705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B1300-C3C3-488E-896D-1BBFDDA6373E}"/>
              </a:ext>
            </a:extLst>
          </p:cNvPr>
          <p:cNvSpPr txBox="1"/>
          <p:nvPr/>
        </p:nvSpPr>
        <p:spPr>
          <a:xfrm>
            <a:off x="168275" y="1982788"/>
            <a:ext cx="611028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AR" sz="2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Fuerza</a:t>
            </a:r>
            <a:r>
              <a:rPr lang="es-AR" sz="22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</a:p>
          <a:p>
            <a:pPr algn="just">
              <a:defRPr/>
            </a:pPr>
            <a:r>
              <a:rPr lang="es-AR" sz="2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Una </a:t>
            </a:r>
            <a:r>
              <a:rPr lang="es-AR" sz="22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fuerza</a:t>
            </a:r>
            <a:r>
              <a:rPr lang="es-AR" sz="2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s-AR" sz="2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es algo que cuando actúa sobre un cuerpo, de cierta masa, le provoca un efecto.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0931D49-B04E-401B-8B15-08A3B211C1B0}"/>
              </a:ext>
            </a:extLst>
          </p:cNvPr>
          <p:cNvSpPr txBox="1"/>
          <p:nvPr/>
        </p:nvSpPr>
        <p:spPr>
          <a:xfrm>
            <a:off x="168275" y="5468938"/>
            <a:ext cx="6110288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En resumen, </a:t>
            </a:r>
            <a:r>
              <a:rPr lang="es-AR" sz="22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Fuerza</a:t>
            </a:r>
            <a:r>
              <a:rPr lang="es-AR" sz="2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es toda causa capaz de modificar el estado de reposo o de movimiento de un cuerpo, o de producirle una deformación.</a:t>
            </a:r>
            <a:endParaRPr lang="es-AR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BBE5BAA-D58E-4D86-AA4A-0C8974007589}"/>
              </a:ext>
            </a:extLst>
          </p:cNvPr>
          <p:cNvSpPr txBox="1"/>
          <p:nvPr/>
        </p:nvSpPr>
        <p:spPr>
          <a:xfrm>
            <a:off x="160338" y="4467225"/>
            <a:ext cx="61087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Igualmente se puede enunciar como que una </a:t>
            </a:r>
            <a:r>
              <a:rPr lang="es-AR" sz="2200" b="1" dirty="0">
                <a:solidFill>
                  <a:srgbClr val="0070C0"/>
                </a:solidFill>
                <a:latin typeface="+mn-lt"/>
                <a:ea typeface="+mj-ea"/>
                <a:cs typeface="+mj-cs"/>
              </a:rPr>
              <a:t>fuerza</a:t>
            </a:r>
            <a:r>
              <a:rPr lang="es-AR" sz="2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es-AR" sz="2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es una interacción entre dos cuerpos.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 animBg="1"/>
      <p:bldP spid="10" grpId="0" animBg="1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3">
            <a:extLst>
              <a:ext uri="{FF2B5EF4-FFF2-40B4-BE49-F238E27FC236}">
                <a16:creationId xmlns:a16="http://schemas.microsoft.com/office/drawing/2014/main" id="{4595E2B4-8AF1-4E4B-8A78-A806F4669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60400"/>
            <a:ext cx="8609012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FD76102-FFD4-40CE-93E3-037B6188A9A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5897" y="3647046"/>
            <a:ext cx="8787034" cy="2173287"/>
          </a:xfrm>
          <a:prstGeom prst="rect">
            <a:avLst/>
          </a:prstGeom>
          <a:blipFill>
            <a:blip r:embed="rId3"/>
            <a:stretch>
              <a:fillRect l="-4785" b="-1961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FBFE279-FD4C-4372-A060-47456915F6F0}"/>
              </a:ext>
            </a:extLst>
          </p:cNvPr>
          <p:cNvSpPr txBox="1"/>
          <p:nvPr/>
        </p:nvSpPr>
        <p:spPr>
          <a:xfrm>
            <a:off x="166688" y="228600"/>
            <a:ext cx="8129587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Diagrama de cuerpo libre. </a:t>
            </a:r>
            <a:endParaRPr lang="es-A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EBF9D8E-49F3-4A78-B268-834C091B8D3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3520" y="141584"/>
            <a:ext cx="8208912" cy="2123658"/>
          </a:xfrm>
          <a:prstGeom prst="rect">
            <a:avLst/>
          </a:prstGeom>
          <a:blipFill>
            <a:blip r:embed="rId2"/>
            <a:stretch>
              <a:fillRect l="-4235" b="-11461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209BE2A-5C80-4643-8672-52D705BDE82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65242"/>
            <a:ext cx="8640960" cy="41803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8B681FB-0704-4001-861F-967F13D7297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5811" y="392445"/>
            <a:ext cx="6768752" cy="3181064"/>
          </a:xfrm>
          <a:prstGeom prst="rect">
            <a:avLst/>
          </a:prstGeom>
          <a:blipFill>
            <a:blip r:embed="rId2"/>
            <a:stretch>
              <a:fillRect l="-1170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C3D41A0D-AD28-4FC2-A6AA-97D7FF2A5773}"/>
              </a:ext>
            </a:extLst>
          </p:cNvPr>
          <p:cNvSpPr/>
          <p:nvPr/>
        </p:nvSpPr>
        <p:spPr>
          <a:xfrm>
            <a:off x="168275" y="652463"/>
            <a:ext cx="8729663" cy="56784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Para aplicar las condiciones de equilibrio, es recomendable seguir las siguientes instrucciones, que corresponde a dibujar el Diagrama de Cuerpo Libre del cuerpo rígido: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 Aislar al cuerpo rígido del sistema con un límite imaginario.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Dibujar los vectores que representen las fuerzas en el punto de aplicación donde las fuerzas efectivamente actúan.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c) Elegir un sistema de coordenadas conveniente para descomponer las fuerzas, donde dibujar la componente perpendicular a la posición.</a:t>
            </a:r>
          </a:p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d) Elegir un eje de rotación O adecuado en el cuerpo rígido, donde se anulen los torques de (algunas) fuerzas desconocidas 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C53896B-CEB4-431F-ADC4-E8F56EF1FA25}"/>
              </a:ext>
            </a:extLst>
          </p:cNvPr>
          <p:cNvSpPr txBox="1"/>
          <p:nvPr/>
        </p:nvSpPr>
        <p:spPr>
          <a:xfrm>
            <a:off x="168275" y="131763"/>
            <a:ext cx="8729663" cy="431800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Estrategias para resolver problemas. </a:t>
            </a:r>
            <a:endParaRPr lang="es-A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475A2B8-FA23-4C9F-A377-AEA638CABAE2}"/>
              </a:ext>
            </a:extLst>
          </p:cNvPr>
          <p:cNvSpPr/>
          <p:nvPr/>
        </p:nvSpPr>
        <p:spPr>
          <a:xfrm>
            <a:off x="125413" y="914400"/>
            <a:ext cx="8402637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 anuncio metálico de peso W=100 N de una tienda, cuelga de un extremo de una varilla horizontal de longitud L= 1,2 m y peso despreciable. La varilla se sostiene mediante un cable que forma un ángulo α=30° con la horizontal y tiene una articulación en el punto P. Calcular la tensión del cable y las componentes de la fuerza que la articulación ejerce sobre la varilla en punto P</a:t>
            </a:r>
            <a:endParaRPr lang="es-AR" sz="2200" dirty="0">
              <a:latin typeface="+mn-lt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BF3165-70B9-474A-8682-F4293A53A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038475"/>
            <a:ext cx="5567363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1BD3CF8-257D-4295-A3A5-D311101C8B81}"/>
              </a:ext>
            </a:extLst>
          </p:cNvPr>
          <p:cNvSpPr txBox="1"/>
          <p:nvPr/>
        </p:nvSpPr>
        <p:spPr>
          <a:xfrm>
            <a:off x="125413" y="266700"/>
            <a:ext cx="813117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Ejemplo de aplicación. </a:t>
            </a:r>
            <a:endParaRPr lang="es-A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n 1">
            <a:hlinkClick r:id="rId2"/>
            <a:extLst>
              <a:ext uri="{FF2B5EF4-FFF2-40B4-BE49-F238E27FC236}">
                <a16:creationId xmlns:a16="http://schemas.microsoft.com/office/drawing/2014/main" id="{83B1E2A1-8037-4DD6-9D34-18FFA2168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8" t="58423" r="19670" b="24832"/>
          <a:stretch>
            <a:fillRect/>
          </a:stretch>
        </p:blipFill>
        <p:spPr bwMode="auto">
          <a:xfrm>
            <a:off x="279400" y="4749800"/>
            <a:ext cx="85296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Imagen 2">
            <a:hlinkClick r:id="rId4"/>
            <a:extLst>
              <a:ext uri="{FF2B5EF4-FFF2-40B4-BE49-F238E27FC236}">
                <a16:creationId xmlns:a16="http://schemas.microsoft.com/office/drawing/2014/main" id="{08A222E9-0408-487B-9203-3C703161E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8" t="24808" r="19670" b="57947"/>
          <a:stretch>
            <a:fillRect/>
          </a:stretch>
        </p:blipFill>
        <p:spPr bwMode="auto">
          <a:xfrm>
            <a:off x="279400" y="642938"/>
            <a:ext cx="852963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Imagen 3">
            <a:hlinkClick r:id="rId5"/>
            <a:extLst>
              <a:ext uri="{FF2B5EF4-FFF2-40B4-BE49-F238E27FC236}">
                <a16:creationId xmlns:a16="http://schemas.microsoft.com/office/drawing/2014/main" id="{C7E70805-80DE-4143-B991-341EA6A9D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7" t="41302" r="19849" b="40826"/>
          <a:stretch>
            <a:fillRect/>
          </a:stretch>
        </p:blipFill>
        <p:spPr bwMode="auto">
          <a:xfrm>
            <a:off x="279400" y="2662238"/>
            <a:ext cx="84963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3FBB225-FD8D-411F-A84C-2F7D5DFC8AF4}"/>
              </a:ext>
            </a:extLst>
          </p:cNvPr>
          <p:cNvSpPr txBox="1"/>
          <p:nvPr/>
        </p:nvSpPr>
        <p:spPr>
          <a:xfrm>
            <a:off x="125413" y="212725"/>
            <a:ext cx="813117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Simulaciones. Aplicaciones. 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990" name="CuadroTexto 5">
            <a:extLst>
              <a:ext uri="{FF2B5EF4-FFF2-40B4-BE49-F238E27FC236}">
                <a16:creationId xmlns:a16="http://schemas.microsoft.com/office/drawing/2014/main" id="{A3E177F5-324C-4388-A0A2-6CD5266B5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6542088"/>
            <a:ext cx="611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400" b="1"/>
              <a:t>[Se recomienda utilizar Internet Explorer o Mozilla Firefox]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Imagen 1">
            <a:hlinkClick r:id="rId2"/>
            <a:extLst>
              <a:ext uri="{FF2B5EF4-FFF2-40B4-BE49-F238E27FC236}">
                <a16:creationId xmlns:a16="http://schemas.microsoft.com/office/drawing/2014/main" id="{F1398796-CD76-4EB2-986F-2D0DC843D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8" t="11176" r="14178" b="7825"/>
          <a:stretch>
            <a:fillRect/>
          </a:stretch>
        </p:blipFill>
        <p:spPr bwMode="auto">
          <a:xfrm>
            <a:off x="358775" y="792163"/>
            <a:ext cx="84201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3FBC52B-936C-44B5-BDC9-88CEB8CE88E5}"/>
              </a:ext>
            </a:extLst>
          </p:cNvPr>
          <p:cNvSpPr txBox="1"/>
          <p:nvPr/>
        </p:nvSpPr>
        <p:spPr>
          <a:xfrm>
            <a:off x="125413" y="212725"/>
            <a:ext cx="813117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Simulaciones. Aplicaciones. 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3012" name="CuadroTexto 5">
            <a:extLst>
              <a:ext uri="{FF2B5EF4-FFF2-40B4-BE49-F238E27FC236}">
                <a16:creationId xmlns:a16="http://schemas.microsoft.com/office/drawing/2014/main" id="{205BAACC-B35B-4A3C-BBD3-141E7CEF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6303963"/>
            <a:ext cx="6113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1400" b="1"/>
              <a:t>[Se recomienda utilizar Internet Explorer o Mozilla Firefox]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">
            <a:extLst>
              <a:ext uri="{FF2B5EF4-FFF2-40B4-BE49-F238E27FC236}">
                <a16:creationId xmlns:a16="http://schemas.microsoft.com/office/drawing/2014/main" id="{BCEAEAA2-D058-48EF-A2FA-97AE3A04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752475"/>
            <a:ext cx="410686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upo 5">
            <a:extLst>
              <a:ext uri="{FF2B5EF4-FFF2-40B4-BE49-F238E27FC236}">
                <a16:creationId xmlns:a16="http://schemas.microsoft.com/office/drawing/2014/main" id="{02BD4CF2-7592-401F-8C5A-CC6500FC138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609975"/>
            <a:ext cx="3790950" cy="3086100"/>
            <a:chOff x="756246" y="3610195"/>
            <a:chExt cx="3790950" cy="3086100"/>
          </a:xfrm>
        </p:grpSpPr>
        <p:sp>
          <p:nvSpPr>
            <p:cNvPr id="6152" name="CuadroTexto 3">
              <a:extLst>
                <a:ext uri="{FF2B5EF4-FFF2-40B4-BE49-F238E27FC236}">
                  <a16:creationId xmlns:a16="http://schemas.microsoft.com/office/drawing/2014/main" id="{71822238-C461-46E9-BFD7-64987E54D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5591" y="3610195"/>
              <a:ext cx="668740" cy="4001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AR" altLang="es-AR" sz="2000" b="1"/>
                <a:t>N</a:t>
              </a:r>
            </a:p>
          </p:txBody>
        </p:sp>
        <p:pic>
          <p:nvPicPr>
            <p:cNvPr id="6153" name="Imagen 4">
              <a:extLst>
                <a:ext uri="{FF2B5EF4-FFF2-40B4-BE49-F238E27FC236}">
                  <a16:creationId xmlns:a16="http://schemas.microsoft.com/office/drawing/2014/main" id="{2EFBB33D-AB10-41AB-BD89-620D5364A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46" y="3610195"/>
              <a:ext cx="3790950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CuadroTexto 8">
              <a:extLst>
                <a:ext uri="{FF2B5EF4-FFF2-40B4-BE49-F238E27FC236}">
                  <a16:creationId xmlns:a16="http://schemas.microsoft.com/office/drawing/2014/main" id="{0295844D-4F8D-4DFC-9E41-47C7623AE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6805" y="5357109"/>
              <a:ext cx="668740" cy="40011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AR" altLang="es-AR" sz="2000" b="1"/>
                <a:t>P</a:t>
              </a:r>
            </a:p>
          </p:txBody>
        </p:sp>
      </p:grpSp>
      <p:grpSp>
        <p:nvGrpSpPr>
          <p:cNvPr id="6148" name="Grupo 7">
            <a:extLst>
              <a:ext uri="{FF2B5EF4-FFF2-40B4-BE49-F238E27FC236}">
                <a16:creationId xmlns:a16="http://schemas.microsoft.com/office/drawing/2014/main" id="{F74BA363-4CB4-4390-B9C7-1C2AF18EDAE9}"/>
              </a:ext>
            </a:extLst>
          </p:cNvPr>
          <p:cNvGrpSpPr>
            <a:grpSpLocks/>
          </p:cNvGrpSpPr>
          <p:nvPr/>
        </p:nvGrpSpPr>
        <p:grpSpPr bwMode="auto">
          <a:xfrm>
            <a:off x="658813" y="338138"/>
            <a:ext cx="3887787" cy="2978150"/>
            <a:chOff x="659390" y="338885"/>
            <a:chExt cx="3887806" cy="2977149"/>
          </a:xfrm>
        </p:grpSpPr>
        <p:pic>
          <p:nvPicPr>
            <p:cNvPr id="6149" name="Picture 6" descr="Resultado de imagen para polea fuerza">
              <a:extLst>
                <a:ext uri="{FF2B5EF4-FFF2-40B4-BE49-F238E27FC236}">
                  <a16:creationId xmlns:a16="http://schemas.microsoft.com/office/drawing/2014/main" id="{E29AC043-95CF-482E-B2BA-7FC435FFA4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90" y="338885"/>
              <a:ext cx="3887806" cy="297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0" name="CuadroTexto 6">
              <a:extLst>
                <a:ext uri="{FF2B5EF4-FFF2-40B4-BE49-F238E27FC236}">
                  <a16:creationId xmlns:a16="http://schemas.microsoft.com/office/drawing/2014/main" id="{5511967C-5BDC-45EF-8245-5475685173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8424" y="2729552"/>
              <a:ext cx="5322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AR" altLang="es-AR" sz="2000" b="1"/>
                <a:t>F</a:t>
              </a:r>
            </a:p>
          </p:txBody>
        </p:sp>
        <p:sp>
          <p:nvSpPr>
            <p:cNvPr id="6151" name="CuadroTexto 11">
              <a:extLst>
                <a:ext uri="{FF2B5EF4-FFF2-40B4-BE49-F238E27FC236}">
                  <a16:creationId xmlns:a16="http://schemas.microsoft.com/office/drawing/2014/main" id="{4EF54E4B-4B98-4C33-9CE2-4C32DC5C2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833" y="657084"/>
              <a:ext cx="5322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AR" altLang="es-AR" sz="2000" b="1"/>
                <a:t>F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F5E55B0-EB3F-4DFF-9852-5786F2E60DE9}"/>
              </a:ext>
            </a:extLst>
          </p:cNvPr>
          <p:cNvSpPr/>
          <p:nvPr/>
        </p:nvSpPr>
        <p:spPr>
          <a:xfrm>
            <a:off x="193675" y="365125"/>
            <a:ext cx="8696325" cy="195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AR" sz="2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Fuerza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es una </a:t>
            </a:r>
            <a:r>
              <a:rPr lang="es-AR" sz="2200" b="1" dirty="0">
                <a:solidFill>
                  <a:srgbClr val="0070C0"/>
                </a:solidFill>
                <a:latin typeface="arial" panose="020B0604020202020204" pitchFamily="34" charset="0"/>
              </a:rPr>
              <a:t>magnitud vectorial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Por lo tanto, como toda magnitud vectorial, esta queda representada por su dirección, sentido y magnitud. </a:t>
            </a:r>
          </a:p>
          <a:p>
            <a:pPr algn="just">
              <a:defRPr/>
            </a:pP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Resultado de imagen para traccion compresion">
            <a:extLst>
              <a:ext uri="{FF2B5EF4-FFF2-40B4-BE49-F238E27FC236}">
                <a16:creationId xmlns:a16="http://schemas.microsoft.com/office/drawing/2014/main" id="{335E7B00-A7B9-493A-8F5A-8DCCB8789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28"/>
          <a:stretch>
            <a:fillRect/>
          </a:stretch>
        </p:blipFill>
        <p:spPr bwMode="auto">
          <a:xfrm>
            <a:off x="49213" y="2963863"/>
            <a:ext cx="4524375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6E75187F-D749-49BE-9C73-13471CEF4A08}"/>
              </a:ext>
            </a:extLst>
          </p:cNvPr>
          <p:cNvGrpSpPr>
            <a:grpSpLocks/>
          </p:cNvGrpSpPr>
          <p:nvPr/>
        </p:nvGrpSpPr>
        <p:grpSpPr bwMode="auto">
          <a:xfrm>
            <a:off x="6200775" y="3522663"/>
            <a:ext cx="3067050" cy="2427287"/>
            <a:chOff x="6200685" y="3521981"/>
            <a:chExt cx="3067322" cy="2427926"/>
          </a:xfrm>
        </p:grpSpPr>
        <p:pic>
          <p:nvPicPr>
            <p:cNvPr id="7184" name="Picture 4" descr="https://3.bp.blogspot.com/-UYrp7fU2Dkw/VvMuirqBBuI/AAAAAAAAADk/2CzMxHHkCGs2Dv-Y3G7FvtWBIo0huV6yw/s1600/images%2B%25281%2529.jpg">
              <a:extLst>
                <a:ext uri="{FF2B5EF4-FFF2-40B4-BE49-F238E27FC236}">
                  <a16:creationId xmlns:a16="http://schemas.microsoft.com/office/drawing/2014/main" id="{509D12AB-0191-468B-8572-9EB22F0DC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0685" y="3521981"/>
              <a:ext cx="2690096" cy="242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lecha: a la derecha 10">
              <a:extLst>
                <a:ext uri="{FF2B5EF4-FFF2-40B4-BE49-F238E27FC236}">
                  <a16:creationId xmlns:a16="http://schemas.microsoft.com/office/drawing/2014/main" id="{93AFAB3C-027F-479A-B338-4F1B1D066FD0}"/>
                </a:ext>
              </a:extLst>
            </p:cNvPr>
            <p:cNvSpPr/>
            <p:nvPr/>
          </p:nvSpPr>
          <p:spPr>
            <a:xfrm>
              <a:off x="8050287" y="4519193"/>
              <a:ext cx="689036" cy="309643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4" name="Flecha: a la derecha 13">
              <a:extLst>
                <a:ext uri="{FF2B5EF4-FFF2-40B4-BE49-F238E27FC236}">
                  <a16:creationId xmlns:a16="http://schemas.microsoft.com/office/drawing/2014/main" id="{973CA4D3-7139-4639-A668-4121DDE4A061}"/>
                </a:ext>
              </a:extLst>
            </p:cNvPr>
            <p:cNvSpPr/>
            <p:nvPr/>
          </p:nvSpPr>
          <p:spPr>
            <a:xfrm flipH="1">
              <a:off x="7226301" y="5324267"/>
              <a:ext cx="690624" cy="309644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BC03279-4CA0-410D-8BC2-79A84745A858}"/>
                </a:ext>
              </a:extLst>
            </p:cNvPr>
            <p:cNvSpPr txBox="1"/>
            <p:nvPr/>
          </p:nvSpPr>
          <p:spPr>
            <a:xfrm>
              <a:off x="7570819" y="4265127"/>
              <a:ext cx="1697188" cy="2540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00" b="1" dirty="0">
                  <a:latin typeface="+mn-lt"/>
                </a:rPr>
                <a:t>Fuerza estiramiento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F19A8B6-51BF-4040-B856-AA1146340A0E}"/>
                </a:ext>
              </a:extLst>
            </p:cNvPr>
            <p:cNvSpPr txBox="1"/>
            <p:nvPr/>
          </p:nvSpPr>
          <p:spPr>
            <a:xfrm>
              <a:off x="6834154" y="5068613"/>
              <a:ext cx="1697188" cy="2461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00" b="1" dirty="0">
                  <a:latin typeface="+mn-lt"/>
                </a:rPr>
                <a:t>Fuerza compresión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9DBC6825-7916-41B2-9E7C-46C298277EDB}"/>
              </a:ext>
            </a:extLst>
          </p:cNvPr>
          <p:cNvGrpSpPr>
            <a:grpSpLocks/>
          </p:cNvGrpSpPr>
          <p:nvPr/>
        </p:nvGrpSpPr>
        <p:grpSpPr bwMode="auto">
          <a:xfrm>
            <a:off x="431800" y="5684838"/>
            <a:ext cx="2028825" cy="1057275"/>
            <a:chOff x="431895" y="5685153"/>
            <a:chExt cx="2029415" cy="1057623"/>
          </a:xfrm>
        </p:grpSpPr>
        <p:pic>
          <p:nvPicPr>
            <p:cNvPr id="7181" name="Imagen 16">
              <a:extLst>
                <a:ext uri="{FF2B5EF4-FFF2-40B4-BE49-F238E27FC236}">
                  <a16:creationId xmlns:a16="http://schemas.microsoft.com/office/drawing/2014/main" id="{930FE71D-B677-4482-B5BC-B8DF71A45F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95" y="5695026"/>
              <a:ext cx="161925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36644253-DD1A-46FE-B3CF-6DC5739C2F32}"/>
                </a:ext>
              </a:extLst>
            </p:cNvPr>
            <p:cNvSpPr txBox="1"/>
            <p:nvPr/>
          </p:nvSpPr>
          <p:spPr>
            <a:xfrm>
              <a:off x="765367" y="5685153"/>
              <a:ext cx="1695943" cy="2461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00" b="1" dirty="0">
                  <a:latin typeface="+mn-lt"/>
                </a:rPr>
                <a:t>Normal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828CF986-C395-49D3-82F8-9754E601E1B1}"/>
                </a:ext>
              </a:extLst>
            </p:cNvPr>
            <p:cNvSpPr txBox="1"/>
            <p:nvPr/>
          </p:nvSpPr>
          <p:spPr>
            <a:xfrm>
              <a:off x="706613" y="6374355"/>
              <a:ext cx="1697531" cy="2477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00" b="1" dirty="0">
                  <a:latin typeface="+mn-lt"/>
                </a:rPr>
                <a:t>Peso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37D1E588-093D-4879-B525-FB2F7491A502}"/>
              </a:ext>
            </a:extLst>
          </p:cNvPr>
          <p:cNvGrpSpPr>
            <a:grpSpLocks/>
          </p:cNvGrpSpPr>
          <p:nvPr/>
        </p:nvGrpSpPr>
        <p:grpSpPr bwMode="auto">
          <a:xfrm>
            <a:off x="3509963" y="4497388"/>
            <a:ext cx="2646362" cy="2124075"/>
            <a:chOff x="3510021" y="4497273"/>
            <a:chExt cx="2646727" cy="2124075"/>
          </a:xfrm>
        </p:grpSpPr>
        <p:pic>
          <p:nvPicPr>
            <p:cNvPr id="7177" name="Imagen 19">
              <a:extLst>
                <a:ext uri="{FF2B5EF4-FFF2-40B4-BE49-F238E27FC236}">
                  <a16:creationId xmlns:a16="http://schemas.microsoft.com/office/drawing/2014/main" id="{14B5C14B-1646-47DD-BD9F-0587D3B44B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149" y="4497273"/>
              <a:ext cx="1666875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5BF30D3-1D98-4051-B16A-3D97FC875178}"/>
                </a:ext>
              </a:extLst>
            </p:cNvPr>
            <p:cNvSpPr txBox="1"/>
            <p:nvPr/>
          </p:nvSpPr>
          <p:spPr>
            <a:xfrm>
              <a:off x="4461064" y="4706823"/>
              <a:ext cx="1695684" cy="246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00" b="1" dirty="0">
                  <a:latin typeface="+mn-lt"/>
                </a:rPr>
                <a:t>Tensión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81A7650-CDC9-4B26-9C04-E55623990118}"/>
                </a:ext>
              </a:extLst>
            </p:cNvPr>
            <p:cNvSpPr txBox="1"/>
            <p:nvPr/>
          </p:nvSpPr>
          <p:spPr>
            <a:xfrm>
              <a:off x="4140345" y="5438660"/>
              <a:ext cx="1695684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00" b="1" dirty="0">
                  <a:latin typeface="+mn-lt"/>
                </a:rPr>
                <a:t>Tensión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D8F11B2-8D80-41BD-994D-B6736DD629BB}"/>
                </a:ext>
              </a:extLst>
            </p:cNvPr>
            <p:cNvSpPr txBox="1"/>
            <p:nvPr/>
          </p:nvSpPr>
          <p:spPr>
            <a:xfrm>
              <a:off x="3510021" y="4867160"/>
              <a:ext cx="1695684" cy="2460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000" b="1" dirty="0">
                  <a:latin typeface="+mn-lt"/>
                </a:rPr>
                <a:t>Tensión</a:t>
              </a:r>
            </a:p>
          </p:txBody>
        </p: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4BB1071-4FD7-4EA1-8B3D-C0F3CD82A7C5}"/>
              </a:ext>
            </a:extLst>
          </p:cNvPr>
          <p:cNvSpPr/>
          <p:nvPr/>
        </p:nvSpPr>
        <p:spPr>
          <a:xfrm>
            <a:off x="193675" y="492125"/>
            <a:ext cx="8696325" cy="1449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9FF0EE7-D0A1-42C6-BB19-B30E829E08CD}"/>
              </a:ext>
            </a:extLst>
          </p:cNvPr>
          <p:cNvSpPr/>
          <p:nvPr/>
        </p:nvSpPr>
        <p:spPr>
          <a:xfrm>
            <a:off x="193675" y="2162175"/>
            <a:ext cx="869632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ea typeface="Calibri" panose="020F0502020204030204" pitchFamily="34" charset="0"/>
                <a:cs typeface="Times New Roman" panose="02020603050405020304" pitchFamily="18" charset="0"/>
              </a:rPr>
              <a:t>A las </a:t>
            </a:r>
            <a:r>
              <a:rPr lang="es-AR" sz="2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fuerzas </a:t>
            </a:r>
            <a:r>
              <a:rPr lang="es-AR" sz="2200" dirty="0">
                <a:ea typeface="Calibri" panose="020F0502020204030204" pitchFamily="34" charset="0"/>
                <a:cs typeface="Times New Roman" panose="02020603050405020304" pitchFamily="18" charset="0"/>
              </a:rPr>
              <a:t>se le asignan denominaciones particulares </a:t>
            </a:r>
            <a:r>
              <a:rPr lang="es-AR" sz="2200" dirty="0">
                <a:cs typeface="Times New Roman" panose="02020603050405020304" pitchFamily="18" charset="0"/>
              </a:rPr>
              <a:t>de acuerdo a los </a:t>
            </a:r>
            <a:r>
              <a:rPr lang="es-AR" sz="2200" b="1" dirty="0">
                <a:solidFill>
                  <a:srgbClr val="0070C0"/>
                </a:solidFill>
                <a:latin typeface="arial" panose="020B0604020202020204" pitchFamily="34" charset="0"/>
              </a:rPr>
              <a:t>efectos provocados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350AF2A-7F07-45DE-AA69-561356FC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5" y="149225"/>
            <a:ext cx="29972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AR" altLang="es-AR" sz="22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Fuerzas de contacto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7FFADD1-E6EF-4EC2-9B4E-E763AFB4E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850900"/>
            <a:ext cx="26479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EFB998-782C-425E-A5AA-703B45FE8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5292725"/>
            <a:ext cx="2667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4C701DB-A839-4D58-A35B-DB6C62B94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667000"/>
            <a:ext cx="26384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B04C5FF-80F8-4C2D-8A41-7ABAD7054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1090613"/>
            <a:ext cx="25431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75CC29A-6649-4959-AB17-3C7FF6228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483100"/>
            <a:ext cx="26574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3D57391-4099-4E88-9677-1EAA8C56B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828925"/>
            <a:ext cx="32575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BCE3FE68-6811-47E2-A9E1-C8BC3EA36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3825" y="138113"/>
            <a:ext cx="2792413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AR" altLang="es-AR" sz="2200" b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Fuerzas a distancia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1C9220-7377-4432-82D4-214198511403}"/>
              </a:ext>
            </a:extLst>
          </p:cNvPr>
          <p:cNvGraphicFramePr>
            <a:graphicFrameLocks noGrp="1"/>
          </p:cNvGraphicFramePr>
          <p:nvPr/>
        </p:nvGraphicFramePr>
        <p:xfrm>
          <a:off x="1027113" y="1925638"/>
          <a:ext cx="7312025" cy="402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7834">
                  <a:extLst>
                    <a:ext uri="{9D8B030D-6E8A-4147-A177-3AD203B41FA5}">
                      <a16:colId xmlns:a16="http://schemas.microsoft.com/office/drawing/2014/main" val="306007645"/>
                    </a:ext>
                  </a:extLst>
                </a:gridCol>
                <a:gridCol w="1620688">
                  <a:extLst>
                    <a:ext uri="{9D8B030D-6E8A-4147-A177-3AD203B41FA5}">
                      <a16:colId xmlns:a16="http://schemas.microsoft.com/office/drawing/2014/main" val="4197603741"/>
                    </a:ext>
                  </a:extLst>
                </a:gridCol>
                <a:gridCol w="2093503">
                  <a:extLst>
                    <a:ext uri="{9D8B030D-6E8A-4147-A177-3AD203B41FA5}">
                      <a16:colId xmlns:a16="http://schemas.microsoft.com/office/drawing/2014/main" val="4213409397"/>
                    </a:ext>
                  </a:extLst>
                </a:gridCol>
              </a:tblGrid>
              <a:tr h="503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 b="1" dirty="0">
                          <a:solidFill>
                            <a:schemeClr val="tx1"/>
                          </a:solidFill>
                          <a:effectLst/>
                        </a:rPr>
                        <a:t>MAGNITUD</a:t>
                      </a:r>
                      <a:endParaRPr lang="es-AR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 b="1">
                          <a:solidFill>
                            <a:schemeClr val="tx1"/>
                          </a:solidFill>
                          <a:effectLst/>
                        </a:rPr>
                        <a:t>PATRÓN</a:t>
                      </a:r>
                      <a:endParaRPr lang="es-AR" sz="22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 b="1" dirty="0">
                          <a:solidFill>
                            <a:schemeClr val="tx1"/>
                          </a:solidFill>
                          <a:effectLst/>
                        </a:rPr>
                        <a:t>SÍMBOLO</a:t>
                      </a:r>
                      <a:endParaRPr lang="es-AR" sz="2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 anchor="ctr"/>
                </a:tc>
                <a:extLst>
                  <a:ext uri="{0D108BD9-81ED-4DB2-BD59-A6C34878D82A}">
                    <a16:rowId xmlns:a16="http://schemas.microsoft.com/office/drawing/2014/main" val="2470566621"/>
                  </a:ext>
                </a:extLst>
              </a:tr>
              <a:tr h="503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solidFill>
                            <a:schemeClr val="tx1"/>
                          </a:solidFill>
                          <a:effectLst/>
                        </a:rPr>
                        <a:t>longitud</a:t>
                      </a:r>
                      <a:endParaRPr lang="es-A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tx1"/>
                          </a:solidFill>
                          <a:effectLst/>
                        </a:rPr>
                        <a:t>metro</a:t>
                      </a:r>
                      <a:endParaRPr lang="es-A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es-A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1670346476"/>
                  </a:ext>
                </a:extLst>
              </a:tr>
              <a:tr h="503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solidFill>
                            <a:schemeClr val="tx1"/>
                          </a:solidFill>
                          <a:effectLst/>
                        </a:rPr>
                        <a:t>masa</a:t>
                      </a:r>
                      <a:endParaRPr lang="es-A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tx1"/>
                          </a:solidFill>
                          <a:effectLst/>
                        </a:rPr>
                        <a:t>kilogramo</a:t>
                      </a:r>
                      <a:endParaRPr lang="es-A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solidFill>
                            <a:schemeClr val="tx1"/>
                          </a:solidFill>
                          <a:effectLst/>
                        </a:rPr>
                        <a:t>kg</a:t>
                      </a:r>
                      <a:endParaRPr lang="es-A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3758515929"/>
                  </a:ext>
                </a:extLst>
              </a:tr>
              <a:tr h="503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solidFill>
                            <a:schemeClr val="tx1"/>
                          </a:solidFill>
                          <a:effectLst/>
                        </a:rPr>
                        <a:t>tiempo</a:t>
                      </a:r>
                      <a:endParaRPr lang="es-A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solidFill>
                            <a:schemeClr val="tx1"/>
                          </a:solidFill>
                          <a:effectLst/>
                        </a:rPr>
                        <a:t>segundo</a:t>
                      </a:r>
                      <a:endParaRPr lang="es-A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s-A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3268999453"/>
                  </a:ext>
                </a:extLst>
              </a:tr>
              <a:tr h="503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tx1"/>
                          </a:solidFill>
                          <a:effectLst/>
                        </a:rPr>
                        <a:t>temperatura</a:t>
                      </a:r>
                      <a:endParaRPr lang="es-A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solidFill>
                            <a:schemeClr val="tx1"/>
                          </a:solidFill>
                          <a:effectLst/>
                        </a:rPr>
                        <a:t>Kelvin</a:t>
                      </a:r>
                      <a:endParaRPr lang="es-A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es-A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1727820742"/>
                  </a:ext>
                </a:extLst>
              </a:tr>
              <a:tr h="503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solidFill>
                            <a:schemeClr val="tx1"/>
                          </a:solidFill>
                          <a:effectLst/>
                        </a:rPr>
                        <a:t>cantidad de sustancia</a:t>
                      </a:r>
                      <a:endParaRPr lang="es-A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solidFill>
                            <a:schemeClr val="tx1"/>
                          </a:solidFill>
                          <a:effectLst/>
                        </a:rPr>
                        <a:t>mol</a:t>
                      </a:r>
                      <a:endParaRPr lang="es-A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solidFill>
                            <a:schemeClr val="tx1"/>
                          </a:solidFill>
                          <a:effectLst/>
                        </a:rPr>
                        <a:t>mol</a:t>
                      </a:r>
                      <a:endParaRPr lang="es-A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3084647832"/>
                  </a:ext>
                </a:extLst>
              </a:tr>
              <a:tr h="503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solidFill>
                            <a:schemeClr val="tx1"/>
                          </a:solidFill>
                          <a:effectLst/>
                        </a:rPr>
                        <a:t>intensidad de la corriente</a:t>
                      </a:r>
                      <a:endParaRPr lang="es-A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solidFill>
                            <a:schemeClr val="tx1"/>
                          </a:solidFill>
                          <a:effectLst/>
                        </a:rPr>
                        <a:t>Ampere</a:t>
                      </a:r>
                      <a:endParaRPr lang="es-A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s-AR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3274241318"/>
                  </a:ext>
                </a:extLst>
              </a:tr>
              <a:tr h="503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tx1"/>
                          </a:solidFill>
                          <a:effectLst/>
                        </a:rPr>
                        <a:t>intensidad de la luz</a:t>
                      </a:r>
                      <a:endParaRPr lang="es-A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tx1"/>
                          </a:solidFill>
                          <a:effectLst/>
                        </a:rPr>
                        <a:t>Candela</a:t>
                      </a:r>
                      <a:endParaRPr lang="es-A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200" dirty="0">
                          <a:solidFill>
                            <a:schemeClr val="tx1"/>
                          </a:solidFill>
                          <a:effectLst/>
                        </a:rPr>
                        <a:t>cd</a:t>
                      </a:r>
                      <a:endParaRPr lang="es-AR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3" marR="44453" marT="0" marB="0"/>
                </a:tc>
                <a:extLst>
                  <a:ext uri="{0D108BD9-81ED-4DB2-BD59-A6C34878D82A}">
                    <a16:rowId xmlns:a16="http://schemas.microsoft.com/office/drawing/2014/main" val="3385306540"/>
                  </a:ext>
                </a:extLst>
              </a:tr>
            </a:tbl>
          </a:graphicData>
        </a:graphic>
      </p:graphicFrame>
      <p:sp>
        <p:nvSpPr>
          <p:cNvPr id="9256" name="CuadroTexto 4">
            <a:extLst>
              <a:ext uri="{FF2B5EF4-FFF2-40B4-BE49-F238E27FC236}">
                <a16:creationId xmlns:a16="http://schemas.microsoft.com/office/drawing/2014/main" id="{5BE503E4-ADDC-4DFA-9BD7-6E6F98713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703263"/>
            <a:ext cx="53308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2200" b="1"/>
              <a:t>Magnitudes FUNDAMENTALES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2200"/>
              <a:t>(Sistema Internacional – SI)</a:t>
            </a:r>
          </a:p>
        </p:txBody>
      </p:sp>
      <p:sp>
        <p:nvSpPr>
          <p:cNvPr id="9257" name="CuadroTexto 4">
            <a:extLst>
              <a:ext uri="{FF2B5EF4-FFF2-40B4-BE49-F238E27FC236}">
                <a16:creationId xmlns:a16="http://schemas.microsoft.com/office/drawing/2014/main" id="{C67BF43E-CE99-4176-9C28-58890E845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227013"/>
            <a:ext cx="87296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2200" b="1">
                <a:solidFill>
                  <a:srgbClr val="FF0000"/>
                </a:solidFill>
              </a:rPr>
              <a:t>Fuerza. Unidades.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6">
            <a:extLst>
              <a:ext uri="{FF2B5EF4-FFF2-40B4-BE49-F238E27FC236}">
                <a16:creationId xmlns:a16="http://schemas.microsoft.com/office/drawing/2014/main" id="{BC2F3236-B298-49AD-AFBB-CC08DC6A2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852488"/>
            <a:ext cx="6794500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336050F3-0123-4873-ADDA-B205415BD059}"/>
              </a:ext>
            </a:extLst>
          </p:cNvPr>
          <p:cNvSpPr/>
          <p:nvPr/>
        </p:nvSpPr>
        <p:spPr>
          <a:xfrm>
            <a:off x="1660525" y="1465263"/>
            <a:ext cx="5924550" cy="1463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FE9F17-32F6-46EE-AE4E-FB1323E77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2800" y="2319338"/>
            <a:ext cx="1719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2200" b="1">
                <a:solidFill>
                  <a:srgbClr val="FF0000"/>
                </a:solidFill>
              </a:rPr>
              <a:t>N</a:t>
            </a:r>
            <a:r>
              <a:rPr lang="es-AR" altLang="es-AR" sz="2200">
                <a:solidFill>
                  <a:srgbClr val="FF0000"/>
                </a:solidFill>
              </a:rPr>
              <a:t> (Newton)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50DF942-8528-4183-9F3D-2FE05BDDA9E3}"/>
              </a:ext>
            </a:extLst>
          </p:cNvPr>
          <p:cNvSpPr/>
          <p:nvPr/>
        </p:nvSpPr>
        <p:spPr>
          <a:xfrm>
            <a:off x="5583238" y="2830513"/>
            <a:ext cx="3398837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 dicho sistema pertenece a un plano, se </a:t>
            </a:r>
            <a:r>
              <a:rPr lang="es-AR" sz="2200" dirty="0">
                <a:latin typeface="+mn-lt"/>
                <a:cs typeface="Times New Roman" panose="02020603050405020304" pitchFamily="18" charset="0"/>
              </a:rPr>
              <a:t>denomina</a:t>
            </a:r>
            <a:r>
              <a:rPr lang="es-AR" sz="2200" b="1" i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AR" sz="2200" b="1" dirty="0">
                <a:solidFill>
                  <a:srgbClr val="0070C0"/>
                </a:solidFill>
                <a:latin typeface="arial" panose="020B0604020202020204" pitchFamily="34" charset="0"/>
              </a:rPr>
              <a:t>coplanar</a:t>
            </a:r>
            <a:r>
              <a:rPr lang="es-AR" sz="2200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3EFFEEC-347D-4A70-B4F7-9F6A198708E9}"/>
              </a:ext>
            </a:extLst>
          </p:cNvPr>
          <p:cNvSpPr/>
          <p:nvPr/>
        </p:nvSpPr>
        <p:spPr>
          <a:xfrm>
            <a:off x="3162300" y="5264150"/>
            <a:ext cx="45720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Las fuerzas que actúan sobre un punto </a:t>
            </a:r>
            <a:r>
              <a:rPr lang="es-AR" sz="2200" dirty="0">
                <a:latin typeface="+mn-lt"/>
                <a:cs typeface="Times New Roman" panose="02020603050405020304" pitchFamily="18" charset="0"/>
              </a:rPr>
              <a:t>se llaman </a:t>
            </a:r>
            <a:r>
              <a:rPr lang="es-AR" sz="2200" b="1" dirty="0">
                <a:solidFill>
                  <a:srgbClr val="0070C0"/>
                </a:solidFill>
                <a:latin typeface="arial" panose="020B0604020202020204" pitchFamily="34" charset="0"/>
              </a:rPr>
              <a:t>concurrentes</a:t>
            </a:r>
            <a:r>
              <a:rPr lang="es-AR" sz="2200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268" name="CuadroTexto 6">
            <a:extLst>
              <a:ext uri="{FF2B5EF4-FFF2-40B4-BE49-F238E27FC236}">
                <a16:creationId xmlns:a16="http://schemas.microsoft.com/office/drawing/2014/main" id="{1FA582EB-8959-4565-9CDC-94603713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273050"/>
            <a:ext cx="8743950" cy="431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AR" altLang="es-AR" sz="2200" b="1">
                <a:solidFill>
                  <a:srgbClr val="FFFF00"/>
                </a:solidFill>
              </a:rPr>
              <a:t>Resultante de un sistema de fuerzas concurrentes.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2498F3C-DD30-48F4-9A95-408E17E81C06}"/>
              </a:ext>
            </a:extLst>
          </p:cNvPr>
          <p:cNvSpPr/>
          <p:nvPr/>
        </p:nvSpPr>
        <p:spPr>
          <a:xfrm>
            <a:off x="4060825" y="865188"/>
            <a:ext cx="45720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AR" sz="22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sistema de fuerzas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 un </a:t>
            </a:r>
            <a:r>
              <a:rPr lang="es-AR" sz="2200" b="1" dirty="0">
                <a:solidFill>
                  <a:srgbClr val="0070C0"/>
                </a:solidFill>
                <a:latin typeface="arial" panose="020B0604020202020204" pitchFamily="34" charset="0"/>
              </a:rPr>
              <a:t>conjunto de fuerzas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que actúan sobre un cuerpo. </a:t>
            </a:r>
            <a:endParaRPr lang="es-AR" sz="2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449D639-3010-4C07-AD7A-11EB85AEBEB9}"/>
              </a:ext>
            </a:extLst>
          </p:cNvPr>
          <p:cNvSpPr/>
          <p:nvPr/>
        </p:nvSpPr>
        <p:spPr>
          <a:xfrm>
            <a:off x="3973513" y="779463"/>
            <a:ext cx="4938712" cy="1211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2C14AB8-C8C3-4CFC-9071-F7E5EC01583A}"/>
              </a:ext>
            </a:extLst>
          </p:cNvPr>
          <p:cNvSpPr/>
          <p:nvPr/>
        </p:nvSpPr>
        <p:spPr>
          <a:xfrm>
            <a:off x="5581650" y="2801938"/>
            <a:ext cx="3416300" cy="1165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1DACF4-ADEE-476F-AD9B-5D2C1CA22CF0}"/>
              </a:ext>
            </a:extLst>
          </p:cNvPr>
          <p:cNvSpPr/>
          <p:nvPr/>
        </p:nvSpPr>
        <p:spPr>
          <a:xfrm>
            <a:off x="3113088" y="5246688"/>
            <a:ext cx="4938712" cy="889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544927A-1E62-46BA-BA14-AB28E8F69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654300"/>
            <a:ext cx="2562225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6E38D14A-5987-46CB-9017-991DC0515E39}"/>
              </a:ext>
            </a:extLst>
          </p:cNvPr>
          <p:cNvSpPr/>
          <p:nvPr/>
        </p:nvSpPr>
        <p:spPr>
          <a:xfrm rot="16200000">
            <a:off x="1276350" y="3081338"/>
            <a:ext cx="274637" cy="112553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4C273DF8-73CF-4025-9A40-6B2112445AF9}"/>
              </a:ext>
            </a:extLst>
          </p:cNvPr>
          <p:cNvSpPr/>
          <p:nvPr/>
        </p:nvSpPr>
        <p:spPr>
          <a:xfrm rot="18297041">
            <a:off x="1364457" y="1866106"/>
            <a:ext cx="274638" cy="112712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647AE6C3-98B3-4630-8A90-99893CE68206}"/>
              </a:ext>
            </a:extLst>
          </p:cNvPr>
          <p:cNvSpPr/>
          <p:nvPr/>
        </p:nvSpPr>
        <p:spPr>
          <a:xfrm>
            <a:off x="3043238" y="1639888"/>
            <a:ext cx="276225" cy="11255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202C2D02-360E-4782-BCD1-D81B23A7780D}"/>
              </a:ext>
            </a:extLst>
          </p:cNvPr>
          <p:cNvSpPr/>
          <p:nvPr/>
        </p:nvSpPr>
        <p:spPr>
          <a:xfrm rot="6578344">
            <a:off x="4787900" y="3648075"/>
            <a:ext cx="276225" cy="112712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4" name="Flecha: hacia abajo 23">
            <a:extLst>
              <a:ext uri="{FF2B5EF4-FFF2-40B4-BE49-F238E27FC236}">
                <a16:creationId xmlns:a16="http://schemas.microsoft.com/office/drawing/2014/main" id="{54E9EA71-4E56-4402-8290-984B70E1868F}"/>
              </a:ext>
            </a:extLst>
          </p:cNvPr>
          <p:cNvSpPr/>
          <p:nvPr/>
        </p:nvSpPr>
        <p:spPr>
          <a:xfrm rot="12966370">
            <a:off x="2078038" y="4364038"/>
            <a:ext cx="274637" cy="112553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C6D8C84A-B63E-4028-B9EA-513FB218DD7D}"/>
              </a:ext>
            </a:extLst>
          </p:cNvPr>
          <p:cNvCxnSpPr>
            <a:cxnSpLocks/>
          </p:cNvCxnSpPr>
          <p:nvPr/>
        </p:nvCxnSpPr>
        <p:spPr>
          <a:xfrm>
            <a:off x="595313" y="1787525"/>
            <a:ext cx="2517775" cy="178593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64B83A5-44F9-43EB-87EE-BAE0DF368A00}"/>
              </a:ext>
            </a:extLst>
          </p:cNvPr>
          <p:cNvCxnSpPr>
            <a:cxnSpLocks/>
          </p:cNvCxnSpPr>
          <p:nvPr/>
        </p:nvCxnSpPr>
        <p:spPr>
          <a:xfrm flipV="1">
            <a:off x="1455738" y="3657600"/>
            <a:ext cx="1674812" cy="23241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7A831EC-7633-4A4E-8557-7B8603460CFC}"/>
              </a:ext>
            </a:extLst>
          </p:cNvPr>
          <p:cNvCxnSpPr>
            <a:cxnSpLocks/>
          </p:cNvCxnSpPr>
          <p:nvPr/>
        </p:nvCxnSpPr>
        <p:spPr>
          <a:xfrm flipV="1">
            <a:off x="3162300" y="1009650"/>
            <a:ext cx="9525" cy="252253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0ABAD97-49A0-40A5-9745-A9F2459B0AC5}"/>
              </a:ext>
            </a:extLst>
          </p:cNvPr>
          <p:cNvCxnSpPr>
            <a:cxnSpLocks/>
          </p:cNvCxnSpPr>
          <p:nvPr/>
        </p:nvCxnSpPr>
        <p:spPr>
          <a:xfrm>
            <a:off x="3165475" y="3616325"/>
            <a:ext cx="2601913" cy="8953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EEBC0478-9FC1-4112-9855-77BE6A59E368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331788" y="3613150"/>
            <a:ext cx="2765425" cy="444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Elipse 30">
            <a:extLst>
              <a:ext uri="{FF2B5EF4-FFF2-40B4-BE49-F238E27FC236}">
                <a16:creationId xmlns:a16="http://schemas.microsoft.com/office/drawing/2014/main" id="{F8C01E2E-D97D-49DD-96A5-EAEC08BC7ECB}"/>
              </a:ext>
            </a:extLst>
          </p:cNvPr>
          <p:cNvSpPr/>
          <p:nvPr/>
        </p:nvSpPr>
        <p:spPr>
          <a:xfrm>
            <a:off x="3097213" y="3541713"/>
            <a:ext cx="144462" cy="142875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ACDD5A40-5943-490D-9861-172733CF6F2E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938213"/>
            <a:ext cx="5648325" cy="5821362"/>
            <a:chOff x="172332" y="938908"/>
            <a:chExt cx="5649435" cy="5820877"/>
          </a:xfrm>
        </p:grpSpPr>
        <p:cxnSp>
          <p:nvCxnSpPr>
            <p:cNvPr id="49" name="Conector recto de flecha 48">
              <a:extLst>
                <a:ext uri="{FF2B5EF4-FFF2-40B4-BE49-F238E27FC236}">
                  <a16:creationId xmlns:a16="http://schemas.microsoft.com/office/drawing/2014/main" id="{A16E6CD2-4008-4B55-9A60-9C8EF9FF0CFD}"/>
                </a:ext>
              </a:extLst>
            </p:cNvPr>
            <p:cNvCxnSpPr/>
            <p:nvPr/>
          </p:nvCxnSpPr>
          <p:spPr>
            <a:xfrm>
              <a:off x="331113" y="6359768"/>
              <a:ext cx="543666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ector recto de flecha 49">
              <a:extLst>
                <a:ext uri="{FF2B5EF4-FFF2-40B4-BE49-F238E27FC236}">
                  <a16:creationId xmlns:a16="http://schemas.microsoft.com/office/drawing/2014/main" id="{67BAD446-E888-4D21-8230-DBADBF5AA96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-2154640" y="3781883"/>
              <a:ext cx="5435147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88" name="CuadroTexto 50">
              <a:extLst>
                <a:ext uri="{FF2B5EF4-FFF2-40B4-BE49-F238E27FC236}">
                  <a16:creationId xmlns:a16="http://schemas.microsoft.com/office/drawing/2014/main" id="{D492CA8E-64C8-437E-AFDD-FFE88DB9D3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3179" y="6390453"/>
              <a:ext cx="3185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AR" altLang="es-AR" i="1"/>
                <a:t>x</a:t>
              </a:r>
            </a:p>
          </p:txBody>
        </p:sp>
        <p:sp>
          <p:nvSpPr>
            <p:cNvPr id="11289" name="CuadroTexto 51">
              <a:extLst>
                <a:ext uri="{FF2B5EF4-FFF2-40B4-BE49-F238E27FC236}">
                  <a16:creationId xmlns:a16="http://schemas.microsoft.com/office/drawing/2014/main" id="{8B255886-F2CE-4A39-A8DD-626E3779D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332" y="938908"/>
              <a:ext cx="3185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AR" altLang="es-AR" i="1"/>
                <a:t>y</a:t>
              </a:r>
            </a:p>
          </p:txBody>
        </p:sp>
        <p:sp>
          <p:nvSpPr>
            <p:cNvPr id="11290" name="CuadroTexto 53">
              <a:extLst>
                <a:ext uri="{FF2B5EF4-FFF2-40B4-BE49-F238E27FC236}">
                  <a16:creationId xmlns:a16="http://schemas.microsoft.com/office/drawing/2014/main" id="{6BFBBCF3-0277-468C-A90A-3376DA5F5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6398" y="1146486"/>
              <a:ext cx="13500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s-AR" altLang="es-AR"/>
                <a:t>Plano</a:t>
              </a:r>
              <a:r>
                <a:rPr lang="es-AR" altLang="es-AR" i="1"/>
                <a:t> xy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 animBg="1"/>
      <p:bldP spid="12" grpId="0" animBg="1"/>
      <p:bldP spid="15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31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20107</TotalTime>
  <Words>1083</Words>
  <Application>Microsoft Office PowerPoint</Application>
  <PresentationFormat>On-screen Show (4:3)</PresentationFormat>
  <Paragraphs>175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arial</vt:lpstr>
      <vt:lpstr>Calibri</vt:lpstr>
      <vt:lpstr>Cambria Math</vt:lpstr>
      <vt:lpstr>Symbol</vt:lpstr>
      <vt:lpstr>Times New Roman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word</cp:lastModifiedBy>
  <cp:revision>381</cp:revision>
  <dcterms:created xsi:type="dcterms:W3CDTF">2009-03-15T00:38:57Z</dcterms:created>
  <dcterms:modified xsi:type="dcterms:W3CDTF">2026-02-26T23:51:26Z</dcterms:modified>
</cp:coreProperties>
</file>