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72" r:id="rId2"/>
    <p:sldId id="375" r:id="rId3"/>
    <p:sldId id="370" r:id="rId4"/>
    <p:sldId id="381" r:id="rId5"/>
    <p:sldId id="382" r:id="rId6"/>
    <p:sldId id="383" r:id="rId7"/>
    <p:sldId id="384" r:id="rId8"/>
    <p:sldId id="376" r:id="rId9"/>
    <p:sldId id="386" r:id="rId10"/>
    <p:sldId id="377" r:id="rId11"/>
    <p:sldId id="379" r:id="rId12"/>
    <p:sldId id="380" r:id="rId13"/>
    <p:sldId id="374" r:id="rId14"/>
    <p:sldId id="388" r:id="rId15"/>
    <p:sldId id="399" r:id="rId16"/>
    <p:sldId id="400" r:id="rId17"/>
    <p:sldId id="389" r:id="rId18"/>
    <p:sldId id="401" r:id="rId19"/>
    <p:sldId id="402" r:id="rId20"/>
    <p:sldId id="403" r:id="rId21"/>
    <p:sldId id="404" r:id="rId22"/>
    <p:sldId id="406" r:id="rId23"/>
    <p:sldId id="407" r:id="rId24"/>
    <p:sldId id="408" r:id="rId25"/>
    <p:sldId id="410" r:id="rId26"/>
    <p:sldId id="411" r:id="rId27"/>
    <p:sldId id="412" r:id="rId28"/>
    <p:sldId id="413" r:id="rId29"/>
    <p:sldId id="385" r:id="rId30"/>
    <p:sldId id="415" r:id="rId31"/>
    <p:sldId id="416" r:id="rId32"/>
    <p:sldId id="417" r:id="rId33"/>
    <p:sldId id="418" r:id="rId34"/>
    <p:sldId id="419" r:id="rId35"/>
    <p:sldId id="420" r:id="rId36"/>
    <p:sldId id="421" r:id="rId37"/>
    <p:sldId id="423" r:id="rId38"/>
    <p:sldId id="422" r:id="rId39"/>
  </p:sldIdLst>
  <p:sldSz cx="9144000" cy="6858000" type="screen4x3"/>
  <p:notesSz cx="6834188" cy="9979025"/>
  <p:defaultTextStyle>
    <a:defPPr>
      <a:defRPr lang="es-ES_trad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0000"/>
    <a:srgbClr val="00CCFF"/>
    <a:srgbClr val="FF0066"/>
    <a:srgbClr val="CCFFFF"/>
    <a:srgbClr val="CCECFF"/>
    <a:srgbClr val="FFFFC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8" autoAdjust="0"/>
    <p:restoredTop sz="93750" autoAdjust="0"/>
  </p:normalViewPr>
  <p:slideViewPr>
    <p:cSldViewPr snapToGrid="0">
      <p:cViewPr varScale="1">
        <p:scale>
          <a:sx n="41" d="100"/>
          <a:sy n="41" d="100"/>
        </p:scale>
        <p:origin x="1332" y="42"/>
      </p:cViewPr>
      <p:guideLst>
        <p:guide orient="horz" pos="2154"/>
        <p:guide pos="2928"/>
      </p:guideLst>
    </p:cSldViewPr>
  </p:slideViewPr>
  <p:notesTextViewPr>
    <p:cViewPr>
      <p:scale>
        <a:sx n="100" d="100"/>
        <a:sy n="100" d="100"/>
      </p:scale>
      <p:origin x="0" y="0"/>
    </p:cViewPr>
  </p:notesTextViewPr>
  <p:sorterViewPr>
    <p:cViewPr>
      <p:scale>
        <a:sx n="66" d="100"/>
        <a:sy n="66" d="100"/>
      </p:scale>
      <p:origin x="0" y="2693"/>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715FB6F-AF2C-489D-AD1B-86F13A515579}"/>
              </a:ext>
            </a:extLst>
          </p:cNvPr>
          <p:cNvSpPr>
            <a:spLocks noGrp="1"/>
          </p:cNvSpPr>
          <p:nvPr>
            <p:ph type="hdr" sz="quarter"/>
          </p:nvPr>
        </p:nvSpPr>
        <p:spPr>
          <a:xfrm>
            <a:off x="0" y="0"/>
            <a:ext cx="2960688" cy="498475"/>
          </a:xfrm>
          <a:prstGeom prst="rect">
            <a:avLst/>
          </a:prstGeom>
        </p:spPr>
        <p:txBody>
          <a:bodyPr vert="horz" lIns="91742" tIns="45871" rIns="91742" bIns="45871" rtlCol="0"/>
          <a:lstStyle>
            <a:lvl1pPr algn="l" eaLnBrk="1" hangingPunct="1">
              <a:defRPr sz="1200">
                <a:latin typeface="Arial" charset="0"/>
              </a:defRPr>
            </a:lvl1pPr>
          </a:lstStyle>
          <a:p>
            <a:pPr>
              <a:defRPr/>
            </a:pPr>
            <a:endParaRPr lang="es-ES"/>
          </a:p>
        </p:txBody>
      </p:sp>
      <p:sp>
        <p:nvSpPr>
          <p:cNvPr id="3" name="2 Marcador de fecha">
            <a:extLst>
              <a:ext uri="{FF2B5EF4-FFF2-40B4-BE49-F238E27FC236}">
                <a16:creationId xmlns:a16="http://schemas.microsoft.com/office/drawing/2014/main" id="{492B7EBE-F669-49F5-867D-1014B13C1C88}"/>
              </a:ext>
            </a:extLst>
          </p:cNvPr>
          <p:cNvSpPr>
            <a:spLocks noGrp="1"/>
          </p:cNvSpPr>
          <p:nvPr>
            <p:ph type="dt" idx="1"/>
          </p:nvPr>
        </p:nvSpPr>
        <p:spPr>
          <a:xfrm>
            <a:off x="3871913" y="0"/>
            <a:ext cx="2960687" cy="498475"/>
          </a:xfrm>
          <a:prstGeom prst="rect">
            <a:avLst/>
          </a:prstGeom>
        </p:spPr>
        <p:txBody>
          <a:bodyPr vert="horz" lIns="91742" tIns="45871" rIns="91742" bIns="45871" rtlCol="0"/>
          <a:lstStyle>
            <a:lvl1pPr algn="r" eaLnBrk="1" hangingPunct="1">
              <a:defRPr sz="1200">
                <a:latin typeface="Arial" charset="0"/>
              </a:defRPr>
            </a:lvl1pPr>
          </a:lstStyle>
          <a:p>
            <a:pPr>
              <a:defRPr/>
            </a:pPr>
            <a:fld id="{2937B521-D9E7-4785-9755-507E421081B0}" type="datetimeFigureOut">
              <a:rPr lang="es-ES"/>
              <a:pPr>
                <a:defRPr/>
              </a:pPr>
              <a:t>27/02/2026</a:t>
            </a:fld>
            <a:endParaRPr lang="es-ES"/>
          </a:p>
        </p:txBody>
      </p:sp>
      <p:sp>
        <p:nvSpPr>
          <p:cNvPr id="4" name="3 Marcador de imagen de diapositiva">
            <a:extLst>
              <a:ext uri="{FF2B5EF4-FFF2-40B4-BE49-F238E27FC236}">
                <a16:creationId xmlns:a16="http://schemas.microsoft.com/office/drawing/2014/main" id="{878E1D9A-59F5-489A-A975-130EAB43CBDD}"/>
              </a:ext>
            </a:extLst>
          </p:cNvPr>
          <p:cNvSpPr>
            <a:spLocks noGrp="1" noRot="1" noChangeAspect="1"/>
          </p:cNvSpPr>
          <p:nvPr>
            <p:ph type="sldImg" idx="2"/>
          </p:nvPr>
        </p:nvSpPr>
        <p:spPr>
          <a:xfrm>
            <a:off x="925513" y="749300"/>
            <a:ext cx="4984750" cy="3740150"/>
          </a:xfrm>
          <a:prstGeom prst="rect">
            <a:avLst/>
          </a:prstGeom>
          <a:noFill/>
          <a:ln w="12700">
            <a:solidFill>
              <a:prstClr val="black"/>
            </a:solidFill>
          </a:ln>
        </p:spPr>
        <p:txBody>
          <a:bodyPr vert="horz" lIns="91742" tIns="45871" rIns="91742" bIns="45871" rtlCol="0" anchor="ctr"/>
          <a:lstStyle/>
          <a:p>
            <a:pPr lvl="0"/>
            <a:endParaRPr lang="es-ES" noProof="0"/>
          </a:p>
        </p:txBody>
      </p:sp>
      <p:sp>
        <p:nvSpPr>
          <p:cNvPr id="5" name="4 Marcador de notas">
            <a:extLst>
              <a:ext uri="{FF2B5EF4-FFF2-40B4-BE49-F238E27FC236}">
                <a16:creationId xmlns:a16="http://schemas.microsoft.com/office/drawing/2014/main" id="{6B061F31-16EE-41CF-A317-49F3358AE824}"/>
              </a:ext>
            </a:extLst>
          </p:cNvPr>
          <p:cNvSpPr>
            <a:spLocks noGrp="1"/>
          </p:cNvSpPr>
          <p:nvPr>
            <p:ph type="body" sz="quarter" idx="3"/>
          </p:nvPr>
        </p:nvSpPr>
        <p:spPr>
          <a:xfrm>
            <a:off x="682625" y="4740275"/>
            <a:ext cx="5468938" cy="4489450"/>
          </a:xfrm>
          <a:prstGeom prst="rect">
            <a:avLst/>
          </a:prstGeom>
        </p:spPr>
        <p:txBody>
          <a:bodyPr vert="horz" lIns="91742" tIns="45871" rIns="91742" bIns="45871"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E9FB7EED-97EB-48A5-8C96-3E9DDD89582F}"/>
              </a:ext>
            </a:extLst>
          </p:cNvPr>
          <p:cNvSpPr>
            <a:spLocks noGrp="1"/>
          </p:cNvSpPr>
          <p:nvPr>
            <p:ph type="ftr" sz="quarter" idx="4"/>
          </p:nvPr>
        </p:nvSpPr>
        <p:spPr>
          <a:xfrm>
            <a:off x="0" y="9478963"/>
            <a:ext cx="2960688" cy="498475"/>
          </a:xfrm>
          <a:prstGeom prst="rect">
            <a:avLst/>
          </a:prstGeom>
        </p:spPr>
        <p:txBody>
          <a:bodyPr vert="horz" lIns="91742" tIns="45871" rIns="91742" bIns="45871" rtlCol="0" anchor="b"/>
          <a:lstStyle>
            <a:lvl1pPr algn="l" eaLnBrk="1" hangingPunct="1">
              <a:defRPr sz="1200">
                <a:latin typeface="Arial" charset="0"/>
              </a:defRPr>
            </a:lvl1pPr>
          </a:lstStyle>
          <a:p>
            <a:pPr>
              <a:defRPr/>
            </a:pPr>
            <a:endParaRPr lang="es-ES"/>
          </a:p>
        </p:txBody>
      </p:sp>
      <p:sp>
        <p:nvSpPr>
          <p:cNvPr id="7" name="6 Marcador de número de diapositiva">
            <a:extLst>
              <a:ext uri="{FF2B5EF4-FFF2-40B4-BE49-F238E27FC236}">
                <a16:creationId xmlns:a16="http://schemas.microsoft.com/office/drawing/2014/main" id="{E500E435-5BBA-4EDD-AED4-FEE1CBF33A40}"/>
              </a:ext>
            </a:extLst>
          </p:cNvPr>
          <p:cNvSpPr>
            <a:spLocks noGrp="1"/>
          </p:cNvSpPr>
          <p:nvPr>
            <p:ph type="sldNum" sz="quarter" idx="5"/>
          </p:nvPr>
        </p:nvSpPr>
        <p:spPr>
          <a:xfrm>
            <a:off x="3871913" y="9478963"/>
            <a:ext cx="2960687" cy="498475"/>
          </a:xfrm>
          <a:prstGeom prst="rect">
            <a:avLst/>
          </a:prstGeom>
        </p:spPr>
        <p:txBody>
          <a:bodyPr vert="horz" wrap="square" lIns="91742" tIns="45871" rIns="91742" bIns="45871" numCol="1" anchor="b" anchorCtr="0" compatLnSpc="1">
            <a:prstTxWarp prst="textNoShape">
              <a:avLst/>
            </a:prstTxWarp>
          </a:bodyPr>
          <a:lstStyle>
            <a:lvl1pPr algn="r" eaLnBrk="1" hangingPunct="1">
              <a:defRPr sz="1200"/>
            </a:lvl1pPr>
          </a:lstStyle>
          <a:p>
            <a:pPr>
              <a:defRPr/>
            </a:pPr>
            <a:fld id="{F794DC5F-6480-4601-BDCB-6CE49E381941}"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a:extLst>
              <a:ext uri="{FF2B5EF4-FFF2-40B4-BE49-F238E27FC236}">
                <a16:creationId xmlns:a16="http://schemas.microsoft.com/office/drawing/2014/main" id="{4D0B7B47-713E-4D89-9B4C-635A97F16A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a:extLst>
              <a:ext uri="{FF2B5EF4-FFF2-40B4-BE49-F238E27FC236}">
                <a16:creationId xmlns:a16="http://schemas.microsoft.com/office/drawing/2014/main" id="{C9028368-2BD1-470C-B9FB-CED9A491D2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s-AR"/>
          </a:p>
        </p:txBody>
      </p:sp>
      <p:sp>
        <p:nvSpPr>
          <p:cNvPr id="7172" name="Marcador de número de diapositiva 3">
            <a:extLst>
              <a:ext uri="{FF2B5EF4-FFF2-40B4-BE49-F238E27FC236}">
                <a16:creationId xmlns:a16="http://schemas.microsoft.com/office/drawing/2014/main" id="{D217BB9D-540A-4887-A40D-BBEF638E90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4963" indent="-228600">
              <a:defRPr>
                <a:solidFill>
                  <a:schemeClr val="tx1"/>
                </a:solidFill>
                <a:latin typeface="Arial" panose="020B0604020202020204" pitchFamily="34" charset="0"/>
              </a:defRPr>
            </a:lvl4pPr>
            <a:lvl5pPr marL="2063750" indent="-228600">
              <a:defRPr>
                <a:solidFill>
                  <a:schemeClr val="tx1"/>
                </a:solidFill>
                <a:latin typeface="Arial" panose="020B0604020202020204" pitchFamily="34" charset="0"/>
              </a:defRPr>
            </a:lvl5pPr>
            <a:lvl6pPr marL="2520950" indent="-228600" eaLnBrk="0" fontAlgn="base" hangingPunct="0">
              <a:spcBef>
                <a:spcPct val="0"/>
              </a:spcBef>
              <a:spcAft>
                <a:spcPct val="0"/>
              </a:spcAft>
              <a:defRPr>
                <a:solidFill>
                  <a:schemeClr val="tx1"/>
                </a:solidFill>
                <a:latin typeface="Arial" panose="020B0604020202020204" pitchFamily="34" charset="0"/>
              </a:defRPr>
            </a:lvl6pPr>
            <a:lvl7pPr marL="2978150" indent="-228600" eaLnBrk="0" fontAlgn="base" hangingPunct="0">
              <a:spcBef>
                <a:spcPct val="0"/>
              </a:spcBef>
              <a:spcAft>
                <a:spcPct val="0"/>
              </a:spcAft>
              <a:defRPr>
                <a:solidFill>
                  <a:schemeClr val="tx1"/>
                </a:solidFill>
                <a:latin typeface="Arial" panose="020B0604020202020204" pitchFamily="34" charset="0"/>
              </a:defRPr>
            </a:lvl7pPr>
            <a:lvl8pPr marL="3435350" indent="-228600" eaLnBrk="0" fontAlgn="base" hangingPunct="0">
              <a:spcBef>
                <a:spcPct val="0"/>
              </a:spcBef>
              <a:spcAft>
                <a:spcPct val="0"/>
              </a:spcAft>
              <a:defRPr>
                <a:solidFill>
                  <a:schemeClr val="tx1"/>
                </a:solidFill>
                <a:latin typeface="Arial" panose="020B0604020202020204" pitchFamily="34" charset="0"/>
              </a:defRPr>
            </a:lvl8pPr>
            <a:lvl9pPr marL="3892550" indent="-228600" eaLnBrk="0" fontAlgn="base" hangingPunct="0">
              <a:spcBef>
                <a:spcPct val="0"/>
              </a:spcBef>
              <a:spcAft>
                <a:spcPct val="0"/>
              </a:spcAft>
              <a:defRPr>
                <a:solidFill>
                  <a:schemeClr val="tx1"/>
                </a:solidFill>
                <a:latin typeface="Arial" panose="020B0604020202020204" pitchFamily="34" charset="0"/>
              </a:defRPr>
            </a:lvl9pPr>
          </a:lstStyle>
          <a:p>
            <a:fld id="{91A2522B-5239-418C-8317-D29F302E7B34}" type="slidenum">
              <a:rPr lang="es-ES" altLang="es-AR" smtClean="0"/>
              <a:pPr/>
              <a:t>4</a:t>
            </a:fld>
            <a:endParaRPr lang="es-ES" alt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a:extLst>
              <a:ext uri="{FF2B5EF4-FFF2-40B4-BE49-F238E27FC236}">
                <a16:creationId xmlns:a16="http://schemas.microsoft.com/office/drawing/2014/main" id="{2E980108-D1D9-4B80-8CA1-9C185DBF45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a:extLst>
              <a:ext uri="{FF2B5EF4-FFF2-40B4-BE49-F238E27FC236}">
                <a16:creationId xmlns:a16="http://schemas.microsoft.com/office/drawing/2014/main" id="{FB26EEBB-98E1-47D6-8E42-9B6F9E1A20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s-AR"/>
          </a:p>
        </p:txBody>
      </p:sp>
      <p:sp>
        <p:nvSpPr>
          <p:cNvPr id="11268" name="3 Marcador de número de diapositiva">
            <a:extLst>
              <a:ext uri="{FF2B5EF4-FFF2-40B4-BE49-F238E27FC236}">
                <a16:creationId xmlns:a16="http://schemas.microsoft.com/office/drawing/2014/main" id="{96B007B5-9C75-4FBA-85D8-91EBEC691C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6175" indent="-228600">
              <a:defRPr>
                <a:solidFill>
                  <a:schemeClr val="tx1"/>
                </a:solidFill>
                <a:latin typeface="Arial" panose="020B0604020202020204" pitchFamily="34" charset="0"/>
              </a:defRPr>
            </a:lvl3pPr>
            <a:lvl4pPr marL="1604963" indent="-228600">
              <a:defRPr>
                <a:solidFill>
                  <a:schemeClr val="tx1"/>
                </a:solidFill>
                <a:latin typeface="Arial" panose="020B0604020202020204" pitchFamily="34" charset="0"/>
              </a:defRPr>
            </a:lvl4pPr>
            <a:lvl5pPr marL="2063750" indent="-228600">
              <a:defRPr>
                <a:solidFill>
                  <a:schemeClr val="tx1"/>
                </a:solidFill>
                <a:latin typeface="Arial" panose="020B0604020202020204" pitchFamily="34" charset="0"/>
              </a:defRPr>
            </a:lvl5pPr>
            <a:lvl6pPr marL="2520950" indent="-228600" eaLnBrk="0" fontAlgn="base" hangingPunct="0">
              <a:spcBef>
                <a:spcPct val="0"/>
              </a:spcBef>
              <a:spcAft>
                <a:spcPct val="0"/>
              </a:spcAft>
              <a:defRPr>
                <a:solidFill>
                  <a:schemeClr val="tx1"/>
                </a:solidFill>
                <a:latin typeface="Arial" panose="020B0604020202020204" pitchFamily="34" charset="0"/>
              </a:defRPr>
            </a:lvl6pPr>
            <a:lvl7pPr marL="2978150" indent="-228600" eaLnBrk="0" fontAlgn="base" hangingPunct="0">
              <a:spcBef>
                <a:spcPct val="0"/>
              </a:spcBef>
              <a:spcAft>
                <a:spcPct val="0"/>
              </a:spcAft>
              <a:defRPr>
                <a:solidFill>
                  <a:schemeClr val="tx1"/>
                </a:solidFill>
                <a:latin typeface="Arial" panose="020B0604020202020204" pitchFamily="34" charset="0"/>
              </a:defRPr>
            </a:lvl7pPr>
            <a:lvl8pPr marL="3435350" indent="-228600" eaLnBrk="0" fontAlgn="base" hangingPunct="0">
              <a:spcBef>
                <a:spcPct val="0"/>
              </a:spcBef>
              <a:spcAft>
                <a:spcPct val="0"/>
              </a:spcAft>
              <a:defRPr>
                <a:solidFill>
                  <a:schemeClr val="tx1"/>
                </a:solidFill>
                <a:latin typeface="Arial" panose="020B0604020202020204" pitchFamily="34" charset="0"/>
              </a:defRPr>
            </a:lvl8pPr>
            <a:lvl9pPr marL="3892550" indent="-228600" eaLnBrk="0" fontAlgn="base" hangingPunct="0">
              <a:spcBef>
                <a:spcPct val="0"/>
              </a:spcBef>
              <a:spcAft>
                <a:spcPct val="0"/>
              </a:spcAft>
              <a:defRPr>
                <a:solidFill>
                  <a:schemeClr val="tx1"/>
                </a:solidFill>
                <a:latin typeface="Arial" panose="020B0604020202020204" pitchFamily="34" charset="0"/>
              </a:defRPr>
            </a:lvl9pPr>
          </a:lstStyle>
          <a:p>
            <a:fld id="{55B6CB1B-1CA9-4B55-AA66-260052B4ECA1}" type="slidenum">
              <a:rPr lang="es-AR" altLang="es-AR" smtClean="0"/>
              <a:pPr/>
              <a:t>7</a:t>
            </a:fld>
            <a:endParaRPr lang="es-AR"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A062E012-3E02-4CB5-B0BC-7A92397FDA08}"/>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16011C37-2F1B-40AA-99AB-1BE67888191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2BE18A8E-3532-4E88-85AF-E1E543560DDF}"/>
              </a:ext>
            </a:extLst>
          </p:cNvPr>
          <p:cNvSpPr>
            <a:spLocks noGrp="1" noChangeArrowheads="1"/>
          </p:cNvSpPr>
          <p:nvPr>
            <p:ph type="sldNum" sz="quarter" idx="12"/>
          </p:nvPr>
        </p:nvSpPr>
        <p:spPr>
          <a:ln/>
        </p:spPr>
        <p:txBody>
          <a:bodyPr/>
          <a:lstStyle>
            <a:lvl1pPr>
              <a:defRPr/>
            </a:lvl1pPr>
          </a:lstStyle>
          <a:p>
            <a:pPr>
              <a:defRPr/>
            </a:pPr>
            <a:fld id="{23076CAF-83EC-4627-A776-614F7FB9373C}" type="slidenum">
              <a:rPr lang="es-ES_tradnl"/>
              <a:pPr>
                <a:defRPr/>
              </a:pPr>
              <a:t>‹#›</a:t>
            </a:fld>
            <a:endParaRPr lang="es-ES_tradnl"/>
          </a:p>
        </p:txBody>
      </p:sp>
    </p:spTree>
    <p:extLst>
      <p:ext uri="{BB962C8B-B14F-4D97-AF65-F5344CB8AC3E}">
        <p14:creationId xmlns:p14="http://schemas.microsoft.com/office/powerpoint/2010/main" val="364680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EBC0BF3E-E433-4998-8078-C771648D6F7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CE4168AA-5C06-48C6-9FEE-76A52BAA00CA}"/>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907C6143-A37D-4811-9FA0-2D4AED613268}"/>
              </a:ext>
            </a:extLst>
          </p:cNvPr>
          <p:cNvSpPr>
            <a:spLocks noGrp="1" noChangeArrowheads="1"/>
          </p:cNvSpPr>
          <p:nvPr>
            <p:ph type="sldNum" sz="quarter" idx="12"/>
          </p:nvPr>
        </p:nvSpPr>
        <p:spPr>
          <a:ln/>
        </p:spPr>
        <p:txBody>
          <a:bodyPr/>
          <a:lstStyle>
            <a:lvl1pPr>
              <a:defRPr/>
            </a:lvl1pPr>
          </a:lstStyle>
          <a:p>
            <a:pPr>
              <a:defRPr/>
            </a:pPr>
            <a:fld id="{DD330F56-A6A2-4033-871F-FF6F28B2D18E}" type="slidenum">
              <a:rPr lang="es-ES_tradnl"/>
              <a:pPr>
                <a:defRPr/>
              </a:pPr>
              <a:t>‹#›</a:t>
            </a:fld>
            <a:endParaRPr lang="es-ES_tradnl"/>
          </a:p>
        </p:txBody>
      </p:sp>
    </p:spTree>
    <p:extLst>
      <p:ext uri="{BB962C8B-B14F-4D97-AF65-F5344CB8AC3E}">
        <p14:creationId xmlns:p14="http://schemas.microsoft.com/office/powerpoint/2010/main" val="374093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00517526-755A-4BF7-A1BA-48170D7FC666}"/>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E4D748FD-7782-4AA8-9CD5-CBCAAF52C561}"/>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62546895-6515-409E-91F7-4BFCD1B3C011}"/>
              </a:ext>
            </a:extLst>
          </p:cNvPr>
          <p:cNvSpPr>
            <a:spLocks noGrp="1" noChangeArrowheads="1"/>
          </p:cNvSpPr>
          <p:nvPr>
            <p:ph type="sldNum" sz="quarter" idx="12"/>
          </p:nvPr>
        </p:nvSpPr>
        <p:spPr>
          <a:ln/>
        </p:spPr>
        <p:txBody>
          <a:bodyPr/>
          <a:lstStyle>
            <a:lvl1pPr>
              <a:defRPr/>
            </a:lvl1pPr>
          </a:lstStyle>
          <a:p>
            <a:pPr>
              <a:defRPr/>
            </a:pPr>
            <a:fld id="{8111BE65-B17E-4862-B91F-D52955C05BE5}" type="slidenum">
              <a:rPr lang="es-ES_tradnl"/>
              <a:pPr>
                <a:defRPr/>
              </a:pPr>
              <a:t>‹#›</a:t>
            </a:fld>
            <a:endParaRPr lang="es-ES_tradnl"/>
          </a:p>
        </p:txBody>
      </p:sp>
    </p:spTree>
    <p:extLst>
      <p:ext uri="{BB962C8B-B14F-4D97-AF65-F5344CB8AC3E}">
        <p14:creationId xmlns:p14="http://schemas.microsoft.com/office/powerpoint/2010/main" val="12798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a:extLst>
              <a:ext uri="{FF2B5EF4-FFF2-40B4-BE49-F238E27FC236}">
                <a16:creationId xmlns:a16="http://schemas.microsoft.com/office/drawing/2014/main" id="{60C76FDE-6766-428F-BD8F-F8787874B37C}"/>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AC0AA8CD-5716-4B46-8E05-7BEA842B3D33}"/>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9E1D2F76-B2BF-495A-8F2B-F352C6B79683}"/>
              </a:ext>
            </a:extLst>
          </p:cNvPr>
          <p:cNvSpPr>
            <a:spLocks noGrp="1" noChangeArrowheads="1"/>
          </p:cNvSpPr>
          <p:nvPr>
            <p:ph type="sldNum" sz="quarter" idx="12"/>
          </p:nvPr>
        </p:nvSpPr>
        <p:spPr>
          <a:ln/>
        </p:spPr>
        <p:txBody>
          <a:bodyPr/>
          <a:lstStyle>
            <a:lvl1pPr>
              <a:defRPr/>
            </a:lvl1pPr>
          </a:lstStyle>
          <a:p>
            <a:pPr>
              <a:defRPr/>
            </a:pPr>
            <a:fld id="{F48525E4-73B2-4C9F-9712-9D31875FFD9F}" type="slidenum">
              <a:rPr lang="es-ES_tradnl"/>
              <a:pPr>
                <a:defRPr/>
              </a:pPr>
              <a:t>‹#›</a:t>
            </a:fld>
            <a:endParaRPr lang="es-ES_tradnl"/>
          </a:p>
        </p:txBody>
      </p:sp>
    </p:spTree>
    <p:extLst>
      <p:ext uri="{BB962C8B-B14F-4D97-AF65-F5344CB8AC3E}">
        <p14:creationId xmlns:p14="http://schemas.microsoft.com/office/powerpoint/2010/main" val="150502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E1CD65C0-1472-4D62-A00F-FF1C9B18C17D}"/>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818BFD9F-A56C-4AC3-B6CE-BB98EC37C4CE}"/>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7529D326-22AE-458E-AB3F-9BA21A05C524}"/>
              </a:ext>
            </a:extLst>
          </p:cNvPr>
          <p:cNvSpPr>
            <a:spLocks noGrp="1" noChangeArrowheads="1"/>
          </p:cNvSpPr>
          <p:nvPr>
            <p:ph type="sldNum" sz="quarter" idx="12"/>
          </p:nvPr>
        </p:nvSpPr>
        <p:spPr>
          <a:ln/>
        </p:spPr>
        <p:txBody>
          <a:bodyPr/>
          <a:lstStyle>
            <a:lvl1pPr>
              <a:defRPr/>
            </a:lvl1pPr>
          </a:lstStyle>
          <a:p>
            <a:pPr>
              <a:defRPr/>
            </a:pPr>
            <a:fld id="{B501F9D6-6C5C-4FF0-B658-DE11D440A1CD}" type="slidenum">
              <a:rPr lang="es-ES_tradnl"/>
              <a:pPr>
                <a:defRPr/>
              </a:pPr>
              <a:t>‹#›</a:t>
            </a:fld>
            <a:endParaRPr lang="es-ES_tradnl"/>
          </a:p>
        </p:txBody>
      </p:sp>
    </p:spTree>
    <p:extLst>
      <p:ext uri="{BB962C8B-B14F-4D97-AF65-F5344CB8AC3E}">
        <p14:creationId xmlns:p14="http://schemas.microsoft.com/office/powerpoint/2010/main" val="385078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FE95D1E1-830E-4C5F-A1A5-C38FA3FA8F40}"/>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DACD000A-4A58-43F7-BB49-3D181D2C343F}"/>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3E8D5622-7046-424B-9216-687AC64BEE96}"/>
              </a:ext>
            </a:extLst>
          </p:cNvPr>
          <p:cNvSpPr>
            <a:spLocks noGrp="1" noChangeArrowheads="1"/>
          </p:cNvSpPr>
          <p:nvPr>
            <p:ph type="sldNum" sz="quarter" idx="12"/>
          </p:nvPr>
        </p:nvSpPr>
        <p:spPr>
          <a:ln/>
        </p:spPr>
        <p:txBody>
          <a:bodyPr/>
          <a:lstStyle>
            <a:lvl1pPr>
              <a:defRPr/>
            </a:lvl1pPr>
          </a:lstStyle>
          <a:p>
            <a:pPr>
              <a:defRPr/>
            </a:pPr>
            <a:fld id="{EE761D3A-EA5F-4AFB-B417-7B21BEEDE238}" type="slidenum">
              <a:rPr lang="es-ES_tradnl"/>
              <a:pPr>
                <a:defRPr/>
              </a:pPr>
              <a:t>‹#›</a:t>
            </a:fld>
            <a:endParaRPr lang="es-ES_tradnl"/>
          </a:p>
        </p:txBody>
      </p:sp>
    </p:spTree>
    <p:extLst>
      <p:ext uri="{BB962C8B-B14F-4D97-AF65-F5344CB8AC3E}">
        <p14:creationId xmlns:p14="http://schemas.microsoft.com/office/powerpoint/2010/main" val="81102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EEFD1C26-348D-4949-A7F6-7DC2E02B1A34}"/>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A101E780-0C5B-445C-A9F3-47635898BB1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A6E6CDD9-5C7C-4E0C-BF9E-2E7547AEC9F7}"/>
              </a:ext>
            </a:extLst>
          </p:cNvPr>
          <p:cNvSpPr>
            <a:spLocks noGrp="1" noChangeArrowheads="1"/>
          </p:cNvSpPr>
          <p:nvPr>
            <p:ph type="sldNum" sz="quarter" idx="12"/>
          </p:nvPr>
        </p:nvSpPr>
        <p:spPr>
          <a:ln/>
        </p:spPr>
        <p:txBody>
          <a:bodyPr/>
          <a:lstStyle>
            <a:lvl1pPr>
              <a:defRPr/>
            </a:lvl1pPr>
          </a:lstStyle>
          <a:p>
            <a:pPr>
              <a:defRPr/>
            </a:pPr>
            <a:fld id="{3063EB46-E4AC-40EB-8E83-60406E351AA2}" type="slidenum">
              <a:rPr lang="es-ES_tradnl"/>
              <a:pPr>
                <a:defRPr/>
              </a:pPr>
              <a:t>‹#›</a:t>
            </a:fld>
            <a:endParaRPr lang="es-ES_tradnl"/>
          </a:p>
        </p:txBody>
      </p:sp>
    </p:spTree>
    <p:extLst>
      <p:ext uri="{BB962C8B-B14F-4D97-AF65-F5344CB8AC3E}">
        <p14:creationId xmlns:p14="http://schemas.microsoft.com/office/powerpoint/2010/main" val="191638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847FBE50-9101-43D2-93F2-77B898FD7CA1}"/>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a:extLst>
              <a:ext uri="{FF2B5EF4-FFF2-40B4-BE49-F238E27FC236}">
                <a16:creationId xmlns:a16="http://schemas.microsoft.com/office/drawing/2014/main" id="{5DB23FC8-E5AE-4BF1-90F1-8D7DEA8D755A}"/>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a:extLst>
              <a:ext uri="{FF2B5EF4-FFF2-40B4-BE49-F238E27FC236}">
                <a16:creationId xmlns:a16="http://schemas.microsoft.com/office/drawing/2014/main" id="{C9507956-13F2-4CD9-AAEC-2B3F1B3AFD84}"/>
              </a:ext>
            </a:extLst>
          </p:cNvPr>
          <p:cNvSpPr>
            <a:spLocks noGrp="1" noChangeArrowheads="1"/>
          </p:cNvSpPr>
          <p:nvPr>
            <p:ph type="sldNum" sz="quarter" idx="12"/>
          </p:nvPr>
        </p:nvSpPr>
        <p:spPr>
          <a:ln/>
        </p:spPr>
        <p:txBody>
          <a:bodyPr/>
          <a:lstStyle>
            <a:lvl1pPr>
              <a:defRPr/>
            </a:lvl1pPr>
          </a:lstStyle>
          <a:p>
            <a:pPr>
              <a:defRPr/>
            </a:pPr>
            <a:fld id="{A1C68ADA-D513-4215-83EE-8628B2A1162B}" type="slidenum">
              <a:rPr lang="es-ES_tradnl"/>
              <a:pPr>
                <a:defRPr/>
              </a:pPr>
              <a:t>‹#›</a:t>
            </a:fld>
            <a:endParaRPr lang="es-ES_tradnl"/>
          </a:p>
        </p:txBody>
      </p:sp>
    </p:spTree>
    <p:extLst>
      <p:ext uri="{BB962C8B-B14F-4D97-AF65-F5344CB8AC3E}">
        <p14:creationId xmlns:p14="http://schemas.microsoft.com/office/powerpoint/2010/main" val="122675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39B7BA38-7D8D-432B-B6DE-7FBBA3B23756}"/>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A84E9932-C6F5-45ED-B76B-622723EA6F7C}"/>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10570FE3-0B0E-4E0C-8827-1E2B1E2A6391}"/>
              </a:ext>
            </a:extLst>
          </p:cNvPr>
          <p:cNvSpPr>
            <a:spLocks noGrp="1" noChangeArrowheads="1"/>
          </p:cNvSpPr>
          <p:nvPr>
            <p:ph type="sldNum" sz="quarter" idx="12"/>
          </p:nvPr>
        </p:nvSpPr>
        <p:spPr>
          <a:ln/>
        </p:spPr>
        <p:txBody>
          <a:bodyPr/>
          <a:lstStyle>
            <a:lvl1pPr>
              <a:defRPr/>
            </a:lvl1pPr>
          </a:lstStyle>
          <a:p>
            <a:pPr>
              <a:defRPr/>
            </a:pPr>
            <a:fld id="{4AC7987A-7383-4CAA-96DF-6E1FFA5330AC}" type="slidenum">
              <a:rPr lang="es-ES_tradnl"/>
              <a:pPr>
                <a:defRPr/>
              </a:pPr>
              <a:t>‹#›</a:t>
            </a:fld>
            <a:endParaRPr lang="es-ES_tradnl"/>
          </a:p>
        </p:txBody>
      </p:sp>
    </p:spTree>
    <p:extLst>
      <p:ext uri="{BB962C8B-B14F-4D97-AF65-F5344CB8AC3E}">
        <p14:creationId xmlns:p14="http://schemas.microsoft.com/office/powerpoint/2010/main" val="180474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8478DA-9C5D-4D70-8C87-C0DDFBAD1E2D}"/>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a:extLst>
              <a:ext uri="{FF2B5EF4-FFF2-40B4-BE49-F238E27FC236}">
                <a16:creationId xmlns:a16="http://schemas.microsoft.com/office/drawing/2014/main" id="{9FC84701-13E0-465E-BA5E-19FC2BA693F7}"/>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a:extLst>
              <a:ext uri="{FF2B5EF4-FFF2-40B4-BE49-F238E27FC236}">
                <a16:creationId xmlns:a16="http://schemas.microsoft.com/office/drawing/2014/main" id="{9AEC08EC-4413-4B18-89E6-BE70365E0151}"/>
              </a:ext>
            </a:extLst>
          </p:cNvPr>
          <p:cNvSpPr>
            <a:spLocks noGrp="1" noChangeArrowheads="1"/>
          </p:cNvSpPr>
          <p:nvPr>
            <p:ph type="sldNum" sz="quarter" idx="12"/>
          </p:nvPr>
        </p:nvSpPr>
        <p:spPr>
          <a:ln/>
        </p:spPr>
        <p:txBody>
          <a:bodyPr/>
          <a:lstStyle>
            <a:lvl1pPr>
              <a:defRPr/>
            </a:lvl1pPr>
          </a:lstStyle>
          <a:p>
            <a:pPr>
              <a:defRPr/>
            </a:pPr>
            <a:fld id="{F72F2881-BB3E-4810-B0E7-C2AC2EB85057}" type="slidenum">
              <a:rPr lang="es-ES_tradnl"/>
              <a:pPr>
                <a:defRPr/>
              </a:pPr>
              <a:t>‹#›</a:t>
            </a:fld>
            <a:endParaRPr lang="es-ES_tradnl"/>
          </a:p>
        </p:txBody>
      </p:sp>
    </p:spTree>
    <p:extLst>
      <p:ext uri="{BB962C8B-B14F-4D97-AF65-F5344CB8AC3E}">
        <p14:creationId xmlns:p14="http://schemas.microsoft.com/office/powerpoint/2010/main" val="94611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E4A4B2E3-70D0-4540-894E-6C20EA6C9FF0}"/>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9B1B572A-DECA-49C0-89C3-80D45E0E9513}"/>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ED6C2796-C0B8-45B6-804A-69A09445BC2B}"/>
              </a:ext>
            </a:extLst>
          </p:cNvPr>
          <p:cNvSpPr>
            <a:spLocks noGrp="1" noChangeArrowheads="1"/>
          </p:cNvSpPr>
          <p:nvPr>
            <p:ph type="sldNum" sz="quarter" idx="12"/>
          </p:nvPr>
        </p:nvSpPr>
        <p:spPr>
          <a:ln/>
        </p:spPr>
        <p:txBody>
          <a:bodyPr/>
          <a:lstStyle>
            <a:lvl1pPr>
              <a:defRPr/>
            </a:lvl1pPr>
          </a:lstStyle>
          <a:p>
            <a:pPr>
              <a:defRPr/>
            </a:pPr>
            <a:fld id="{D6D03014-6707-409D-AE30-48B64E911588}" type="slidenum">
              <a:rPr lang="es-ES_tradnl"/>
              <a:pPr>
                <a:defRPr/>
              </a:pPr>
              <a:t>‹#›</a:t>
            </a:fld>
            <a:endParaRPr lang="es-ES_tradnl"/>
          </a:p>
        </p:txBody>
      </p:sp>
    </p:spTree>
    <p:extLst>
      <p:ext uri="{BB962C8B-B14F-4D97-AF65-F5344CB8AC3E}">
        <p14:creationId xmlns:p14="http://schemas.microsoft.com/office/powerpoint/2010/main" val="46581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0A788AD7-303D-4BAD-AACF-8E737E9BC273}"/>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98BEA52A-940B-4F3F-8928-2239A0FFD573}"/>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6769E971-07E9-4FA0-81E6-EE6136AA17E4}"/>
              </a:ext>
            </a:extLst>
          </p:cNvPr>
          <p:cNvSpPr>
            <a:spLocks noGrp="1" noChangeArrowheads="1"/>
          </p:cNvSpPr>
          <p:nvPr>
            <p:ph type="sldNum" sz="quarter" idx="12"/>
          </p:nvPr>
        </p:nvSpPr>
        <p:spPr>
          <a:ln/>
        </p:spPr>
        <p:txBody>
          <a:bodyPr/>
          <a:lstStyle>
            <a:lvl1pPr>
              <a:defRPr/>
            </a:lvl1pPr>
          </a:lstStyle>
          <a:p>
            <a:pPr>
              <a:defRPr/>
            </a:pPr>
            <a:fld id="{39D4E551-B59F-43B8-A999-42CC0BAD982E}" type="slidenum">
              <a:rPr lang="es-ES_tradnl"/>
              <a:pPr>
                <a:defRPr/>
              </a:pPr>
              <a:t>‹#›</a:t>
            </a:fld>
            <a:endParaRPr lang="es-ES_tradnl"/>
          </a:p>
        </p:txBody>
      </p:sp>
    </p:spTree>
    <p:extLst>
      <p:ext uri="{BB962C8B-B14F-4D97-AF65-F5344CB8AC3E}">
        <p14:creationId xmlns:p14="http://schemas.microsoft.com/office/powerpoint/2010/main" val="223672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2B77CA-0D80-4EB1-BB93-D8FF522F4A5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AR"/>
              <a:t>Haga clic para cambiar el estilo de título	</a:t>
            </a:r>
          </a:p>
        </p:txBody>
      </p:sp>
      <p:sp>
        <p:nvSpPr>
          <p:cNvPr id="1027" name="Rectangle 3">
            <a:extLst>
              <a:ext uri="{FF2B5EF4-FFF2-40B4-BE49-F238E27FC236}">
                <a16:creationId xmlns:a16="http://schemas.microsoft.com/office/drawing/2014/main" id="{BCF7443E-F2B6-4080-ACA8-A5BBAD8DA65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AR"/>
              <a:t>Haga clic para modificar el estilo de texto del patrón</a:t>
            </a:r>
          </a:p>
          <a:p>
            <a:pPr lvl="1"/>
            <a:r>
              <a:rPr lang="es-ES_tradnl" altLang="es-AR"/>
              <a:t>Segundo nivel</a:t>
            </a:r>
          </a:p>
          <a:p>
            <a:pPr lvl="2"/>
            <a:r>
              <a:rPr lang="es-ES_tradnl" altLang="es-AR"/>
              <a:t>Tercer nivel</a:t>
            </a:r>
          </a:p>
          <a:p>
            <a:pPr lvl="3"/>
            <a:r>
              <a:rPr lang="es-ES_tradnl" altLang="es-AR"/>
              <a:t>Cuarto nivel</a:t>
            </a:r>
          </a:p>
          <a:p>
            <a:pPr lvl="4"/>
            <a:r>
              <a:rPr lang="es-ES_tradnl" altLang="es-AR"/>
              <a:t>Quinto nivel</a:t>
            </a:r>
          </a:p>
        </p:txBody>
      </p:sp>
      <p:sp>
        <p:nvSpPr>
          <p:cNvPr id="1028" name="Rectangle 4">
            <a:extLst>
              <a:ext uri="{FF2B5EF4-FFF2-40B4-BE49-F238E27FC236}">
                <a16:creationId xmlns:a16="http://schemas.microsoft.com/office/drawing/2014/main" id="{5655AAD4-C94A-4D0E-858A-1662F3008D2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_tradnl"/>
          </a:p>
        </p:txBody>
      </p:sp>
      <p:sp>
        <p:nvSpPr>
          <p:cNvPr id="1029" name="Rectangle 5">
            <a:extLst>
              <a:ext uri="{FF2B5EF4-FFF2-40B4-BE49-F238E27FC236}">
                <a16:creationId xmlns:a16="http://schemas.microsoft.com/office/drawing/2014/main" id="{CADA511D-EE44-43D5-8817-CE4D8524F72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_tradnl"/>
          </a:p>
        </p:txBody>
      </p:sp>
      <p:sp>
        <p:nvSpPr>
          <p:cNvPr id="1030" name="Rectangle 6">
            <a:extLst>
              <a:ext uri="{FF2B5EF4-FFF2-40B4-BE49-F238E27FC236}">
                <a16:creationId xmlns:a16="http://schemas.microsoft.com/office/drawing/2014/main" id="{E68C17BE-7377-4A1C-9F48-9A08689C219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CDF902F-8E3F-4114-9B54-8F9D6FF69E7A}"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2.fices.unsl.edu.ar/~fisic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walter-fendt.de/html5/phes/acceleration_es.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www.compadre.org/Physlets/mechanics/illustration2_6.cfm" TargetMode="External"/><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hyperlink" Target="http://www.objetos.unam.mx/fisica/caidaLib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hlinkClick r:id="rId2"/>
            <a:extLst>
              <a:ext uri="{FF2B5EF4-FFF2-40B4-BE49-F238E27FC236}">
                <a16:creationId xmlns:a16="http://schemas.microsoft.com/office/drawing/2014/main" id="{C9985B46-24FB-4266-896A-AB89A1C773B0}"/>
              </a:ext>
            </a:extLst>
          </p:cNvPr>
          <p:cNvSpPr>
            <a:spLocks noChangeArrowheads="1"/>
          </p:cNvSpPr>
          <p:nvPr/>
        </p:nvSpPr>
        <p:spPr bwMode="auto">
          <a:xfrm>
            <a:off x="485775" y="1878013"/>
            <a:ext cx="8475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4800" b="1"/>
              <a:t>2. </a:t>
            </a:r>
            <a:r>
              <a:rPr lang="es-AR" altLang="es-AR" sz="4800" b="1"/>
              <a:t>Cinemática de la partícula</a:t>
            </a:r>
            <a:endParaRPr lang="es-ES" altLang="es-AR" sz="4800" b="1"/>
          </a:p>
        </p:txBody>
      </p:sp>
      <p:sp>
        <p:nvSpPr>
          <p:cNvPr id="6" name="Rectangle 2">
            <a:hlinkClick r:id="rId2"/>
            <a:extLst>
              <a:ext uri="{FF2B5EF4-FFF2-40B4-BE49-F238E27FC236}">
                <a16:creationId xmlns:a16="http://schemas.microsoft.com/office/drawing/2014/main" id="{87B43A7C-D8FC-4F19-AAFB-C57C65058B11}"/>
              </a:ext>
            </a:extLst>
          </p:cNvPr>
          <p:cNvSpPr>
            <a:spLocks noChangeArrowheads="1"/>
          </p:cNvSpPr>
          <p:nvPr/>
        </p:nvSpPr>
        <p:spPr bwMode="auto">
          <a:xfrm>
            <a:off x="3544888" y="2911475"/>
            <a:ext cx="499427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AR" altLang="es-AR"/>
              <a:t>Se estudian las leyes del movimiento lineal y en el plano de la partícula sin tener en cuenta las causas que lo producen en el marco de un sistema de referencia</a:t>
            </a:r>
            <a:endParaRPr lang="es-ES" altLang="es-AR" b="1"/>
          </a:p>
        </p:txBody>
      </p:sp>
      <p:sp>
        <p:nvSpPr>
          <p:cNvPr id="5" name="Rectangle 3">
            <a:hlinkClick r:id="rId2"/>
            <a:extLst>
              <a:ext uri="{FF2B5EF4-FFF2-40B4-BE49-F238E27FC236}">
                <a16:creationId xmlns:a16="http://schemas.microsoft.com/office/drawing/2014/main" id="{8E21A9D6-F9F1-49C8-812F-50C8DF10BAB8}"/>
              </a:ext>
            </a:extLst>
          </p:cNvPr>
          <p:cNvSpPr>
            <a:spLocks noChangeArrowheads="1"/>
          </p:cNvSpPr>
          <p:nvPr/>
        </p:nvSpPr>
        <p:spPr bwMode="auto">
          <a:xfrm>
            <a:off x="0" y="56832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4800" b="1"/>
              <a:t>FÍSICA BÁSICA</a:t>
            </a:r>
          </a:p>
        </p:txBody>
      </p:sp>
      <p:pic>
        <p:nvPicPr>
          <p:cNvPr id="3077" name="Imagen 2">
            <a:extLst>
              <a:ext uri="{FF2B5EF4-FFF2-40B4-BE49-F238E27FC236}">
                <a16:creationId xmlns:a16="http://schemas.microsoft.com/office/drawing/2014/main" id="{53C00ACC-5A62-451C-8DDD-BD99B353B26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0475" y="3659188"/>
            <a:ext cx="183991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nodeType="afterGroup">
                            <p:stCondLst>
                              <p:cond delay="520"/>
                            </p:stCondLst>
                            <p:childTnLst>
                              <p:par>
                                <p:cTn id="11" presetID="47" presetClass="entr" presetSubtype="0" fill="hold" grpId="0" nodeType="afterEffect">
                                  <p:stCondLst>
                                    <p:cond delay="0"/>
                                  </p:stCondLst>
                                  <p:childTnLst>
                                    <p:set>
                                      <p:cBhvr>
                                        <p:cTn id="12" dur="1" fill="hold">
                                          <p:stCondLst>
                                            <p:cond delay="0"/>
                                          </p:stCondLst>
                                        </p:cTn>
                                        <p:tgtEl>
                                          <p:spTgt spid="128002"/>
                                        </p:tgtEl>
                                        <p:attrNameLst>
                                          <p:attrName>style.visibility</p:attrName>
                                        </p:attrNameLst>
                                      </p:cBhvr>
                                      <p:to>
                                        <p:strVal val="visible"/>
                                      </p:to>
                                    </p:set>
                                    <p:animEffect transition="in" filter="fade">
                                      <p:cBhvr>
                                        <p:cTn id="13" dur="2000"/>
                                        <p:tgtEl>
                                          <p:spTgt spid="128002"/>
                                        </p:tgtEl>
                                      </p:cBhvr>
                                    </p:animEffect>
                                    <p:anim calcmode="lin" valueType="num">
                                      <p:cBhvr>
                                        <p:cTn id="14" dur="2000" fill="hold"/>
                                        <p:tgtEl>
                                          <p:spTgt spid="128002"/>
                                        </p:tgtEl>
                                        <p:attrNameLst>
                                          <p:attrName>ppt_x</p:attrName>
                                        </p:attrNameLst>
                                      </p:cBhvr>
                                      <p:tavLst>
                                        <p:tav tm="0">
                                          <p:val>
                                            <p:strVal val="#ppt_x"/>
                                          </p:val>
                                        </p:tav>
                                        <p:tav tm="100000">
                                          <p:val>
                                            <p:strVal val="#ppt_x"/>
                                          </p:val>
                                        </p:tav>
                                      </p:tavLst>
                                    </p:anim>
                                    <p:anim calcmode="lin" valueType="num">
                                      <p:cBhvr>
                                        <p:cTn id="15" dur="2000" fill="hold"/>
                                        <p:tgtEl>
                                          <p:spTgt spid="12800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520"/>
                            </p:stCondLst>
                            <p:childTnLst>
                              <p:par>
                                <p:cTn id="17" presetID="1"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par>
                                <p:cTn id="19" presetID="47"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ppt_x</p:attrName>
                                        </p:attrNameLst>
                                      </p:cBhvr>
                                      <p:tavLst>
                                        <p:tav tm="0">
                                          <p:val>
                                            <p:strVal val="#ppt_x"/>
                                          </p:val>
                                        </p:tav>
                                        <p:tav tm="100000">
                                          <p:val>
                                            <p:strVal val="#ppt_x"/>
                                          </p:val>
                                        </p:tav>
                                      </p:tavLst>
                                    </p:anim>
                                    <p:anim calcmode="lin" valueType="num">
                                      <p:cBhvr>
                                        <p:cTn id="23"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6"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E4C9927E-24D7-406E-B12F-8BD9956ACA47}"/>
              </a:ext>
            </a:extLst>
          </p:cNvPr>
          <p:cNvSpPr>
            <a:spLocks noGrp="1" noChangeArrowheads="1"/>
          </p:cNvSpPr>
          <p:nvPr>
            <p:ph idx="1"/>
          </p:nvPr>
        </p:nvSpPr>
        <p:spPr>
          <a:xfrm>
            <a:off x="155575" y="963613"/>
            <a:ext cx="3751263" cy="5480050"/>
          </a:xfrm>
        </p:spPr>
        <p:txBody>
          <a:bodyPr/>
          <a:lstStyle/>
          <a:p>
            <a:pPr marL="0" indent="0" algn="just">
              <a:buFontTx/>
              <a:buNone/>
            </a:pPr>
            <a:r>
              <a:rPr lang="es-AR" altLang="es-AR" sz="2200" b="1">
                <a:solidFill>
                  <a:srgbClr val="FF0000"/>
                </a:solidFill>
              </a:rPr>
              <a:t>Velocidad promedio </a:t>
            </a:r>
            <a:r>
              <a:rPr lang="es-AR" altLang="es-AR" sz="2200"/>
              <a:t>de un corredor. </a:t>
            </a:r>
          </a:p>
          <a:p>
            <a:pPr marL="0" indent="0">
              <a:buFontTx/>
              <a:buNone/>
            </a:pPr>
            <a:r>
              <a:rPr lang="es-AR" altLang="es-AR" sz="2200"/>
              <a:t>La posición de un corredor en función del tiempo se grafica conforme se mueve a lo largo del eje x de un sistema coordenado.</a:t>
            </a:r>
          </a:p>
          <a:p>
            <a:pPr marL="0" indent="0">
              <a:buFontTx/>
              <a:buNone/>
            </a:pPr>
            <a:r>
              <a:rPr lang="es-AR" altLang="es-AR" sz="2200"/>
              <a:t>Durante un intervalo de tiempo de 3 s, la posición del corredor cambia de     X1= 50 m a X2 = 30,5 m, como se muestra en la figura. ¿Cuál fue la velocidad promedio del corredor?</a:t>
            </a:r>
          </a:p>
        </p:txBody>
      </p:sp>
      <p:sp>
        <p:nvSpPr>
          <p:cNvPr id="4" name="CuadroTexto 3">
            <a:extLst>
              <a:ext uri="{FF2B5EF4-FFF2-40B4-BE49-F238E27FC236}">
                <a16:creationId xmlns:a16="http://schemas.microsoft.com/office/drawing/2014/main" id="{C7478061-BFF7-4706-AD2B-65A0B2628DD5}"/>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pic>
        <p:nvPicPr>
          <p:cNvPr id="14340" name="Imagen 4">
            <a:extLst>
              <a:ext uri="{FF2B5EF4-FFF2-40B4-BE49-F238E27FC236}">
                <a16:creationId xmlns:a16="http://schemas.microsoft.com/office/drawing/2014/main" id="{1B051BEA-1733-4B3E-B0D0-FECF942C63E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410"/>
          <a:stretch>
            <a:fillRect/>
          </a:stretch>
        </p:blipFill>
        <p:spPr bwMode="auto">
          <a:xfrm>
            <a:off x="4064000" y="863600"/>
            <a:ext cx="4860925"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124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124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1249"/>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1E98362-25D9-4A04-917E-C08AE9CB45BC}"/>
              </a:ext>
            </a:extLst>
          </p:cNvPr>
          <p:cNvSpPr>
            <a:spLocks noRot="1" noChangeAspect="1" noMove="1" noResize="1" noEditPoints="1" noAdjustHandles="1" noChangeArrowheads="1" noChangeShapeType="1" noTextEdit="1"/>
          </p:cNvSpPr>
          <p:nvPr/>
        </p:nvSpPr>
        <p:spPr>
          <a:xfrm>
            <a:off x="18591" y="1522577"/>
            <a:ext cx="9125409" cy="430887"/>
          </a:xfrm>
          <a:prstGeom prst="rect">
            <a:avLst/>
          </a:prstGeom>
          <a:blipFill>
            <a:blip r:embed="rId2"/>
            <a:stretch>
              <a:fillRect b="-4286"/>
            </a:stretch>
          </a:blipFill>
        </p:spPr>
        <p:txBody>
          <a:bodyPr/>
          <a:lstStyle/>
          <a:p>
            <a:pPr>
              <a:defRPr/>
            </a:pPr>
            <a:r>
              <a:rPr lang="es-AR">
                <a:noFill/>
              </a:rPr>
              <a:t> </a:t>
            </a:r>
          </a:p>
        </p:txBody>
      </p:sp>
      <p:sp>
        <p:nvSpPr>
          <p:cNvPr id="3" name="Rectángulo 2">
            <a:extLst>
              <a:ext uri="{FF2B5EF4-FFF2-40B4-BE49-F238E27FC236}">
                <a16:creationId xmlns:a16="http://schemas.microsoft.com/office/drawing/2014/main" id="{E5A8D08E-FFDD-49AD-A8CB-D247E8A40456}"/>
              </a:ext>
            </a:extLst>
          </p:cNvPr>
          <p:cNvSpPr>
            <a:spLocks noRot="1" noChangeAspect="1" noMove="1" noResize="1" noEditPoints="1" noAdjustHandles="1" noChangeArrowheads="1" noChangeShapeType="1" noTextEdit="1"/>
          </p:cNvSpPr>
          <p:nvPr/>
        </p:nvSpPr>
        <p:spPr>
          <a:xfrm>
            <a:off x="1864923" y="2911541"/>
            <a:ext cx="2682273" cy="430887"/>
          </a:xfrm>
          <a:prstGeom prst="rect">
            <a:avLst/>
          </a:prstGeom>
          <a:blipFill>
            <a:blip r:embed="rId3"/>
            <a:stretch>
              <a:fillRect l="-227" b="-12857"/>
            </a:stretch>
          </a:blipFill>
        </p:spPr>
        <p:txBody>
          <a:bodyPr/>
          <a:lstStyle/>
          <a:p>
            <a:pPr>
              <a:defRPr/>
            </a:pPr>
            <a:r>
              <a:rPr lang="es-AR">
                <a:noFill/>
              </a:rPr>
              <a:t> </a:t>
            </a:r>
          </a:p>
        </p:txBody>
      </p:sp>
      <p:sp>
        <p:nvSpPr>
          <p:cNvPr id="4" name="Rectángulo 3">
            <a:extLst>
              <a:ext uri="{FF2B5EF4-FFF2-40B4-BE49-F238E27FC236}">
                <a16:creationId xmlns:a16="http://schemas.microsoft.com/office/drawing/2014/main" id="{BB0A617E-FB8B-4ACA-BFC7-26FB3C2381C3}"/>
              </a:ext>
            </a:extLst>
          </p:cNvPr>
          <p:cNvSpPr>
            <a:spLocks noRot="1" noChangeAspect="1" noMove="1" noResize="1" noEditPoints="1" noAdjustHandles="1" noChangeArrowheads="1" noChangeShapeType="1" noTextEdit="1"/>
          </p:cNvSpPr>
          <p:nvPr/>
        </p:nvSpPr>
        <p:spPr>
          <a:xfrm>
            <a:off x="1864924" y="4540321"/>
            <a:ext cx="4281365" cy="787780"/>
          </a:xfrm>
          <a:prstGeom prst="rect">
            <a:avLst/>
          </a:prstGeom>
          <a:blipFill>
            <a:blip r:embed="rId4"/>
            <a:stretch>
              <a:fillRect/>
            </a:stretch>
          </a:blipFill>
        </p:spPr>
        <p:txBody>
          <a:bodyPr/>
          <a:lstStyle/>
          <a:p>
            <a:pPr>
              <a:defRPr/>
            </a:pPr>
            <a:r>
              <a:rPr lang="es-AR">
                <a:noFill/>
              </a:rPr>
              <a:t> </a:t>
            </a:r>
          </a:p>
        </p:txBody>
      </p:sp>
      <p:sp>
        <p:nvSpPr>
          <p:cNvPr id="5" name="Rectángulo 4">
            <a:extLst>
              <a:ext uri="{FF2B5EF4-FFF2-40B4-BE49-F238E27FC236}">
                <a16:creationId xmlns:a16="http://schemas.microsoft.com/office/drawing/2014/main" id="{1DB0186F-A164-4EFE-BA4C-D35E5C596904}"/>
              </a:ext>
            </a:extLst>
          </p:cNvPr>
          <p:cNvSpPr/>
          <p:nvPr/>
        </p:nvSpPr>
        <p:spPr>
          <a:xfrm>
            <a:off x="161925" y="790575"/>
            <a:ext cx="2946400" cy="600075"/>
          </a:xfrm>
          <a:prstGeom prst="rect">
            <a:avLst/>
          </a:prstGeom>
        </p:spPr>
        <p:txBody>
          <a:bodyPr wrap="none">
            <a:spAutoFit/>
          </a:bodyPr>
          <a:lstStyle/>
          <a:p>
            <a:pPr algn="just">
              <a:lnSpc>
                <a:spcPct val="150000"/>
              </a:lnSpc>
              <a:spcAft>
                <a:spcPts val="0"/>
              </a:spcAft>
              <a:defRPr/>
            </a:pPr>
            <a:r>
              <a:rPr lang="es-AR" sz="2200" dirty="0">
                <a:latin typeface="+mj-lt"/>
                <a:ea typeface="Times-Roman"/>
                <a:cs typeface="Times-Roman"/>
              </a:rPr>
              <a:t>El desplazamiento es:</a:t>
            </a:r>
            <a:endParaRPr lang="es-AR" sz="2200" dirty="0">
              <a:latin typeface="+mj-lt"/>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44239758-3434-4CD5-93E3-C93B2087359C}"/>
              </a:ext>
            </a:extLst>
          </p:cNvPr>
          <p:cNvSpPr/>
          <p:nvPr/>
        </p:nvSpPr>
        <p:spPr>
          <a:xfrm>
            <a:off x="161925" y="2217738"/>
            <a:ext cx="3044825" cy="430212"/>
          </a:xfrm>
          <a:prstGeom prst="rect">
            <a:avLst/>
          </a:prstGeom>
        </p:spPr>
        <p:txBody>
          <a:bodyPr>
            <a:spAutoFit/>
          </a:bodyPr>
          <a:lstStyle/>
          <a:p>
            <a:pPr>
              <a:defRPr/>
            </a:pPr>
            <a:r>
              <a:rPr lang="es-AR" sz="2200" dirty="0">
                <a:latin typeface="+mj-lt"/>
                <a:ea typeface="Times-Roman"/>
                <a:cs typeface="Times-Roman"/>
              </a:rPr>
              <a:t>El tiempo transcurrido</a:t>
            </a:r>
            <a:endParaRPr lang="es-AR" sz="2200" dirty="0">
              <a:latin typeface="+mj-lt"/>
            </a:endParaRPr>
          </a:p>
        </p:txBody>
      </p:sp>
      <p:sp>
        <p:nvSpPr>
          <p:cNvPr id="7" name="Rectángulo 6">
            <a:extLst>
              <a:ext uri="{FF2B5EF4-FFF2-40B4-BE49-F238E27FC236}">
                <a16:creationId xmlns:a16="http://schemas.microsoft.com/office/drawing/2014/main" id="{8CFD3258-F827-4EA9-9D90-F1ADE0933BA7}"/>
              </a:ext>
            </a:extLst>
          </p:cNvPr>
          <p:cNvSpPr/>
          <p:nvPr/>
        </p:nvSpPr>
        <p:spPr>
          <a:xfrm>
            <a:off x="161925" y="3725863"/>
            <a:ext cx="3105150" cy="430212"/>
          </a:xfrm>
          <a:prstGeom prst="rect">
            <a:avLst/>
          </a:prstGeom>
        </p:spPr>
        <p:txBody>
          <a:bodyPr wrap="none">
            <a:spAutoFit/>
          </a:bodyPr>
          <a:lstStyle/>
          <a:p>
            <a:pPr>
              <a:defRPr/>
            </a:pPr>
            <a:r>
              <a:rPr lang="es-AR" sz="2200" dirty="0">
                <a:latin typeface="+mj-lt"/>
                <a:ea typeface="Times-Roman"/>
                <a:cs typeface="Times-Roman"/>
              </a:rPr>
              <a:t>La velocidad promedio </a:t>
            </a:r>
            <a:endParaRPr lang="es-AR" sz="22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7D57657-D2AA-464F-B980-C59842248985}"/>
              </a:ext>
            </a:extLst>
          </p:cNvPr>
          <p:cNvSpPr/>
          <p:nvPr/>
        </p:nvSpPr>
        <p:spPr>
          <a:xfrm>
            <a:off x="168275" y="808038"/>
            <a:ext cx="8610600" cy="2122487"/>
          </a:xfrm>
          <a:prstGeom prst="rect">
            <a:avLst/>
          </a:prstGeom>
        </p:spPr>
        <p:txBody>
          <a:bodyPr>
            <a:spAutoFit/>
          </a:bodyPr>
          <a:lstStyle/>
          <a:p>
            <a:pPr algn="just">
              <a:defRPr/>
            </a:pPr>
            <a:r>
              <a:rPr lang="es-AR" sz="2200" dirty="0">
                <a:latin typeface="+mj-lt"/>
              </a:rPr>
              <a:t>Un movimiento es rectilíneo cuando el móvil describe una trayectoria recta, y es uniforme cuando su velocidad es constante en el tiempo.</a:t>
            </a:r>
          </a:p>
          <a:p>
            <a:pPr algn="just">
              <a:defRPr/>
            </a:pPr>
            <a:endParaRPr lang="es-AR" sz="2200" dirty="0">
              <a:latin typeface="+mj-lt"/>
            </a:endParaRPr>
          </a:p>
          <a:p>
            <a:pPr algn="just">
              <a:defRPr/>
            </a:pPr>
            <a:r>
              <a:rPr lang="es-AR" sz="2200" dirty="0">
                <a:latin typeface="+mj-lt"/>
              </a:rPr>
              <a:t>Por movimiento uniforme también se entiende aquél móvil que recorre espacios iguales en tiempos iguales </a:t>
            </a:r>
          </a:p>
        </p:txBody>
      </p:sp>
      <p:sp>
        <p:nvSpPr>
          <p:cNvPr id="5" name="Rectángulo 4">
            <a:extLst>
              <a:ext uri="{FF2B5EF4-FFF2-40B4-BE49-F238E27FC236}">
                <a16:creationId xmlns:a16="http://schemas.microsoft.com/office/drawing/2014/main" id="{C06F4BB0-CFB4-4784-B162-7408AD25B96A}"/>
              </a:ext>
            </a:extLst>
          </p:cNvPr>
          <p:cNvSpPr/>
          <p:nvPr/>
        </p:nvSpPr>
        <p:spPr>
          <a:xfrm>
            <a:off x="168275" y="4311650"/>
            <a:ext cx="6543675" cy="536575"/>
          </a:xfrm>
          <a:prstGeom prst="rect">
            <a:avLst/>
          </a:prstGeom>
        </p:spPr>
        <p:txBody>
          <a:bodyPr wrap="none">
            <a:spAutoFit/>
          </a:bodyPr>
          <a:lstStyle/>
          <a:p>
            <a:pPr algn="just">
              <a:lnSpc>
                <a:spcPct val="150000"/>
              </a:lnSpc>
              <a:spcAft>
                <a:spcPts val="0"/>
              </a:spcAft>
              <a:defRPr/>
            </a:pPr>
            <a:r>
              <a:rPr lang="es-AR" sz="2200" dirty="0">
                <a:latin typeface="+mj-lt"/>
                <a:ea typeface="Times-Roman"/>
                <a:cs typeface="Times-Roman"/>
              </a:rPr>
              <a:t>Donde </a:t>
            </a:r>
            <a:r>
              <a:rPr lang="es-AR" sz="2200" dirty="0" err="1">
                <a:latin typeface="+mj-lt"/>
                <a:ea typeface="Times-Roman"/>
                <a:cs typeface="Times-Roman"/>
              </a:rPr>
              <a:t>x</a:t>
            </a:r>
            <a:r>
              <a:rPr lang="es-AR" sz="2200" baseline="-25000" dirty="0" err="1">
                <a:latin typeface="+mj-lt"/>
                <a:ea typeface="Times-Roman"/>
                <a:cs typeface="Times-Roman"/>
              </a:rPr>
              <a:t>1</a:t>
            </a:r>
            <a:r>
              <a:rPr lang="es-AR" sz="2200" dirty="0">
                <a:latin typeface="+mj-lt"/>
                <a:ea typeface="Times-Roman"/>
                <a:cs typeface="Times-Roman"/>
              </a:rPr>
              <a:t> es la posición inicial y </a:t>
            </a:r>
            <a:r>
              <a:rPr lang="es-AR" sz="2200" dirty="0" err="1">
                <a:latin typeface="+mj-lt"/>
                <a:ea typeface="Times-Roman"/>
                <a:cs typeface="Times-Roman"/>
              </a:rPr>
              <a:t>x</a:t>
            </a:r>
            <a:r>
              <a:rPr lang="es-AR" sz="2200" baseline="-25000" dirty="0" err="1">
                <a:latin typeface="+mj-lt"/>
                <a:ea typeface="Times-Roman"/>
                <a:cs typeface="Times-Roman"/>
              </a:rPr>
              <a:t>2</a:t>
            </a:r>
            <a:r>
              <a:rPr lang="es-AR" sz="2200" dirty="0">
                <a:latin typeface="+mj-lt"/>
                <a:ea typeface="Times-Roman"/>
                <a:cs typeface="Times-Roman"/>
              </a:rPr>
              <a:t> la posición final.</a:t>
            </a:r>
            <a:endParaRPr lang="es-AR" sz="2200" dirty="0">
              <a:latin typeface="+mj-lt"/>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20523F2C-FB9F-4542-844D-74F80C962706}"/>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Movimiento Rectilíneo Uniforme (MRU).</a:t>
            </a:r>
            <a:endParaRPr lang="es-AR" b="1" dirty="0">
              <a:solidFill>
                <a:srgbClr val="FFFF00"/>
              </a:solidFill>
            </a:endParaRPr>
          </a:p>
        </p:txBody>
      </p:sp>
      <p:sp>
        <p:nvSpPr>
          <p:cNvPr id="7" name="CuadroTexto 6">
            <a:extLst>
              <a:ext uri="{FF2B5EF4-FFF2-40B4-BE49-F238E27FC236}">
                <a16:creationId xmlns:a16="http://schemas.microsoft.com/office/drawing/2014/main" id="{2CFD9774-20D9-4E5D-9A94-EC2524700E11}"/>
              </a:ext>
            </a:extLst>
          </p:cNvPr>
          <p:cNvSpPr txBox="1">
            <a:spLocks noRot="1" noChangeAspect="1" noMove="1" noResize="1" noEditPoints="1" noAdjustHandles="1" noChangeArrowheads="1" noChangeShapeType="1" noTextEdit="1"/>
          </p:cNvSpPr>
          <p:nvPr/>
        </p:nvSpPr>
        <p:spPr>
          <a:xfrm>
            <a:off x="3088420" y="3472543"/>
            <a:ext cx="2374624" cy="691408"/>
          </a:xfrm>
          <a:prstGeom prst="rect">
            <a:avLst/>
          </a:prstGeom>
          <a:blipFill>
            <a:blip r:embed="rId2"/>
            <a:stretch>
              <a:fillRect/>
            </a:stretch>
          </a:blipFill>
        </p:spPr>
        <p:txBody>
          <a:bodyPr/>
          <a:lstStyle/>
          <a:p>
            <a:pPr>
              <a:defRPr/>
            </a:pPr>
            <a:r>
              <a:rPr lang="es-AR">
                <a:noFill/>
              </a:rPr>
              <a:t> </a:t>
            </a:r>
          </a:p>
        </p:txBody>
      </p:sp>
      <p:sp>
        <p:nvSpPr>
          <p:cNvPr id="8" name="Rectángulo 7">
            <a:extLst>
              <a:ext uri="{FF2B5EF4-FFF2-40B4-BE49-F238E27FC236}">
                <a16:creationId xmlns:a16="http://schemas.microsoft.com/office/drawing/2014/main" id="{31E6716A-7AF6-440C-ABAB-C65F7C46613A}"/>
              </a:ext>
            </a:extLst>
          </p:cNvPr>
          <p:cNvSpPr/>
          <p:nvPr/>
        </p:nvSpPr>
        <p:spPr>
          <a:xfrm>
            <a:off x="168275" y="760413"/>
            <a:ext cx="8729663" cy="4430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124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nodeType="afterGroup">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250"/>
                                        <p:tgtEl>
                                          <p:spTgt spid="5"/>
                                        </p:tgtEl>
                                      </p:cBhvr>
                                    </p:animEffect>
                                  </p:childTnLst>
                                </p:cTn>
                              </p:par>
                            </p:childTnLst>
                          </p:cTn>
                        </p:par>
                        <p:par>
                          <p:cTn id="15" fill="hold" nodeType="afterGroup">
                            <p:stCondLst>
                              <p:cond delay="125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5559989-4CE0-4BDA-B480-2C2979F7A80C}"/>
              </a:ext>
            </a:extLst>
          </p:cNvPr>
          <p:cNvSpPr>
            <a:spLocks noRot="1" noChangeAspect="1" noMove="1" noResize="1" noEditPoints="1" noAdjustHandles="1" noChangeArrowheads="1" noChangeShapeType="1" noTextEdit="1"/>
          </p:cNvSpPr>
          <p:nvPr/>
        </p:nvSpPr>
        <p:spPr>
          <a:xfrm>
            <a:off x="210996" y="742234"/>
            <a:ext cx="4384379" cy="430887"/>
          </a:xfrm>
          <a:prstGeom prst="rect">
            <a:avLst/>
          </a:prstGeom>
          <a:blipFill>
            <a:blip r:embed="rId2"/>
            <a:stretch>
              <a:fillRect t="-125714" b="-195714"/>
            </a:stretch>
          </a:blipFill>
        </p:spPr>
        <p:txBody>
          <a:bodyPr/>
          <a:lstStyle/>
          <a:p>
            <a:pPr>
              <a:defRPr/>
            </a:pPr>
            <a:r>
              <a:rPr lang="es-AR">
                <a:noFill/>
              </a:rPr>
              <a:t> </a:t>
            </a:r>
          </a:p>
        </p:txBody>
      </p:sp>
      <p:sp>
        <p:nvSpPr>
          <p:cNvPr id="3" name="Rectángulo 2">
            <a:extLst>
              <a:ext uri="{FF2B5EF4-FFF2-40B4-BE49-F238E27FC236}">
                <a16:creationId xmlns:a16="http://schemas.microsoft.com/office/drawing/2014/main" id="{F153B64B-1B2D-4C7C-ADB7-2E62D54B3EDC}"/>
              </a:ext>
            </a:extLst>
          </p:cNvPr>
          <p:cNvSpPr>
            <a:spLocks noRot="1" noChangeAspect="1" noMove="1" noResize="1" noEditPoints="1" noAdjustHandles="1" noChangeArrowheads="1" noChangeShapeType="1" noTextEdit="1"/>
          </p:cNvSpPr>
          <p:nvPr/>
        </p:nvSpPr>
        <p:spPr>
          <a:xfrm>
            <a:off x="243889" y="1809866"/>
            <a:ext cx="1770869" cy="430887"/>
          </a:xfrm>
          <a:prstGeom prst="rect">
            <a:avLst/>
          </a:prstGeom>
          <a:blipFill>
            <a:blip r:embed="rId3"/>
            <a:stretch>
              <a:fillRect l="-4467" t="-8451" b="-28169"/>
            </a:stretch>
          </a:blipFill>
        </p:spPr>
        <p:txBody>
          <a:bodyPr/>
          <a:lstStyle/>
          <a:p>
            <a:pPr>
              <a:defRPr/>
            </a:pPr>
            <a:r>
              <a:rPr lang="es-AR">
                <a:noFill/>
              </a:rPr>
              <a:t> </a:t>
            </a:r>
          </a:p>
        </p:txBody>
      </p:sp>
      <p:sp>
        <p:nvSpPr>
          <p:cNvPr id="4" name="Rectángulo 3">
            <a:extLst>
              <a:ext uri="{FF2B5EF4-FFF2-40B4-BE49-F238E27FC236}">
                <a16:creationId xmlns:a16="http://schemas.microsoft.com/office/drawing/2014/main" id="{40CE8868-F009-4DF0-9A94-3BA75AA1FF15}"/>
              </a:ext>
            </a:extLst>
          </p:cNvPr>
          <p:cNvSpPr>
            <a:spLocks noRot="1" noChangeAspect="1" noMove="1" noResize="1" noEditPoints="1" noAdjustHandles="1" noChangeArrowheads="1" noChangeShapeType="1" noTextEdit="1"/>
          </p:cNvSpPr>
          <p:nvPr/>
        </p:nvSpPr>
        <p:spPr>
          <a:xfrm>
            <a:off x="184897" y="2769468"/>
            <a:ext cx="3376788" cy="430887"/>
          </a:xfrm>
          <a:prstGeom prst="rect">
            <a:avLst/>
          </a:prstGeom>
          <a:blipFill>
            <a:blip r:embed="rId4"/>
            <a:stretch>
              <a:fillRect b="-4225"/>
            </a:stretch>
          </a:blipFill>
        </p:spPr>
        <p:txBody>
          <a:bodyPr/>
          <a:lstStyle/>
          <a:p>
            <a:pPr>
              <a:defRPr/>
            </a:pPr>
            <a:r>
              <a:rPr lang="es-AR" dirty="0">
                <a:noFill/>
              </a:rPr>
              <a:t> </a:t>
            </a:r>
          </a:p>
        </p:txBody>
      </p:sp>
      <p:sp>
        <p:nvSpPr>
          <p:cNvPr id="5" name="Rectángulo 4">
            <a:extLst>
              <a:ext uri="{FF2B5EF4-FFF2-40B4-BE49-F238E27FC236}">
                <a16:creationId xmlns:a16="http://schemas.microsoft.com/office/drawing/2014/main" id="{95811406-A798-4BD0-9040-81187BF02A10}"/>
              </a:ext>
            </a:extLst>
          </p:cNvPr>
          <p:cNvSpPr>
            <a:spLocks noRot="1" noChangeAspect="1" noMove="1" noResize="1" noEditPoints="1" noAdjustHandles="1" noChangeArrowheads="1" noChangeShapeType="1" noTextEdit="1"/>
          </p:cNvSpPr>
          <p:nvPr/>
        </p:nvSpPr>
        <p:spPr>
          <a:xfrm>
            <a:off x="210996" y="3729070"/>
            <a:ext cx="1068754" cy="430887"/>
          </a:xfrm>
          <a:prstGeom prst="rect">
            <a:avLst/>
          </a:prstGeom>
          <a:blipFill>
            <a:blip r:embed="rId5"/>
            <a:stretch>
              <a:fillRect r="-16000"/>
            </a:stretch>
          </a:blipFill>
        </p:spPr>
        <p:txBody>
          <a:bodyPr/>
          <a:lstStyle/>
          <a:p>
            <a:pPr>
              <a:defRPr/>
            </a:pPr>
            <a:r>
              <a:rPr lang="es-AR">
                <a:noFill/>
              </a:rPr>
              <a:t> </a:t>
            </a:r>
          </a:p>
        </p:txBody>
      </p:sp>
      <p:pic>
        <p:nvPicPr>
          <p:cNvPr id="6" name="Imagen 5">
            <a:extLst>
              <a:ext uri="{FF2B5EF4-FFF2-40B4-BE49-F238E27FC236}">
                <a16:creationId xmlns:a16="http://schemas.microsoft.com/office/drawing/2014/main" id="{F5F4C996-8C6B-48D5-9D3A-5D857DA49C1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8147"/>
          <a:stretch>
            <a:fillRect/>
          </a:stretch>
        </p:blipFill>
        <p:spPr bwMode="auto">
          <a:xfrm>
            <a:off x="3817938" y="227013"/>
            <a:ext cx="4978400"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a:extLst>
              <a:ext uri="{FF2B5EF4-FFF2-40B4-BE49-F238E27FC236}">
                <a16:creationId xmlns:a16="http://schemas.microsoft.com/office/drawing/2014/main" id="{E6ECE894-D7E0-415C-B8E0-78F2482CCB74}"/>
              </a:ext>
            </a:extLst>
          </p:cNvPr>
          <p:cNvSpPr>
            <a:spLocks noGrp="1" noRot="1" noChangeAspect="1" noMove="1" noResize="1" noEditPoints="1" noAdjustHandles="1" noChangeArrowheads="1" noChangeShapeType="1" noTextEdit="1"/>
          </p:cNvSpPr>
          <p:nvPr>
            <p:ph idx="1"/>
          </p:nvPr>
        </p:nvSpPr>
        <p:spPr>
          <a:xfrm>
            <a:off x="1622838" y="3729070"/>
            <a:ext cx="1799847" cy="754807"/>
          </a:xfrm>
          <a:blipFill>
            <a:blip r:embed="rId7"/>
            <a:stretch>
              <a:fillRect/>
            </a:stretch>
          </a:blipFill>
          <a:extLst/>
        </p:spPr>
        <p:txBody>
          <a:bodyPr/>
          <a:lstStyle/>
          <a:p>
            <a:pPr>
              <a:defRPr/>
            </a:pPr>
            <a:r>
              <a:rPr lang="es-AR">
                <a:noFill/>
              </a:rPr>
              <a:t> </a:t>
            </a:r>
          </a:p>
        </p:txBody>
      </p:sp>
      <p:sp>
        <p:nvSpPr>
          <p:cNvPr id="8" name="Rectángulo 7">
            <a:extLst>
              <a:ext uri="{FF2B5EF4-FFF2-40B4-BE49-F238E27FC236}">
                <a16:creationId xmlns:a16="http://schemas.microsoft.com/office/drawing/2014/main" id="{B7D40FD2-BD92-4629-96BB-86F50C601C81}"/>
              </a:ext>
            </a:extLst>
          </p:cNvPr>
          <p:cNvSpPr/>
          <p:nvPr/>
        </p:nvSpPr>
        <p:spPr>
          <a:xfrm>
            <a:off x="184150" y="3603625"/>
            <a:ext cx="2967038" cy="711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25161D-7F6B-4FBB-8F14-79416829874C}"/>
              </a:ext>
            </a:extLst>
          </p:cNvPr>
          <p:cNvSpPr>
            <a:spLocks noRot="1" noChangeAspect="1" noMove="1" noResize="1" noEditPoints="1" noAdjustHandles="1" noChangeArrowheads="1" noChangeShapeType="1" noTextEdit="1"/>
          </p:cNvSpPr>
          <p:nvPr/>
        </p:nvSpPr>
        <p:spPr>
          <a:xfrm>
            <a:off x="225083" y="760442"/>
            <a:ext cx="8679766" cy="3876382"/>
          </a:xfrm>
          <a:prstGeom prst="rect">
            <a:avLst/>
          </a:prstGeom>
          <a:blipFill>
            <a:blip r:embed="rId2"/>
            <a:stretch>
              <a:fillRect l="-913" r="-913" b="-629"/>
            </a:stretch>
          </a:blipFill>
        </p:spPr>
        <p:txBody>
          <a:bodyPr/>
          <a:lstStyle/>
          <a:p>
            <a:pPr>
              <a:defRPr/>
            </a:pPr>
            <a:r>
              <a:rPr lang="es-AR">
                <a:noFill/>
              </a:rPr>
              <a:t> </a:t>
            </a:r>
          </a:p>
        </p:txBody>
      </p:sp>
      <p:sp>
        <p:nvSpPr>
          <p:cNvPr id="3" name="CuadroTexto 2">
            <a:extLst>
              <a:ext uri="{FF2B5EF4-FFF2-40B4-BE49-F238E27FC236}">
                <a16:creationId xmlns:a16="http://schemas.microsoft.com/office/drawing/2014/main" id="{79BEACA5-4FC4-43B3-9AA7-657B7775A49B}"/>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16C06A-C56D-4855-83E9-86C4A1CAC920}"/>
              </a:ext>
            </a:extLst>
          </p:cNvPr>
          <p:cNvSpPr>
            <a:spLocks noRot="1" noChangeAspect="1" noMove="1" noResize="1" noEditPoints="1" noAdjustHandles="1" noChangeArrowheads="1" noChangeShapeType="1" noTextEdit="1"/>
          </p:cNvSpPr>
          <p:nvPr/>
        </p:nvSpPr>
        <p:spPr>
          <a:xfrm>
            <a:off x="280323" y="357620"/>
            <a:ext cx="5223803" cy="1684244"/>
          </a:xfrm>
          <a:prstGeom prst="rect">
            <a:avLst/>
          </a:prstGeom>
          <a:blipFill>
            <a:blip r:embed="rId2"/>
            <a:stretch>
              <a:fillRect l="-1517" b="-5797"/>
            </a:stretch>
          </a:blipFill>
        </p:spPr>
        <p:txBody>
          <a:bodyPr/>
          <a:lstStyle/>
          <a:p>
            <a:pPr>
              <a:defRPr/>
            </a:pPr>
            <a:r>
              <a:rPr lang="es-AR">
                <a:noFill/>
              </a:rPr>
              <a:t> </a:t>
            </a:r>
          </a:p>
        </p:txBody>
      </p:sp>
      <p:sp>
        <p:nvSpPr>
          <p:cNvPr id="3" name="Rectángulo 2">
            <a:extLst>
              <a:ext uri="{FF2B5EF4-FFF2-40B4-BE49-F238E27FC236}">
                <a16:creationId xmlns:a16="http://schemas.microsoft.com/office/drawing/2014/main" id="{772A3CFE-F6AC-4757-B4E9-60943DCE0F6E}"/>
              </a:ext>
            </a:extLst>
          </p:cNvPr>
          <p:cNvSpPr>
            <a:spLocks noRot="1" noChangeAspect="1" noMove="1" noResize="1" noEditPoints="1" noAdjustHandles="1" noChangeArrowheads="1" noChangeShapeType="1" noTextEdit="1"/>
          </p:cNvSpPr>
          <p:nvPr/>
        </p:nvSpPr>
        <p:spPr>
          <a:xfrm>
            <a:off x="5195445" y="774665"/>
            <a:ext cx="1068754" cy="600164"/>
          </a:xfrm>
          <a:prstGeom prst="rect">
            <a:avLst/>
          </a:prstGeom>
          <a:blipFill>
            <a:blip r:embed="rId3"/>
            <a:stretch>
              <a:fillRect/>
            </a:stretch>
          </a:blipFill>
        </p:spPr>
        <p:txBody>
          <a:bodyPr/>
          <a:lstStyle/>
          <a:p>
            <a:pPr>
              <a:defRPr/>
            </a:pPr>
            <a:r>
              <a:rPr lang="es-AR">
                <a:noFill/>
              </a:rPr>
              <a:t> </a:t>
            </a:r>
          </a:p>
        </p:txBody>
      </p:sp>
      <p:pic>
        <p:nvPicPr>
          <p:cNvPr id="4" name="Imagen 3">
            <a:extLst>
              <a:ext uri="{FF2B5EF4-FFF2-40B4-BE49-F238E27FC236}">
                <a16:creationId xmlns:a16="http://schemas.microsoft.com/office/drawing/2014/main" id="{55922E05-FFFA-4F3A-9EF9-421A8C6632F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8113" y="2459038"/>
            <a:ext cx="889317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C469D8B-788A-414D-AE5E-B0173FECFBAA}"/>
              </a:ext>
            </a:extLst>
          </p:cNvPr>
          <p:cNvSpPr>
            <a:spLocks noRot="1" noChangeAspect="1" noMove="1" noResize="1" noEditPoints="1" noAdjustHandles="1" noChangeArrowheads="1" noChangeShapeType="1" noTextEdit="1"/>
          </p:cNvSpPr>
          <p:nvPr/>
        </p:nvSpPr>
        <p:spPr>
          <a:xfrm>
            <a:off x="319284" y="455338"/>
            <a:ext cx="8824716" cy="1849224"/>
          </a:xfrm>
          <a:prstGeom prst="rect">
            <a:avLst/>
          </a:prstGeom>
          <a:blipFill>
            <a:blip r:embed="rId2"/>
            <a:stretch>
              <a:fillRect l="-898" t="-2310"/>
            </a:stretch>
          </a:blipFill>
        </p:spPr>
        <p:txBody>
          <a:bodyPr/>
          <a:lstStyle/>
          <a:p>
            <a:pPr>
              <a:defRPr/>
            </a:pPr>
            <a:r>
              <a:rPr lang="es-AR">
                <a:noFill/>
              </a:rPr>
              <a:t> </a:t>
            </a:r>
          </a:p>
        </p:txBody>
      </p:sp>
      <p:sp>
        <p:nvSpPr>
          <p:cNvPr id="3" name="Rectángulo 2">
            <a:extLst>
              <a:ext uri="{FF2B5EF4-FFF2-40B4-BE49-F238E27FC236}">
                <a16:creationId xmlns:a16="http://schemas.microsoft.com/office/drawing/2014/main" id="{4F7164C4-1E43-4ACF-8440-993743EDFDBE}"/>
              </a:ext>
            </a:extLst>
          </p:cNvPr>
          <p:cNvSpPr>
            <a:spLocks noRot="1" noChangeAspect="1" noMove="1" noResize="1" noEditPoints="1" noAdjustHandles="1" noChangeArrowheads="1" noChangeShapeType="1" noTextEdit="1"/>
          </p:cNvSpPr>
          <p:nvPr/>
        </p:nvSpPr>
        <p:spPr>
          <a:xfrm>
            <a:off x="319284" y="3197568"/>
            <a:ext cx="9349567" cy="1408912"/>
          </a:xfrm>
          <a:prstGeom prst="rect">
            <a:avLst/>
          </a:prstGeom>
          <a:blipFill>
            <a:blip r:embed="rId3"/>
            <a:stretch>
              <a:fillRect l="-847" t="-3030"/>
            </a:stretch>
          </a:blipFill>
        </p:spPr>
        <p:txBody>
          <a:bodyPr/>
          <a:lstStyle/>
          <a:p>
            <a:pPr>
              <a:defRPr/>
            </a:pPr>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1F383C3-F2F5-4650-B2DF-AF7BFC1CB509}"/>
              </a:ext>
            </a:extLst>
          </p:cNvPr>
          <p:cNvSpPr/>
          <p:nvPr/>
        </p:nvSpPr>
        <p:spPr>
          <a:xfrm>
            <a:off x="168275" y="815975"/>
            <a:ext cx="6134100" cy="768350"/>
          </a:xfrm>
          <a:prstGeom prst="rect">
            <a:avLst/>
          </a:prstGeom>
        </p:spPr>
        <p:txBody>
          <a:bodyPr>
            <a:spAutoFit/>
          </a:bodyPr>
          <a:lstStyle/>
          <a:p>
            <a:pPr algn="just">
              <a:defRPr/>
            </a:pPr>
            <a:r>
              <a:rPr lang="es-AR" sz="2200" dirty="0">
                <a:latin typeface="+mj-lt"/>
                <a:ea typeface="Times-Roman"/>
                <a:cs typeface="Times-Roman"/>
              </a:rPr>
              <a:t>La </a:t>
            </a:r>
            <a:r>
              <a:rPr lang="es-AR" sz="2200" b="1" dirty="0">
                <a:solidFill>
                  <a:srgbClr val="FF0000"/>
                </a:solidFill>
                <a:latin typeface="+mj-lt"/>
                <a:ea typeface="Times-Roman"/>
                <a:cs typeface="Times-Roman"/>
              </a:rPr>
              <a:t>velocidad instantánea </a:t>
            </a:r>
            <a:r>
              <a:rPr lang="es-AR" sz="2200" dirty="0">
                <a:latin typeface="+mj-lt"/>
                <a:ea typeface="Times-Roman"/>
                <a:cs typeface="Times-Roman"/>
              </a:rPr>
              <a:t>es la velocidad en cualquier instante de tiempo</a:t>
            </a:r>
            <a:endParaRPr lang="es-AR" sz="2200" dirty="0">
              <a:latin typeface="+mj-lt"/>
            </a:endParaRPr>
          </a:p>
        </p:txBody>
      </p:sp>
      <p:sp>
        <p:nvSpPr>
          <p:cNvPr id="4" name="Rectángulo 3">
            <a:extLst>
              <a:ext uri="{FF2B5EF4-FFF2-40B4-BE49-F238E27FC236}">
                <a16:creationId xmlns:a16="http://schemas.microsoft.com/office/drawing/2014/main" id="{231881E9-1041-4AC4-A277-28C8E32A02FC}"/>
              </a:ext>
            </a:extLst>
          </p:cNvPr>
          <p:cNvSpPr/>
          <p:nvPr/>
        </p:nvSpPr>
        <p:spPr>
          <a:xfrm>
            <a:off x="168275" y="1879600"/>
            <a:ext cx="5432425" cy="768350"/>
          </a:xfrm>
          <a:prstGeom prst="rect">
            <a:avLst/>
          </a:prstGeom>
        </p:spPr>
        <p:txBody>
          <a:bodyPr>
            <a:spAutoFit/>
          </a:bodyPr>
          <a:lstStyle/>
          <a:p>
            <a:pPr algn="just">
              <a:defRPr/>
            </a:pPr>
            <a:r>
              <a:rPr lang="es-AR" sz="2200" dirty="0">
                <a:latin typeface="+mj-lt"/>
              </a:rPr>
              <a:t>La velocidad instantánea mide con qué rapidez y en qué dirección se mueve.</a:t>
            </a:r>
          </a:p>
        </p:txBody>
      </p:sp>
      <p:sp>
        <p:nvSpPr>
          <p:cNvPr id="5" name="Rectángulo 4">
            <a:extLst>
              <a:ext uri="{FF2B5EF4-FFF2-40B4-BE49-F238E27FC236}">
                <a16:creationId xmlns:a16="http://schemas.microsoft.com/office/drawing/2014/main" id="{92FBB69F-9B2D-4116-AF78-001421A91CB6}"/>
              </a:ext>
            </a:extLst>
          </p:cNvPr>
          <p:cNvSpPr>
            <a:spLocks noRot="1" noChangeAspect="1" noMove="1" noResize="1" noEditPoints="1" noAdjustHandles="1" noChangeArrowheads="1" noChangeShapeType="1" noTextEdit="1"/>
          </p:cNvSpPr>
          <p:nvPr/>
        </p:nvSpPr>
        <p:spPr>
          <a:xfrm>
            <a:off x="160858" y="2990327"/>
            <a:ext cx="5902316" cy="1775294"/>
          </a:xfrm>
          <a:prstGeom prst="rect">
            <a:avLst/>
          </a:prstGeom>
          <a:blipFill>
            <a:blip r:embed="rId2"/>
            <a:stretch>
              <a:fillRect l="-1342" t="-2062" r="-1238" b="-1718"/>
            </a:stretch>
          </a:blipFill>
        </p:spPr>
        <p:txBody>
          <a:bodyPr/>
          <a:lstStyle/>
          <a:p>
            <a:pPr>
              <a:defRPr/>
            </a:pPr>
            <a:r>
              <a:rPr lang="es-AR">
                <a:noFill/>
              </a:rPr>
              <a:t> </a:t>
            </a:r>
          </a:p>
        </p:txBody>
      </p:sp>
      <p:sp>
        <p:nvSpPr>
          <p:cNvPr id="6" name="Rectángulo 5">
            <a:extLst>
              <a:ext uri="{FF2B5EF4-FFF2-40B4-BE49-F238E27FC236}">
                <a16:creationId xmlns:a16="http://schemas.microsoft.com/office/drawing/2014/main" id="{30BD3DD9-2DD9-451A-BF4B-0CCE282AE2B7}"/>
              </a:ext>
            </a:extLst>
          </p:cNvPr>
          <p:cNvSpPr/>
          <p:nvPr/>
        </p:nvSpPr>
        <p:spPr>
          <a:xfrm>
            <a:off x="174625" y="4973638"/>
            <a:ext cx="8610600" cy="769937"/>
          </a:xfrm>
          <a:prstGeom prst="rect">
            <a:avLst/>
          </a:prstGeom>
        </p:spPr>
        <p:txBody>
          <a:bodyPr>
            <a:spAutoFit/>
          </a:bodyPr>
          <a:lstStyle/>
          <a:p>
            <a:pPr algn="just">
              <a:spcAft>
                <a:spcPts val="0"/>
              </a:spcAft>
              <a:defRPr/>
            </a:pPr>
            <a:r>
              <a:rPr lang="es-AR" sz="2200" dirty="0">
                <a:latin typeface="+mj-lt"/>
              </a:rPr>
              <a:t>La rapidez instantánea es la magnitud de la velocidad instantánea, así que no puede ser negativa.</a:t>
            </a:r>
          </a:p>
        </p:txBody>
      </p:sp>
      <p:pic>
        <p:nvPicPr>
          <p:cNvPr id="7" name="Imagen 6">
            <a:extLst>
              <a:ext uri="{FF2B5EF4-FFF2-40B4-BE49-F238E27FC236}">
                <a16:creationId xmlns:a16="http://schemas.microsoft.com/office/drawing/2014/main" id="{49369558-59E3-4B22-AB5E-C2028A09D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684213"/>
            <a:ext cx="2471738"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247EAF21-EF2F-4703-B9E1-2B4B7ED8334E}"/>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Velocidad Instantánea.</a:t>
            </a:r>
            <a:endParaRPr lang="es-AR" b="1" dirty="0">
              <a:solidFill>
                <a:srgbClr val="FFFF00"/>
              </a:solidFill>
            </a:endParaRPr>
          </a:p>
        </p:txBody>
      </p:sp>
      <p:sp>
        <p:nvSpPr>
          <p:cNvPr id="9" name="Rectángulo 8">
            <a:extLst>
              <a:ext uri="{FF2B5EF4-FFF2-40B4-BE49-F238E27FC236}">
                <a16:creationId xmlns:a16="http://schemas.microsoft.com/office/drawing/2014/main" id="{74460AD5-D1AE-45D7-B66E-6D2F7ABCB414}"/>
              </a:ext>
            </a:extLst>
          </p:cNvPr>
          <p:cNvSpPr/>
          <p:nvPr/>
        </p:nvSpPr>
        <p:spPr>
          <a:xfrm>
            <a:off x="166688" y="696913"/>
            <a:ext cx="6135687" cy="974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par>
                          <p:cTn id="8" fill="hold" nodeType="afterGroup">
                            <p:stCondLst>
                              <p:cond delay="125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1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43138BC-7047-4FDD-8DDD-884CB092E2D5}"/>
              </a:ext>
            </a:extLst>
          </p:cNvPr>
          <p:cNvSpPr>
            <a:spLocks noRot="1" noChangeAspect="1" noMove="1" noResize="1" noEditPoints="1" noAdjustHandles="1" noChangeArrowheads="1" noChangeShapeType="1" noTextEdit="1"/>
          </p:cNvSpPr>
          <p:nvPr/>
        </p:nvSpPr>
        <p:spPr>
          <a:xfrm>
            <a:off x="2117081" y="3375701"/>
            <a:ext cx="4832047" cy="742063"/>
          </a:xfrm>
          <a:prstGeom prst="rect">
            <a:avLst/>
          </a:prstGeom>
          <a:blipFill>
            <a:blip r:embed="rId2"/>
            <a:stretch>
              <a:fillRect/>
            </a:stretch>
          </a:blipFill>
        </p:spPr>
        <p:txBody>
          <a:bodyPr/>
          <a:lstStyle/>
          <a:p>
            <a:pPr>
              <a:defRPr/>
            </a:pPr>
            <a:r>
              <a:rPr lang="es-AR">
                <a:noFill/>
              </a:rPr>
              <a:t> </a:t>
            </a:r>
          </a:p>
        </p:txBody>
      </p:sp>
      <p:sp>
        <p:nvSpPr>
          <p:cNvPr id="6" name="CuadroTexto 5">
            <a:extLst>
              <a:ext uri="{FF2B5EF4-FFF2-40B4-BE49-F238E27FC236}">
                <a16:creationId xmlns:a16="http://schemas.microsoft.com/office/drawing/2014/main" id="{42D640EA-BA17-4D69-8BD8-45CAC6340EE5}"/>
              </a:ext>
            </a:extLst>
          </p:cNvPr>
          <p:cNvSpPr txBox="1">
            <a:spLocks noChangeArrowheads="1"/>
          </p:cNvSpPr>
          <p:nvPr/>
        </p:nvSpPr>
        <p:spPr bwMode="auto">
          <a:xfrm>
            <a:off x="168275" y="4430713"/>
            <a:ext cx="22606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100"/>
              <a:t>Donde:</a:t>
            </a:r>
          </a:p>
        </p:txBody>
      </p:sp>
      <p:sp>
        <p:nvSpPr>
          <p:cNvPr id="7" name="Rectángulo 6">
            <a:extLst>
              <a:ext uri="{FF2B5EF4-FFF2-40B4-BE49-F238E27FC236}">
                <a16:creationId xmlns:a16="http://schemas.microsoft.com/office/drawing/2014/main" id="{CE6A4F62-3E31-4BC9-BFD5-611B0FE4E6EB}"/>
              </a:ext>
            </a:extLst>
          </p:cNvPr>
          <p:cNvSpPr>
            <a:spLocks noRot="1" noChangeAspect="1" noMove="1" noResize="1" noEditPoints="1" noAdjustHandles="1" noChangeArrowheads="1" noChangeShapeType="1" noTextEdit="1"/>
          </p:cNvSpPr>
          <p:nvPr/>
        </p:nvSpPr>
        <p:spPr>
          <a:xfrm>
            <a:off x="168274" y="4977535"/>
            <a:ext cx="5219652" cy="545406"/>
          </a:xfrm>
          <a:prstGeom prst="rect">
            <a:avLst/>
          </a:prstGeom>
          <a:blipFill>
            <a:blip r:embed="rId3"/>
            <a:stretch>
              <a:fillRect t="-1124" b="-7865"/>
            </a:stretch>
          </a:blipFill>
        </p:spPr>
        <p:txBody>
          <a:bodyPr/>
          <a:lstStyle/>
          <a:p>
            <a:pPr>
              <a:defRPr/>
            </a:pPr>
            <a:r>
              <a:rPr lang="es-AR">
                <a:noFill/>
              </a:rPr>
              <a:t> </a:t>
            </a:r>
          </a:p>
        </p:txBody>
      </p:sp>
      <p:sp>
        <p:nvSpPr>
          <p:cNvPr id="8" name="Rectángulo 7">
            <a:extLst>
              <a:ext uri="{FF2B5EF4-FFF2-40B4-BE49-F238E27FC236}">
                <a16:creationId xmlns:a16="http://schemas.microsoft.com/office/drawing/2014/main" id="{B80B7269-1D59-4C4D-A8F6-BBA458DA9709}"/>
              </a:ext>
            </a:extLst>
          </p:cNvPr>
          <p:cNvSpPr>
            <a:spLocks noRot="1" noChangeAspect="1" noMove="1" noResize="1" noEditPoints="1" noAdjustHandles="1" noChangeArrowheads="1" noChangeShapeType="1" noTextEdit="1"/>
          </p:cNvSpPr>
          <p:nvPr/>
        </p:nvSpPr>
        <p:spPr>
          <a:xfrm>
            <a:off x="168274" y="5511928"/>
            <a:ext cx="3953560" cy="430887"/>
          </a:xfrm>
          <a:prstGeom prst="rect">
            <a:avLst/>
          </a:prstGeom>
          <a:blipFill>
            <a:blip r:embed="rId4"/>
            <a:stretch>
              <a:fillRect l="-154" t="-8451" b="-29577"/>
            </a:stretch>
          </a:blipFill>
        </p:spPr>
        <p:txBody>
          <a:bodyPr/>
          <a:lstStyle/>
          <a:p>
            <a:pPr>
              <a:defRPr/>
            </a:pPr>
            <a:r>
              <a:rPr lang="es-AR">
                <a:noFill/>
              </a:rPr>
              <a:t> </a:t>
            </a:r>
          </a:p>
        </p:txBody>
      </p:sp>
      <p:sp>
        <p:nvSpPr>
          <p:cNvPr id="9" name="Rectángulo 8">
            <a:extLst>
              <a:ext uri="{FF2B5EF4-FFF2-40B4-BE49-F238E27FC236}">
                <a16:creationId xmlns:a16="http://schemas.microsoft.com/office/drawing/2014/main" id="{299B69CD-FB84-47D0-9EAB-22B4D4F82BAD}"/>
              </a:ext>
            </a:extLst>
          </p:cNvPr>
          <p:cNvSpPr>
            <a:spLocks noRot="1" noChangeAspect="1" noMove="1" noResize="1" noEditPoints="1" noAdjustHandles="1" noChangeArrowheads="1" noChangeShapeType="1" noTextEdit="1"/>
          </p:cNvSpPr>
          <p:nvPr/>
        </p:nvSpPr>
        <p:spPr>
          <a:xfrm>
            <a:off x="168274" y="5966912"/>
            <a:ext cx="6110604" cy="540469"/>
          </a:xfrm>
          <a:prstGeom prst="rect">
            <a:avLst/>
          </a:prstGeom>
          <a:blipFill>
            <a:blip r:embed="rId5"/>
            <a:stretch>
              <a:fillRect t="-2273" b="-7955"/>
            </a:stretch>
          </a:blipFill>
        </p:spPr>
        <p:txBody>
          <a:bodyPr/>
          <a:lstStyle/>
          <a:p>
            <a:pPr>
              <a:defRPr/>
            </a:pPr>
            <a:r>
              <a:rPr lang="es-AR">
                <a:noFill/>
              </a:rPr>
              <a:t> </a:t>
            </a:r>
          </a:p>
        </p:txBody>
      </p:sp>
      <p:sp>
        <p:nvSpPr>
          <p:cNvPr id="10" name="CuadroTexto 9">
            <a:extLst>
              <a:ext uri="{FF2B5EF4-FFF2-40B4-BE49-F238E27FC236}">
                <a16:creationId xmlns:a16="http://schemas.microsoft.com/office/drawing/2014/main" id="{9F125BC7-24F2-4C91-9BEE-5800FF2072A4}"/>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Aceleración media e instantánea.</a:t>
            </a:r>
            <a:endParaRPr lang="es-AR" b="1" dirty="0">
              <a:solidFill>
                <a:srgbClr val="FFFF00"/>
              </a:solidFill>
            </a:endParaRPr>
          </a:p>
        </p:txBody>
      </p:sp>
      <p:sp>
        <p:nvSpPr>
          <p:cNvPr id="13" name="Rectángulo 12">
            <a:extLst>
              <a:ext uri="{FF2B5EF4-FFF2-40B4-BE49-F238E27FC236}">
                <a16:creationId xmlns:a16="http://schemas.microsoft.com/office/drawing/2014/main" id="{28F1955F-2461-4DCF-966B-449468AD4BEE}"/>
              </a:ext>
            </a:extLst>
          </p:cNvPr>
          <p:cNvSpPr/>
          <p:nvPr/>
        </p:nvSpPr>
        <p:spPr>
          <a:xfrm>
            <a:off x="153988" y="787400"/>
            <a:ext cx="8729662" cy="769938"/>
          </a:xfrm>
          <a:prstGeom prst="rect">
            <a:avLst/>
          </a:prstGeom>
        </p:spPr>
        <p:txBody>
          <a:bodyPr>
            <a:spAutoFit/>
          </a:bodyPr>
          <a:lstStyle/>
          <a:p>
            <a:pPr algn="just">
              <a:defRPr/>
            </a:pPr>
            <a:r>
              <a:rPr lang="es-AR" sz="2200" dirty="0">
                <a:latin typeface="+mj-lt"/>
              </a:rPr>
              <a:t>La </a:t>
            </a:r>
            <a:r>
              <a:rPr lang="es-AR" sz="2200" b="1" dirty="0">
                <a:solidFill>
                  <a:srgbClr val="FF0000"/>
                </a:solidFill>
                <a:latin typeface="+mj-lt"/>
              </a:rPr>
              <a:t>aceleración</a:t>
            </a:r>
            <a:r>
              <a:rPr lang="es-AR" sz="2200" dirty="0">
                <a:latin typeface="+mj-lt"/>
              </a:rPr>
              <a:t> describe la tasa de cambio o la variación de velocidad con el tiempo. </a:t>
            </a:r>
          </a:p>
        </p:txBody>
      </p:sp>
      <p:sp>
        <p:nvSpPr>
          <p:cNvPr id="14" name="Rectángulo 13">
            <a:extLst>
              <a:ext uri="{FF2B5EF4-FFF2-40B4-BE49-F238E27FC236}">
                <a16:creationId xmlns:a16="http://schemas.microsoft.com/office/drawing/2014/main" id="{52448B46-ACCC-440E-B8F1-202AC100E38D}"/>
              </a:ext>
            </a:extLst>
          </p:cNvPr>
          <p:cNvSpPr>
            <a:spLocks noRot="1" noChangeAspect="1" noMove="1" noResize="1" noEditPoints="1" noAdjustHandles="1" noChangeArrowheads="1" noChangeShapeType="1" noTextEdit="1"/>
          </p:cNvSpPr>
          <p:nvPr/>
        </p:nvSpPr>
        <p:spPr>
          <a:xfrm>
            <a:off x="168274" y="1649460"/>
            <a:ext cx="8729663" cy="1785104"/>
          </a:xfrm>
          <a:prstGeom prst="rect">
            <a:avLst/>
          </a:prstGeom>
          <a:blipFill>
            <a:blip r:embed="rId6"/>
            <a:stretch>
              <a:fillRect l="-908" t="-2055" r="-908"/>
            </a:stretch>
          </a:blipFill>
        </p:spPr>
        <p:txBody>
          <a:bodyPr/>
          <a:lstStyle/>
          <a:p>
            <a:pPr>
              <a:defRPr/>
            </a:pPr>
            <a:r>
              <a:rPr lang="es-AR">
                <a:noFill/>
              </a:rPr>
              <a:t> </a:t>
            </a:r>
          </a:p>
        </p:txBody>
      </p:sp>
      <p:sp>
        <p:nvSpPr>
          <p:cNvPr id="11" name="Rectángulo 10">
            <a:extLst>
              <a:ext uri="{FF2B5EF4-FFF2-40B4-BE49-F238E27FC236}">
                <a16:creationId xmlns:a16="http://schemas.microsoft.com/office/drawing/2014/main" id="{0E085BB1-A9AF-4042-810C-B23DF3055842}"/>
              </a:ext>
            </a:extLst>
          </p:cNvPr>
          <p:cNvSpPr/>
          <p:nvPr/>
        </p:nvSpPr>
        <p:spPr>
          <a:xfrm>
            <a:off x="166688" y="692150"/>
            <a:ext cx="8731250" cy="957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250"/>
                                        <p:tgtEl>
                                          <p:spTgt spid="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nodeType="afterGroup">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300" fill="hold"/>
                                        <p:tgtEl>
                                          <p:spTgt spid="6"/>
                                        </p:tgtEl>
                                        <p:attrNameLst>
                                          <p:attrName>ppt_x</p:attrName>
                                        </p:attrNameLst>
                                      </p:cBhvr>
                                      <p:tavLst>
                                        <p:tav tm="0">
                                          <p:val>
                                            <p:strVal val="#ppt_x"/>
                                          </p:val>
                                        </p:tav>
                                        <p:tav tm="100000">
                                          <p:val>
                                            <p:strVal val="#ppt_x"/>
                                          </p:val>
                                        </p:tav>
                                      </p:tavLst>
                                    </p:anim>
                                    <p:anim calcmode="lin" valueType="num">
                                      <p:cBhvr additive="base">
                                        <p:cTn id="24" dur="1300" fill="hold"/>
                                        <p:tgtEl>
                                          <p:spTgt spid="6"/>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par>
                                <p:cTn id="28" presetID="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250" fill="hold"/>
                                        <p:tgtEl>
                                          <p:spTgt spid="8"/>
                                        </p:tgtEl>
                                        <p:attrNameLst>
                                          <p:attrName>ppt_x</p:attrName>
                                        </p:attrNameLst>
                                      </p:cBhvr>
                                      <p:tavLst>
                                        <p:tav tm="0">
                                          <p:val>
                                            <p:strVal val="#ppt_x"/>
                                          </p:val>
                                        </p:tav>
                                        <p:tav tm="100000">
                                          <p:val>
                                            <p:strVal val="#ppt_x"/>
                                          </p:val>
                                        </p:tav>
                                      </p:tavLst>
                                    </p:anim>
                                    <p:anim calcmode="lin" valueType="num">
                                      <p:cBhvr additive="base">
                                        <p:cTn id="31" dur="1250" fill="hold"/>
                                        <p:tgtEl>
                                          <p:spTgt spid="8"/>
                                        </p:tgtEl>
                                        <p:attrNameLst>
                                          <p:attrName>ppt_y</p:attrName>
                                        </p:attrNameLst>
                                      </p:cBhvr>
                                      <p:tavLst>
                                        <p:tav tm="0">
                                          <p:val>
                                            <p:strVal val="1+#ppt_h/2"/>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500"/>
                                        <p:tgtEl>
                                          <p:spTgt spid="9"/>
                                        </p:tgtEl>
                                      </p:cBhvr>
                                    </p:animEffect>
                                    <p:anim calcmode="lin" valueType="num">
                                      <p:cBhvr>
                                        <p:cTn id="35" dur="1500" fill="hold"/>
                                        <p:tgtEl>
                                          <p:spTgt spid="9"/>
                                        </p:tgtEl>
                                        <p:attrNameLst>
                                          <p:attrName>ppt_x</p:attrName>
                                        </p:attrNameLst>
                                      </p:cBhvr>
                                      <p:tavLst>
                                        <p:tav tm="0">
                                          <p:val>
                                            <p:strVal val="#ppt_x"/>
                                          </p:val>
                                        </p:tav>
                                        <p:tav tm="100000">
                                          <p:val>
                                            <p:strVal val="#ppt_x"/>
                                          </p:val>
                                        </p:tav>
                                      </p:tavLst>
                                    </p:anim>
                                    <p:anim calcmode="lin" valueType="num">
                                      <p:cBhvr>
                                        <p:cTn id="36" dur="1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7E7E230-6FF8-498C-ACA0-7C36D8206908}"/>
              </a:ext>
            </a:extLst>
          </p:cNvPr>
          <p:cNvSpPr/>
          <p:nvPr/>
        </p:nvSpPr>
        <p:spPr>
          <a:xfrm>
            <a:off x="155575" y="788988"/>
            <a:ext cx="8734425" cy="1108075"/>
          </a:xfrm>
          <a:prstGeom prst="rect">
            <a:avLst/>
          </a:prstGeom>
        </p:spPr>
        <p:txBody>
          <a:bodyPr>
            <a:spAutoFit/>
          </a:bodyPr>
          <a:lstStyle/>
          <a:p>
            <a:pPr algn="just">
              <a:spcAft>
                <a:spcPts val="0"/>
              </a:spcAft>
              <a:defRPr/>
            </a:pPr>
            <a:r>
              <a:rPr lang="es-AR" sz="2200" dirty="0">
                <a:latin typeface="+mn-lt"/>
                <a:ea typeface="Times-Roman"/>
                <a:cs typeface="Times-Roman"/>
              </a:rPr>
              <a:t>Un automóvil acelera a lo largo de un camino recto, desde el reposo hasta 90 km/h en 5.0 s. ¿Cuál es la magnitud de su aceleración promedio?</a:t>
            </a:r>
            <a:endParaRPr lang="es-AR" sz="2200" dirty="0">
              <a:latin typeface="+mn-lt"/>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14CA35F6-2048-4E07-B5CF-182106E93217}"/>
              </a:ext>
            </a:extLst>
          </p:cNvPr>
          <p:cNvSpPr txBox="1">
            <a:spLocks noChangeArrowheads="1"/>
          </p:cNvSpPr>
          <p:nvPr/>
        </p:nvSpPr>
        <p:spPr bwMode="auto">
          <a:xfrm>
            <a:off x="184150" y="1860550"/>
            <a:ext cx="264318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Datos:</a:t>
            </a:r>
          </a:p>
          <a:p>
            <a:pPr>
              <a:spcBef>
                <a:spcPct val="0"/>
              </a:spcBef>
              <a:buFontTx/>
              <a:buNone/>
            </a:pPr>
            <a:r>
              <a:rPr lang="es-AR" altLang="es-AR" sz="2200"/>
              <a:t>t</a:t>
            </a:r>
            <a:r>
              <a:rPr lang="es-AR" altLang="es-AR" sz="2200" baseline="-25000"/>
              <a:t>0</a:t>
            </a:r>
            <a:r>
              <a:rPr lang="es-AR" altLang="es-AR" sz="2200"/>
              <a:t>= 0</a:t>
            </a:r>
          </a:p>
          <a:p>
            <a:pPr>
              <a:spcBef>
                <a:spcPct val="0"/>
              </a:spcBef>
              <a:buFontTx/>
              <a:buNone/>
            </a:pPr>
            <a:r>
              <a:rPr lang="es-AR" altLang="es-AR" sz="2200"/>
              <a:t>V</a:t>
            </a:r>
            <a:r>
              <a:rPr lang="es-AR" altLang="es-AR" sz="2200" baseline="-25000"/>
              <a:t>0</a:t>
            </a:r>
            <a:r>
              <a:rPr lang="es-AR" altLang="es-AR" sz="2200"/>
              <a:t>= 0</a:t>
            </a:r>
          </a:p>
          <a:p>
            <a:pPr>
              <a:spcBef>
                <a:spcPct val="0"/>
              </a:spcBef>
              <a:buFontTx/>
              <a:buNone/>
            </a:pPr>
            <a:r>
              <a:rPr lang="es-AR" altLang="es-AR" sz="2200"/>
              <a:t>V</a:t>
            </a:r>
            <a:r>
              <a:rPr lang="es-AR" altLang="es-AR" sz="2200" baseline="-25000"/>
              <a:t>f</a:t>
            </a:r>
            <a:r>
              <a:rPr lang="es-AR" altLang="es-AR" sz="2200"/>
              <a:t>= 90 km/h</a:t>
            </a:r>
          </a:p>
          <a:p>
            <a:pPr>
              <a:spcBef>
                <a:spcPct val="0"/>
              </a:spcBef>
              <a:buFontTx/>
              <a:buNone/>
            </a:pPr>
            <a:r>
              <a:rPr lang="es-AR" altLang="es-AR" sz="2200"/>
              <a:t>t</a:t>
            </a:r>
            <a:r>
              <a:rPr lang="es-AR" altLang="es-AR" sz="2200" baseline="-25000"/>
              <a:t>f</a:t>
            </a:r>
            <a:r>
              <a:rPr lang="es-AR" altLang="es-AR" sz="2200"/>
              <a:t>= 5s</a:t>
            </a:r>
          </a:p>
        </p:txBody>
      </p:sp>
      <p:sp>
        <p:nvSpPr>
          <p:cNvPr id="7" name="CuadroTexto 6">
            <a:extLst>
              <a:ext uri="{FF2B5EF4-FFF2-40B4-BE49-F238E27FC236}">
                <a16:creationId xmlns:a16="http://schemas.microsoft.com/office/drawing/2014/main" id="{DFA56076-F39A-46CE-88C7-0FEA5C47F53A}"/>
              </a:ext>
            </a:extLst>
          </p:cNvPr>
          <p:cNvSpPr txBox="1">
            <a:spLocks noRot="1" noChangeAspect="1" noMove="1" noResize="1" noEditPoints="1" noAdjustHandles="1" noChangeArrowheads="1" noChangeShapeType="1" noTextEdit="1"/>
          </p:cNvSpPr>
          <p:nvPr/>
        </p:nvSpPr>
        <p:spPr>
          <a:xfrm>
            <a:off x="2369270" y="1846900"/>
            <a:ext cx="2370044" cy="1107996"/>
          </a:xfrm>
          <a:prstGeom prst="rect">
            <a:avLst/>
          </a:prstGeom>
          <a:blipFill>
            <a:blip r:embed="rId2"/>
            <a:stretch>
              <a:fillRect l="-3351" t="-3297"/>
            </a:stretch>
          </a:blipFill>
        </p:spPr>
        <p:txBody>
          <a:bodyPr/>
          <a:lstStyle/>
          <a:p>
            <a:pPr>
              <a:defRPr/>
            </a:pPr>
            <a:r>
              <a:rPr lang="es-AR">
                <a:noFill/>
              </a:rPr>
              <a:t> </a:t>
            </a:r>
          </a:p>
        </p:txBody>
      </p:sp>
      <p:sp>
        <p:nvSpPr>
          <p:cNvPr id="8" name="CuadroTexto 7">
            <a:extLst>
              <a:ext uri="{FF2B5EF4-FFF2-40B4-BE49-F238E27FC236}">
                <a16:creationId xmlns:a16="http://schemas.microsoft.com/office/drawing/2014/main" id="{743C4673-CFC5-4144-BC59-64E0521C85E9}"/>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9" name="Rectángulo 8">
            <a:extLst>
              <a:ext uri="{FF2B5EF4-FFF2-40B4-BE49-F238E27FC236}">
                <a16:creationId xmlns:a16="http://schemas.microsoft.com/office/drawing/2014/main" id="{5449F34C-8A13-4EA2-9F99-53BB5FEC5036}"/>
              </a:ext>
            </a:extLst>
          </p:cNvPr>
          <p:cNvSpPr>
            <a:spLocks noChangeArrowheads="1"/>
          </p:cNvSpPr>
          <p:nvPr/>
        </p:nvSpPr>
        <p:spPr bwMode="auto">
          <a:xfrm>
            <a:off x="163513" y="3798888"/>
            <a:ext cx="87550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ea typeface="Times-Roman"/>
                <a:cs typeface="Arial" panose="020B0604020202020204" pitchFamily="34" charset="0"/>
              </a:rPr>
              <a:t>La aceleración promedio es el cambio en la velocidad dividido entre el tiempo transcurrido, 5.0 s.  El automóvil parte del reposo, por lo que la velocidad final es:</a:t>
            </a:r>
            <a:endParaRPr lang="es-AR" altLang="es-AR" sz="220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96BD9EF2-A22B-48F3-AE87-891A90E4CC80}"/>
              </a:ext>
            </a:extLst>
          </p:cNvPr>
          <p:cNvSpPr>
            <a:spLocks noRot="1" noChangeAspect="1" noMove="1" noResize="1" noEditPoints="1" noAdjustHandles="1" noChangeArrowheads="1" noChangeShapeType="1" noTextEdit="1"/>
          </p:cNvSpPr>
          <p:nvPr/>
        </p:nvSpPr>
        <p:spPr>
          <a:xfrm>
            <a:off x="2157978" y="4906340"/>
            <a:ext cx="4467785" cy="735266"/>
          </a:xfrm>
          <a:prstGeom prst="rect">
            <a:avLst/>
          </a:prstGeom>
          <a:blipFill>
            <a:blip r:embed="rId3"/>
            <a:stretch>
              <a:fillRect/>
            </a:stretch>
          </a:blipFill>
        </p:spPr>
        <p:txBody>
          <a:bodyPr/>
          <a:lstStyle/>
          <a:p>
            <a:pPr>
              <a:defRPr/>
            </a:pPr>
            <a:r>
              <a:rPr lang="es-AR">
                <a:noFill/>
              </a:rPr>
              <a:t> </a:t>
            </a:r>
          </a:p>
        </p:txBody>
      </p:sp>
      <p:sp>
        <p:nvSpPr>
          <p:cNvPr id="11" name="Rectángulo 10">
            <a:extLst>
              <a:ext uri="{FF2B5EF4-FFF2-40B4-BE49-F238E27FC236}">
                <a16:creationId xmlns:a16="http://schemas.microsoft.com/office/drawing/2014/main" id="{430A0439-708A-450D-A1F7-97F516968FA0}"/>
              </a:ext>
            </a:extLst>
          </p:cNvPr>
          <p:cNvSpPr>
            <a:spLocks noRot="1" noChangeAspect="1" noMove="1" noResize="1" noEditPoints="1" noAdjustHandles="1" noChangeArrowheads="1" noChangeShapeType="1" noTextEdit="1"/>
          </p:cNvSpPr>
          <p:nvPr/>
        </p:nvSpPr>
        <p:spPr>
          <a:xfrm>
            <a:off x="911944" y="5749788"/>
            <a:ext cx="7654739" cy="949171"/>
          </a:xfrm>
          <a:prstGeom prst="rect">
            <a:avLst/>
          </a:prstGeom>
          <a:blipFill>
            <a:blip r:embed="rId4"/>
            <a:stretch>
              <a:fillRect/>
            </a:stretch>
          </a:blipFill>
        </p:spPr>
        <p:txBody>
          <a:bodyPr/>
          <a:lstStyle/>
          <a:p>
            <a:pPr>
              <a:defRPr/>
            </a:pPr>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B684A53-1A63-4F19-B259-1C021C4CAC70}"/>
              </a:ext>
            </a:extLst>
          </p:cNvPr>
          <p:cNvSpPr/>
          <p:nvPr/>
        </p:nvSpPr>
        <p:spPr>
          <a:xfrm>
            <a:off x="196850" y="193675"/>
            <a:ext cx="8680450" cy="6524625"/>
          </a:xfrm>
          <a:prstGeom prst="rect">
            <a:avLst/>
          </a:prstGeom>
        </p:spPr>
        <p:txBody>
          <a:bodyPr>
            <a:spAutoFit/>
          </a:bodyPr>
          <a:lstStyle/>
          <a:p>
            <a:pPr>
              <a:defRPr/>
            </a:pPr>
            <a:r>
              <a:rPr lang="es-AR" sz="2200" b="1" dirty="0">
                <a:solidFill>
                  <a:srgbClr val="FF0000"/>
                </a:solidFill>
                <a:latin typeface="+mn-lt"/>
              </a:rPr>
              <a:t>Unidad 2. Cinemática de la partícula. Movimiento en una dimensión.</a:t>
            </a:r>
            <a:r>
              <a:rPr lang="es-AR" sz="2200" dirty="0">
                <a:solidFill>
                  <a:srgbClr val="FF0000"/>
                </a:solidFill>
                <a:latin typeface="+mn-lt"/>
              </a:rPr>
              <a:t/>
            </a:r>
            <a:br>
              <a:rPr lang="es-AR" sz="2200" dirty="0">
                <a:solidFill>
                  <a:srgbClr val="FF0000"/>
                </a:solidFill>
                <a:latin typeface="+mn-lt"/>
              </a:rPr>
            </a:br>
            <a:endParaRPr lang="es-AR" sz="2200" dirty="0">
              <a:solidFill>
                <a:srgbClr val="FF0000"/>
              </a:solidFill>
              <a:latin typeface="+mn-lt"/>
            </a:endParaRPr>
          </a:p>
          <a:p>
            <a:pPr>
              <a:defRPr/>
            </a:pPr>
            <a:r>
              <a:rPr lang="es-AR" sz="2200" dirty="0">
                <a:solidFill>
                  <a:srgbClr val="000000"/>
                </a:solidFill>
                <a:latin typeface="+mn-lt"/>
              </a:rPr>
              <a:t>2.1. Sistema de referencia. Trayectoria. Espacio. </a:t>
            </a:r>
          </a:p>
          <a:p>
            <a:pPr>
              <a:defRPr/>
            </a:pPr>
            <a:r>
              <a:rPr lang="es-AR" sz="2200" dirty="0">
                <a:solidFill>
                  <a:srgbClr val="000000"/>
                </a:solidFill>
                <a:latin typeface="+mn-lt"/>
              </a:rPr>
              <a:t>       Posición y </a:t>
            </a:r>
            <a:r>
              <a:rPr lang="es-AR" sz="2200" dirty="0">
                <a:solidFill>
                  <a:schemeClr val="tx2"/>
                </a:solidFill>
                <a:latin typeface="+mn-lt"/>
                <a:ea typeface="+mj-ea"/>
                <a:cs typeface="+mj-cs"/>
              </a:rPr>
              <a:t>desplazamiento</a:t>
            </a:r>
            <a:r>
              <a:rPr lang="es-AR" sz="2200" dirty="0">
                <a:solidFill>
                  <a:srgbClr val="000000"/>
                </a:solidFill>
                <a:latin typeface="+mn-lt"/>
              </a:rPr>
              <a:t>.</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2.2. Velocidad media e instantánea. Rapidez.</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2.3. Movimiento rectilíneo uniforme.</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2.4. Aceleración media e instantánea.</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2.5. Movimiento rectilíneo uniformemente acelerado.</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2.6. Movimiento de caída de los cuerpos en el vacío.</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2.7. Diagramas o gráficas del movimiento.</a:t>
            </a:r>
          </a:p>
          <a:p>
            <a:pPr>
              <a:defRPr/>
            </a:pPr>
            <a:r>
              <a:rPr lang="es-AR" sz="2200" dirty="0">
                <a:solidFill>
                  <a:srgbClr val="000000"/>
                </a:solidFill>
                <a:latin typeface="+mn-lt"/>
              </a:rPr>
              <a:t/>
            </a:r>
            <a:br>
              <a:rPr lang="es-AR" sz="2200" dirty="0">
                <a:solidFill>
                  <a:srgbClr val="000000"/>
                </a:solidFill>
                <a:latin typeface="+mn-lt"/>
              </a:rPr>
            </a:br>
            <a:r>
              <a:rPr lang="es-AR" sz="2200" dirty="0">
                <a:solidFill>
                  <a:srgbClr val="000000"/>
                </a:solidFill>
                <a:latin typeface="+mn-lt"/>
              </a:rPr>
              <a:t>2.8. Unidades. Ejemplos y aplicaciones.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FA115DF-AA65-4715-A684-DF7894CC424C}"/>
              </a:ext>
            </a:extLst>
          </p:cNvPr>
          <p:cNvSpPr/>
          <p:nvPr/>
        </p:nvSpPr>
        <p:spPr>
          <a:xfrm>
            <a:off x="260350" y="5265738"/>
            <a:ext cx="8715375" cy="1108075"/>
          </a:xfrm>
          <a:prstGeom prst="rect">
            <a:avLst/>
          </a:prstGeom>
        </p:spPr>
        <p:txBody>
          <a:bodyPr>
            <a:spAutoFit/>
          </a:bodyPr>
          <a:lstStyle/>
          <a:p>
            <a:pPr algn="just">
              <a:spcAft>
                <a:spcPts val="0"/>
              </a:spcAft>
              <a:defRPr/>
            </a:pPr>
            <a:r>
              <a:rPr lang="es-AR" sz="2200" dirty="0">
                <a:latin typeface="+mn-lt"/>
                <a:ea typeface="Times-Roman"/>
                <a:cs typeface="Times-Roman"/>
              </a:rPr>
              <a:t>La </a:t>
            </a:r>
            <a:r>
              <a:rPr lang="es-AR" sz="2200" b="1" dirty="0">
                <a:solidFill>
                  <a:srgbClr val="0070C0"/>
                </a:solidFill>
                <a:latin typeface="+mn-lt"/>
                <a:ea typeface="Times-Roman"/>
                <a:cs typeface="Times-Roman"/>
              </a:rPr>
              <a:t>aceleración nos indica que tan rápido cambia la velocidad</a:t>
            </a:r>
            <a:r>
              <a:rPr lang="es-AR" sz="2200" dirty="0">
                <a:latin typeface="+mn-lt"/>
                <a:ea typeface="Times-Roman"/>
                <a:cs typeface="Times-Roman"/>
              </a:rPr>
              <a:t>, mientras que la </a:t>
            </a:r>
            <a:r>
              <a:rPr lang="es-AR" sz="2200" b="1" dirty="0">
                <a:solidFill>
                  <a:srgbClr val="0070C0"/>
                </a:solidFill>
                <a:latin typeface="+mn-lt"/>
                <a:ea typeface="Times-Roman"/>
                <a:cs typeface="Times-Roman"/>
              </a:rPr>
              <a:t>velocidad nos dice que tan rápido cambia la posición</a:t>
            </a:r>
            <a:r>
              <a:rPr lang="es-AR" sz="2200" dirty="0">
                <a:latin typeface="+mn-lt"/>
                <a:ea typeface="Times-Roman"/>
                <a:cs typeface="Times-Roman"/>
              </a:rPr>
              <a:t>.</a:t>
            </a:r>
            <a:endParaRPr lang="es-AR" sz="2200" dirty="0">
              <a:latin typeface="+mn-lt"/>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73750410-6C8A-40AE-92E8-B78C40866699}"/>
              </a:ext>
            </a:extLst>
          </p:cNvPr>
          <p:cNvSpPr/>
          <p:nvPr/>
        </p:nvSpPr>
        <p:spPr>
          <a:xfrm>
            <a:off x="260350" y="5265738"/>
            <a:ext cx="8729663" cy="1108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pic>
        <p:nvPicPr>
          <p:cNvPr id="24580" name="Imagen 1">
            <a:hlinkClick r:id="rId2"/>
            <a:extLst>
              <a:ext uri="{FF2B5EF4-FFF2-40B4-BE49-F238E27FC236}">
                <a16:creationId xmlns:a16="http://schemas.microsoft.com/office/drawing/2014/main" id="{B132C4D6-198F-4C9A-BDF5-42B8747B4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14" t="22705" r="14154" b="8885"/>
          <a:stretch>
            <a:fillRect/>
          </a:stretch>
        </p:blipFill>
        <p:spPr bwMode="auto">
          <a:xfrm>
            <a:off x="1270000" y="800100"/>
            <a:ext cx="6696075"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6D3F78ED-502E-4999-9987-3DFEC62227BE}"/>
              </a:ext>
            </a:extLst>
          </p:cNvPr>
          <p:cNvSpPr txBox="1"/>
          <p:nvPr/>
        </p:nvSpPr>
        <p:spPr>
          <a:xfrm>
            <a:off x="125413" y="212725"/>
            <a:ext cx="8131175" cy="430213"/>
          </a:xfrm>
          <a:prstGeom prst="rect">
            <a:avLst/>
          </a:prstGeom>
          <a:noFill/>
        </p:spPr>
        <p:txBody>
          <a:bodyPr>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24582" name="CuadroTexto 5">
            <a:extLst>
              <a:ext uri="{FF2B5EF4-FFF2-40B4-BE49-F238E27FC236}">
                <a16:creationId xmlns:a16="http://schemas.microsoft.com/office/drawing/2014/main" id="{AF262C3B-9981-4A5E-AA85-46FA62852798}"/>
              </a:ext>
            </a:extLst>
          </p:cNvPr>
          <p:cNvSpPr txBox="1">
            <a:spLocks noChangeArrowheads="1"/>
          </p:cNvSpPr>
          <p:nvPr/>
        </p:nvSpPr>
        <p:spPr bwMode="auto">
          <a:xfrm>
            <a:off x="1270000" y="4329113"/>
            <a:ext cx="611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a:t>[Se recomienda utilizar Internet Explorer o Mozilla Firefox]</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CE80F9-BCD3-4724-9C54-ECE65CB0A7FD}"/>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8" name="Rectángulo 7">
            <a:extLst>
              <a:ext uri="{FF2B5EF4-FFF2-40B4-BE49-F238E27FC236}">
                <a16:creationId xmlns:a16="http://schemas.microsoft.com/office/drawing/2014/main" id="{AAE9A4A3-1728-45AF-B021-DE7638D82845}"/>
              </a:ext>
            </a:extLst>
          </p:cNvPr>
          <p:cNvSpPr>
            <a:spLocks noRot="1" noChangeAspect="1" noMove="1" noResize="1" noEditPoints="1" noAdjustHandles="1" noChangeArrowheads="1" noChangeShapeType="1" noTextEdit="1"/>
          </p:cNvSpPr>
          <p:nvPr/>
        </p:nvSpPr>
        <p:spPr>
          <a:xfrm>
            <a:off x="155574" y="2784141"/>
            <a:ext cx="1743563" cy="2342821"/>
          </a:xfrm>
          <a:prstGeom prst="rect">
            <a:avLst/>
          </a:prstGeom>
          <a:blipFill>
            <a:blip r:embed="rId2"/>
            <a:stretch>
              <a:fillRect l="-4545" t="-1563"/>
            </a:stretch>
          </a:blipFill>
        </p:spPr>
        <p:txBody>
          <a:bodyPr/>
          <a:lstStyle/>
          <a:p>
            <a:pPr>
              <a:defRPr/>
            </a:pPr>
            <a:r>
              <a:rPr lang="es-AR">
                <a:noFill/>
              </a:rPr>
              <a:t> </a:t>
            </a:r>
          </a:p>
        </p:txBody>
      </p:sp>
      <p:sp>
        <p:nvSpPr>
          <p:cNvPr id="9" name="CuadroTexto 8">
            <a:extLst>
              <a:ext uri="{FF2B5EF4-FFF2-40B4-BE49-F238E27FC236}">
                <a16:creationId xmlns:a16="http://schemas.microsoft.com/office/drawing/2014/main" id="{675B276F-84F3-49B5-B516-9731F35AE15F}"/>
              </a:ext>
            </a:extLst>
          </p:cNvPr>
          <p:cNvSpPr txBox="1">
            <a:spLocks noRot="1" noChangeAspect="1" noMove="1" noResize="1" noEditPoints="1" noAdjustHandles="1" noChangeArrowheads="1" noChangeShapeType="1" noTextEdit="1"/>
          </p:cNvSpPr>
          <p:nvPr/>
        </p:nvSpPr>
        <p:spPr>
          <a:xfrm>
            <a:off x="1899136" y="2784141"/>
            <a:ext cx="1674057" cy="1107996"/>
          </a:xfrm>
          <a:prstGeom prst="rect">
            <a:avLst/>
          </a:prstGeom>
          <a:blipFill>
            <a:blip r:embed="rId3"/>
            <a:stretch>
              <a:fillRect l="-4745" t="-3315"/>
            </a:stretch>
          </a:blipFill>
        </p:spPr>
        <p:txBody>
          <a:bodyPr/>
          <a:lstStyle/>
          <a:p>
            <a:pPr>
              <a:defRPr/>
            </a:pPr>
            <a:r>
              <a:rPr lang="es-AR">
                <a:noFill/>
              </a:rPr>
              <a:t> </a:t>
            </a:r>
          </a:p>
        </p:txBody>
      </p:sp>
      <p:pic>
        <p:nvPicPr>
          <p:cNvPr id="10" name="Imagen 9">
            <a:extLst>
              <a:ext uri="{FF2B5EF4-FFF2-40B4-BE49-F238E27FC236}">
                <a16:creationId xmlns:a16="http://schemas.microsoft.com/office/drawing/2014/main" id="{423B160F-0A3B-491D-ABB7-06F976537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0689"/>
          <a:stretch>
            <a:fillRect/>
          </a:stretch>
        </p:blipFill>
        <p:spPr bwMode="auto">
          <a:xfrm>
            <a:off x="4792663" y="2697163"/>
            <a:ext cx="4043362"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BFEF616E-286B-4285-9405-F705D0E25A63}"/>
              </a:ext>
            </a:extLst>
          </p:cNvPr>
          <p:cNvSpPr>
            <a:spLocks noRot="1" noChangeAspect="1" noMove="1" noResize="1" noEditPoints="1" noAdjustHandles="1" noChangeArrowheads="1" noChangeShapeType="1" noTextEdit="1"/>
          </p:cNvSpPr>
          <p:nvPr/>
        </p:nvSpPr>
        <p:spPr>
          <a:xfrm>
            <a:off x="565417" y="5410682"/>
            <a:ext cx="7721333" cy="953851"/>
          </a:xfrm>
          <a:prstGeom prst="rect">
            <a:avLst/>
          </a:prstGeom>
          <a:blipFill>
            <a:blip r:embed="rId5"/>
            <a:stretch>
              <a:fillRect/>
            </a:stretch>
          </a:blipFill>
        </p:spPr>
        <p:txBody>
          <a:bodyPr/>
          <a:lstStyle/>
          <a:p>
            <a:pPr>
              <a:defRPr/>
            </a:pPr>
            <a:r>
              <a:rPr lang="es-AR">
                <a:noFill/>
              </a:rPr>
              <a:t> </a:t>
            </a:r>
          </a:p>
        </p:txBody>
      </p:sp>
      <p:sp>
        <p:nvSpPr>
          <p:cNvPr id="2" name="Rectángulo 1">
            <a:extLst>
              <a:ext uri="{FF2B5EF4-FFF2-40B4-BE49-F238E27FC236}">
                <a16:creationId xmlns:a16="http://schemas.microsoft.com/office/drawing/2014/main" id="{CF62CEAE-786F-4ECE-9328-9990A1310EE3}"/>
              </a:ext>
            </a:extLst>
          </p:cNvPr>
          <p:cNvSpPr/>
          <p:nvPr/>
        </p:nvSpPr>
        <p:spPr>
          <a:xfrm>
            <a:off x="220663" y="720725"/>
            <a:ext cx="8769350" cy="2124075"/>
          </a:xfrm>
          <a:prstGeom prst="rect">
            <a:avLst/>
          </a:prstGeom>
        </p:spPr>
        <p:txBody>
          <a:bodyPr>
            <a:spAutoFit/>
          </a:bodyPr>
          <a:lstStyle/>
          <a:p>
            <a:pPr>
              <a:defRPr/>
            </a:pPr>
            <a:r>
              <a:rPr lang="es-AR" sz="2200" dirty="0">
                <a:latin typeface="+mn-lt"/>
              </a:rPr>
              <a:t>Automóvil que desacelera. Un automóvil se mueve hacia la derecha a lo largo de un camino recto, que llamamos el eje x positivo cuando el conductor aplica los frenos. Si la velocidad inicial (cuando el conductor acciona los frenos) es </a:t>
            </a:r>
            <a:r>
              <a:rPr lang="es-AR" sz="2200" i="1" dirty="0">
                <a:latin typeface="Times New Roman" panose="02020603050405020304" pitchFamily="18" charset="0"/>
                <a:cs typeface="Times New Roman" panose="02020603050405020304" pitchFamily="18" charset="0"/>
              </a:rPr>
              <a:t>v</a:t>
            </a:r>
            <a:r>
              <a:rPr lang="es-AR" sz="2200" i="1" baseline="-25000" dirty="0">
                <a:latin typeface="Times New Roman" panose="02020603050405020304" pitchFamily="18" charset="0"/>
                <a:cs typeface="Times New Roman" panose="02020603050405020304" pitchFamily="18" charset="0"/>
              </a:rPr>
              <a:t>1</a:t>
            </a:r>
            <a:r>
              <a:rPr lang="es-AR" sz="2200" dirty="0">
                <a:latin typeface="+mn-lt"/>
              </a:rPr>
              <a:t> = 15 m/s y toma 5,0 s desacelerar a </a:t>
            </a:r>
            <a:r>
              <a:rPr lang="es-AR" sz="2200" i="1" dirty="0">
                <a:latin typeface="Times New Roman" panose="02020603050405020304" pitchFamily="18" charset="0"/>
                <a:cs typeface="Times New Roman" panose="02020603050405020304" pitchFamily="18" charset="0"/>
              </a:rPr>
              <a:t>v</a:t>
            </a:r>
            <a:r>
              <a:rPr lang="es-AR" sz="2200" i="1" baseline="-25000" dirty="0">
                <a:latin typeface="Times New Roman" panose="02020603050405020304" pitchFamily="18" charset="0"/>
                <a:cs typeface="Times New Roman" panose="02020603050405020304" pitchFamily="18" charset="0"/>
              </a:rPr>
              <a:t>2</a:t>
            </a:r>
            <a:r>
              <a:rPr lang="es-AR" sz="2200" dirty="0">
                <a:latin typeface="+mn-lt"/>
              </a:rPr>
              <a:t> = 5 m/s. ¿cuál fue la aceleración promedio del automóvil?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250" fill="hold"/>
                                        <p:tgtEl>
                                          <p:spTgt spid="11"/>
                                        </p:tgtEl>
                                        <p:attrNameLst>
                                          <p:attrName>ppt_w</p:attrName>
                                        </p:attrNameLst>
                                      </p:cBhvr>
                                      <p:tavLst>
                                        <p:tav tm="0">
                                          <p:val>
                                            <p:fltVal val="0"/>
                                          </p:val>
                                        </p:tav>
                                        <p:tav tm="100000">
                                          <p:val>
                                            <p:strVal val="#ppt_w"/>
                                          </p:val>
                                        </p:tav>
                                      </p:tavLst>
                                    </p:anim>
                                    <p:anim calcmode="lin" valueType="num">
                                      <p:cBhvr>
                                        <p:cTn id="20" dur="1250" fill="hold"/>
                                        <p:tgtEl>
                                          <p:spTgt spid="11"/>
                                        </p:tgtEl>
                                        <p:attrNameLst>
                                          <p:attrName>ppt_h</p:attrName>
                                        </p:attrNameLst>
                                      </p:cBhvr>
                                      <p:tavLst>
                                        <p:tav tm="0">
                                          <p:val>
                                            <p:fltVal val="0"/>
                                          </p:val>
                                        </p:tav>
                                        <p:tav tm="100000">
                                          <p:val>
                                            <p:strVal val="#ppt_h"/>
                                          </p:val>
                                        </p:tav>
                                      </p:tavLst>
                                    </p:anim>
                                    <p:animEffect transition="in" filter="fade">
                                      <p:cBhvr>
                                        <p:cTn id="2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095D6CC-CA93-4F90-B8F1-A0AC057EEBB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8" y="1098550"/>
            <a:ext cx="85979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C61A474F-C6F5-4AAF-B13C-A5047F5244CE}"/>
              </a:ext>
            </a:extLst>
          </p:cNvPr>
          <p:cNvSpPr>
            <a:spLocks noRot="1" noChangeAspect="1" noMove="1" noResize="1" noEditPoints="1" noAdjustHandles="1" noChangeArrowheads="1" noChangeShapeType="1" noTextEdit="1"/>
          </p:cNvSpPr>
          <p:nvPr/>
        </p:nvSpPr>
        <p:spPr>
          <a:xfrm>
            <a:off x="2963083" y="3516193"/>
            <a:ext cx="2694199" cy="735138"/>
          </a:xfrm>
          <a:prstGeom prst="rect">
            <a:avLst/>
          </a:prstGeom>
          <a:blipFill>
            <a:blip r:embed="rId3"/>
            <a:stretch>
              <a:fillRect/>
            </a:stretch>
          </a:blipFill>
        </p:spPr>
        <p:txBody>
          <a:bodyPr/>
          <a:lstStyle/>
          <a:p>
            <a:pPr>
              <a:defRPr/>
            </a:pPr>
            <a:r>
              <a:rPr lang="es-AR">
                <a:noFill/>
              </a:rPr>
              <a:t> </a:t>
            </a:r>
          </a:p>
        </p:txBody>
      </p:sp>
      <p:sp>
        <p:nvSpPr>
          <p:cNvPr id="7" name="CuadroTexto 6">
            <a:extLst>
              <a:ext uri="{FF2B5EF4-FFF2-40B4-BE49-F238E27FC236}">
                <a16:creationId xmlns:a16="http://schemas.microsoft.com/office/drawing/2014/main" id="{78B65F30-F249-4237-A07E-B5D8D2894D75}"/>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Aceleración instantánea.</a:t>
            </a:r>
            <a:endParaRPr lang="es-AR"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8017D19-8413-40EC-867C-8AFB3C4EA433}"/>
              </a:ext>
            </a:extLst>
          </p:cNvPr>
          <p:cNvSpPr/>
          <p:nvPr/>
        </p:nvSpPr>
        <p:spPr>
          <a:xfrm>
            <a:off x="155575" y="4538663"/>
            <a:ext cx="4598988" cy="1477962"/>
          </a:xfrm>
          <a:prstGeom prst="rect">
            <a:avLst/>
          </a:prstGeom>
        </p:spPr>
        <p:txBody>
          <a:bodyPr>
            <a:spAutoFit/>
          </a:bodyPr>
          <a:lstStyle/>
          <a:p>
            <a:pPr>
              <a:defRPr/>
            </a:pPr>
            <a:r>
              <a:rPr lang="es-AR" sz="2200" dirty="0">
                <a:latin typeface="+mn-lt"/>
                <a:ea typeface="Times-Roman"/>
                <a:cs typeface="Times-Roman"/>
              </a:rPr>
              <a:t>La aceleración </a:t>
            </a:r>
            <a:r>
              <a:rPr lang="es-AR" sz="2400" i="1" dirty="0">
                <a:latin typeface="Times New Roman" panose="02020603050405020304" pitchFamily="18" charset="0"/>
                <a:ea typeface="Times-Roman"/>
                <a:cs typeface="Times New Roman" panose="02020603050405020304" pitchFamily="18" charset="0"/>
              </a:rPr>
              <a:t>a</a:t>
            </a:r>
            <a:r>
              <a:rPr lang="es-AR" sz="2200" baseline="-25000" dirty="0">
                <a:latin typeface="+mn-lt"/>
                <a:ea typeface="Times-Roman"/>
                <a:cs typeface="Times-Roman"/>
              </a:rPr>
              <a:t>  </a:t>
            </a:r>
            <a:r>
              <a:rPr lang="es-AR" sz="2200" dirty="0">
                <a:latin typeface="+mn-lt"/>
                <a:ea typeface="Times-Roman"/>
                <a:cs typeface="Times-Roman"/>
              </a:rPr>
              <a:t>es la tasa constante de cambio de velocidad, es decir, el cambio en la velocidad por unidad de tiempo. </a:t>
            </a:r>
            <a:endParaRPr lang="es-AR" sz="2200" dirty="0">
              <a:latin typeface="+mn-lt"/>
            </a:endParaRPr>
          </a:p>
        </p:txBody>
      </p:sp>
      <p:sp>
        <p:nvSpPr>
          <p:cNvPr id="7" name="CuadroTexto 6">
            <a:extLst>
              <a:ext uri="{FF2B5EF4-FFF2-40B4-BE49-F238E27FC236}">
                <a16:creationId xmlns:a16="http://schemas.microsoft.com/office/drawing/2014/main" id="{FD797996-BE39-4FEE-A144-9B493144A877}"/>
              </a:ext>
            </a:extLst>
          </p:cNvPr>
          <p:cNvSpPr txBox="1"/>
          <p:nvPr/>
        </p:nvSpPr>
        <p:spPr>
          <a:xfrm>
            <a:off x="168275" y="131763"/>
            <a:ext cx="8729663" cy="430212"/>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Movimiento Rectilíneo con Uniformemente Acelerado (MRUA).</a:t>
            </a:r>
            <a:endParaRPr lang="es-AR" b="1" dirty="0">
              <a:solidFill>
                <a:srgbClr val="FFFF00"/>
              </a:solidFill>
            </a:endParaRPr>
          </a:p>
        </p:txBody>
      </p:sp>
      <p:sp>
        <p:nvSpPr>
          <p:cNvPr id="10" name="Rectángulo 9">
            <a:extLst>
              <a:ext uri="{FF2B5EF4-FFF2-40B4-BE49-F238E27FC236}">
                <a16:creationId xmlns:a16="http://schemas.microsoft.com/office/drawing/2014/main" id="{BE7FAD28-C6C9-4319-95D1-13CBEBA6E45F}"/>
              </a:ext>
            </a:extLst>
          </p:cNvPr>
          <p:cNvSpPr/>
          <p:nvPr/>
        </p:nvSpPr>
        <p:spPr>
          <a:xfrm>
            <a:off x="155575" y="788988"/>
            <a:ext cx="4611688" cy="2462212"/>
          </a:xfrm>
          <a:prstGeom prst="rect">
            <a:avLst/>
          </a:prstGeom>
        </p:spPr>
        <p:txBody>
          <a:bodyPr>
            <a:spAutoFit/>
          </a:bodyPr>
          <a:lstStyle/>
          <a:p>
            <a:pPr>
              <a:spcAft>
                <a:spcPts val="0"/>
              </a:spcAft>
              <a:defRPr/>
            </a:pPr>
            <a:r>
              <a:rPr lang="es-AR" sz="2200" dirty="0">
                <a:latin typeface="+mn-lt"/>
              </a:rPr>
              <a:t>Si una partícula se mueve con aceleración constante, la velocidad cambia al mismo ritmo todo el tiempo, es decir cambia cantidades iguales en  intervalos de tiempos iguales . </a:t>
            </a:r>
          </a:p>
          <a:p>
            <a:pPr>
              <a:spcAft>
                <a:spcPts val="0"/>
              </a:spcAft>
              <a:defRPr/>
            </a:pPr>
            <a:endParaRPr lang="es-AR" sz="2200" dirty="0">
              <a:latin typeface="+mn-lt"/>
              <a:ea typeface="Calibri" panose="020F0502020204030204" pitchFamily="34" charset="0"/>
              <a:cs typeface="Times New Roman" panose="02020603050405020304" pitchFamily="18" charset="0"/>
            </a:endParaRPr>
          </a:p>
        </p:txBody>
      </p:sp>
      <p:pic>
        <p:nvPicPr>
          <p:cNvPr id="28677" name="Picture 8" descr="File:Grafico pva del MRUA.svg">
            <a:extLst>
              <a:ext uri="{FF2B5EF4-FFF2-40B4-BE49-F238E27FC236}">
                <a16:creationId xmlns:a16="http://schemas.microsoft.com/office/drawing/2014/main" id="{6E922C66-A195-4EC9-A3CF-80135E9E4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975" y="631825"/>
            <a:ext cx="35814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0FE908F4-A5C2-46A3-BC23-2C5DB19C0531}"/>
              </a:ext>
            </a:extLst>
          </p:cNvPr>
          <p:cNvSpPr txBox="1">
            <a:spLocks noRot="1" noChangeAspect="1" noMove="1" noResize="1" noEditPoints="1" noAdjustHandles="1" noChangeArrowheads="1" noChangeShapeType="1" noTextEdit="1"/>
          </p:cNvSpPr>
          <p:nvPr/>
        </p:nvSpPr>
        <p:spPr>
          <a:xfrm>
            <a:off x="1398222" y="3349644"/>
            <a:ext cx="1557349" cy="685444"/>
          </a:xfrm>
          <a:prstGeom prst="rect">
            <a:avLst/>
          </a:prstGeom>
          <a:blipFill>
            <a:blip r:embed="rId3"/>
            <a:stretch>
              <a:fillRect/>
            </a:stretch>
          </a:blipFill>
        </p:spPr>
        <p:txBody>
          <a:bodyPr/>
          <a:lstStyle/>
          <a:p>
            <a:pPr>
              <a:defRPr/>
            </a:pPr>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11609148-5FAE-4F9D-88F2-7F1A408F7F66}"/>
              </a:ext>
            </a:extLst>
          </p:cNvPr>
          <p:cNvSpPr>
            <a:spLocks noChangeArrowheads="1"/>
          </p:cNvSpPr>
          <p:nvPr/>
        </p:nvSpPr>
        <p:spPr bwMode="auto">
          <a:xfrm>
            <a:off x="166688" y="365125"/>
            <a:ext cx="8642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b="1">
                <a:solidFill>
                  <a:srgbClr val="FF0000"/>
                </a:solidFill>
                <a:cs typeface="Times New Roman" panose="02020603050405020304" pitchFamily="18" charset="0"/>
              </a:rPr>
              <a:t>Ecuaciones</a:t>
            </a:r>
            <a:r>
              <a:rPr lang="es-ES" altLang="es-AR" sz="2200">
                <a:solidFill>
                  <a:srgbClr val="FF0000"/>
                </a:solidFill>
                <a:cs typeface="Times New Roman" panose="02020603050405020304" pitchFamily="18" charset="0"/>
              </a:rPr>
              <a:t> </a:t>
            </a:r>
            <a:r>
              <a:rPr lang="es-ES" altLang="es-AR" sz="2200">
                <a:cs typeface="Times New Roman" panose="02020603050405020304" pitchFamily="18" charset="0"/>
              </a:rPr>
              <a:t>para el Movimiento Rectilíneo Uniformemente Acelerado (MRUA). </a:t>
            </a:r>
            <a:endParaRPr lang="es-ES_tradnl" altLang="es-AR" sz="2200"/>
          </a:p>
        </p:txBody>
      </p:sp>
      <p:sp>
        <p:nvSpPr>
          <p:cNvPr id="10" name="CuadroTexto 9">
            <a:extLst>
              <a:ext uri="{FF2B5EF4-FFF2-40B4-BE49-F238E27FC236}">
                <a16:creationId xmlns:a16="http://schemas.microsoft.com/office/drawing/2014/main" id="{7F6FC57D-D747-4CB0-836E-B6EDE6656E73}"/>
              </a:ext>
            </a:extLst>
          </p:cNvPr>
          <p:cNvSpPr txBox="1">
            <a:spLocks noRot="1" noChangeAspect="1" noMove="1" noResize="1" noEditPoints="1" noAdjustHandles="1" noChangeArrowheads="1" noChangeShapeType="1" noTextEdit="1"/>
          </p:cNvSpPr>
          <p:nvPr/>
        </p:nvSpPr>
        <p:spPr>
          <a:xfrm>
            <a:off x="2985557" y="2548374"/>
            <a:ext cx="3609208" cy="365613"/>
          </a:xfrm>
          <a:prstGeom prst="rect">
            <a:avLst/>
          </a:prstGeom>
          <a:blipFill>
            <a:blip r:embed="rId2"/>
            <a:stretch>
              <a:fillRect b="-26667"/>
            </a:stretch>
          </a:blipFill>
        </p:spPr>
        <p:txBody>
          <a:bodyPr/>
          <a:lstStyle/>
          <a:p>
            <a:pPr>
              <a:defRPr/>
            </a:pPr>
            <a:r>
              <a:rPr lang="es-AR" sz="2200">
                <a:noFill/>
              </a:rPr>
              <a:t> </a:t>
            </a:r>
          </a:p>
        </p:txBody>
      </p:sp>
      <p:sp>
        <p:nvSpPr>
          <p:cNvPr id="11" name="CuadroTexto 10">
            <a:extLst>
              <a:ext uri="{FF2B5EF4-FFF2-40B4-BE49-F238E27FC236}">
                <a16:creationId xmlns:a16="http://schemas.microsoft.com/office/drawing/2014/main" id="{1BCFE6D2-8CCA-4065-8867-D2DDDC4A585B}"/>
              </a:ext>
            </a:extLst>
          </p:cNvPr>
          <p:cNvSpPr txBox="1">
            <a:spLocks noRot="1" noChangeAspect="1" noMove="1" noResize="1" noEditPoints="1" noAdjustHandles="1" noChangeArrowheads="1" noChangeShapeType="1" noTextEdit="1"/>
          </p:cNvSpPr>
          <p:nvPr/>
        </p:nvSpPr>
        <p:spPr>
          <a:xfrm>
            <a:off x="3084032" y="3630249"/>
            <a:ext cx="3609208" cy="633828"/>
          </a:xfrm>
          <a:prstGeom prst="rect">
            <a:avLst/>
          </a:prstGeom>
          <a:blipFill>
            <a:blip r:embed="rId3"/>
            <a:stretch>
              <a:fillRect/>
            </a:stretch>
          </a:blipFill>
        </p:spPr>
        <p:txBody>
          <a:bodyPr/>
          <a:lstStyle/>
          <a:p>
            <a:pPr>
              <a:defRPr/>
            </a:pPr>
            <a:r>
              <a:rPr lang="es-AR">
                <a:noFill/>
              </a:rPr>
              <a:t> </a:t>
            </a:r>
          </a:p>
        </p:txBody>
      </p:sp>
      <p:sp>
        <p:nvSpPr>
          <p:cNvPr id="12" name="CuadroTexto 11">
            <a:extLst>
              <a:ext uri="{FF2B5EF4-FFF2-40B4-BE49-F238E27FC236}">
                <a16:creationId xmlns:a16="http://schemas.microsoft.com/office/drawing/2014/main" id="{9D664EF6-BA58-4BDD-BE70-20DA3E19339C}"/>
              </a:ext>
            </a:extLst>
          </p:cNvPr>
          <p:cNvSpPr txBox="1">
            <a:spLocks noRot="1" noChangeAspect="1" noMove="1" noResize="1" noEditPoints="1" noAdjustHandles="1" noChangeArrowheads="1" noChangeShapeType="1" noTextEdit="1"/>
          </p:cNvSpPr>
          <p:nvPr/>
        </p:nvSpPr>
        <p:spPr>
          <a:xfrm>
            <a:off x="3084032" y="4980339"/>
            <a:ext cx="3609208" cy="393569"/>
          </a:xfrm>
          <a:prstGeom prst="rect">
            <a:avLst/>
          </a:prstGeom>
          <a:blipFill>
            <a:blip r:embed="rId4"/>
            <a:stretch>
              <a:fillRect t="-1538" b="-21538"/>
            </a:stretch>
          </a:blipFill>
        </p:spPr>
        <p:txBody>
          <a:bodyPr/>
          <a:lstStyle/>
          <a:p>
            <a:pPr>
              <a:defRPr/>
            </a:pPr>
            <a:r>
              <a:rPr lang="es-AR">
                <a:noFill/>
              </a:rPr>
              <a:t> </a:t>
            </a:r>
          </a:p>
        </p:txBody>
      </p:sp>
      <p:sp>
        <p:nvSpPr>
          <p:cNvPr id="13" name="CuadroTexto 12">
            <a:extLst>
              <a:ext uri="{FF2B5EF4-FFF2-40B4-BE49-F238E27FC236}">
                <a16:creationId xmlns:a16="http://schemas.microsoft.com/office/drawing/2014/main" id="{4B18D8AE-EC6E-4637-8B3D-0B7119E4F0BE}"/>
              </a:ext>
            </a:extLst>
          </p:cNvPr>
          <p:cNvSpPr txBox="1">
            <a:spLocks noRot="1" noChangeAspect="1" noMove="1" noResize="1" noEditPoints="1" noAdjustHandles="1" noChangeArrowheads="1" noChangeShapeType="1" noTextEdit="1"/>
          </p:cNvSpPr>
          <p:nvPr/>
        </p:nvSpPr>
        <p:spPr>
          <a:xfrm>
            <a:off x="2802679" y="1356597"/>
            <a:ext cx="3609208" cy="475515"/>
          </a:xfrm>
          <a:prstGeom prst="rect">
            <a:avLst/>
          </a:prstGeom>
          <a:blipFill>
            <a:blip r:embed="rId5"/>
            <a:stretch>
              <a:fillRect/>
            </a:stretch>
          </a:blipFill>
        </p:spPr>
        <p:txBody>
          <a:bodyPr/>
          <a:lstStyle/>
          <a:p>
            <a:pPr>
              <a:defRPr/>
            </a:pPr>
            <a:r>
              <a:rPr lang="es-AR" sz="2200">
                <a:noFill/>
              </a:rPr>
              <a:t> </a:t>
            </a:r>
          </a:p>
        </p:txBody>
      </p:sp>
      <p:sp>
        <p:nvSpPr>
          <p:cNvPr id="7" name="Rectángulo 6">
            <a:extLst>
              <a:ext uri="{FF2B5EF4-FFF2-40B4-BE49-F238E27FC236}">
                <a16:creationId xmlns:a16="http://schemas.microsoft.com/office/drawing/2014/main" id="{24075C4B-B76E-4060-B595-122E3CC07057}"/>
              </a:ext>
            </a:extLst>
          </p:cNvPr>
          <p:cNvSpPr/>
          <p:nvPr/>
        </p:nvSpPr>
        <p:spPr>
          <a:xfrm>
            <a:off x="166688" y="192088"/>
            <a:ext cx="8729662" cy="54625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5B7DB0B-9779-484B-850D-E9B90F94B40F}"/>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7" name="Rectángulo 6">
            <a:extLst>
              <a:ext uri="{FF2B5EF4-FFF2-40B4-BE49-F238E27FC236}">
                <a16:creationId xmlns:a16="http://schemas.microsoft.com/office/drawing/2014/main" id="{BC5C9C2F-F544-4517-BA30-D3AC40C5EC63}"/>
              </a:ext>
            </a:extLst>
          </p:cNvPr>
          <p:cNvSpPr/>
          <p:nvPr/>
        </p:nvSpPr>
        <p:spPr>
          <a:xfrm>
            <a:off x="157163" y="798513"/>
            <a:ext cx="8732837" cy="2122487"/>
          </a:xfrm>
          <a:prstGeom prst="rect">
            <a:avLst/>
          </a:prstGeom>
        </p:spPr>
        <p:txBody>
          <a:bodyPr>
            <a:spAutoFit/>
          </a:bodyPr>
          <a:lstStyle/>
          <a:p>
            <a:pPr algn="just">
              <a:defRPr/>
            </a:pPr>
            <a:r>
              <a:rPr lang="es-AR" sz="2200" dirty="0">
                <a:latin typeface="+mn-lt"/>
              </a:rPr>
              <a:t>Un motociclista que viaja al Este cruza una pequeña ciudad y acelera apenas pasa el letrero que marca el limite de la Ciudad.</a:t>
            </a:r>
          </a:p>
          <a:p>
            <a:pPr>
              <a:defRPr/>
            </a:pPr>
            <a:r>
              <a:rPr lang="es-AR" sz="2200" dirty="0">
                <a:latin typeface="+mn-lt"/>
              </a:rPr>
              <a:t>Su aceleración constante es de 4.0 m/s</a:t>
            </a:r>
            <a:r>
              <a:rPr lang="es-AR" sz="2200" baseline="30000" dirty="0">
                <a:latin typeface="+mn-lt"/>
              </a:rPr>
              <a:t>2</a:t>
            </a:r>
            <a:r>
              <a:rPr lang="es-AR" sz="2200" dirty="0">
                <a:latin typeface="+mn-lt"/>
              </a:rPr>
              <a:t>.</a:t>
            </a:r>
          </a:p>
          <a:p>
            <a:pPr>
              <a:defRPr/>
            </a:pPr>
            <a:r>
              <a:rPr lang="es-AR" sz="2200" dirty="0">
                <a:latin typeface="+mn-lt"/>
              </a:rPr>
              <a:t>En t = 0, está a 5,0 m al Este del letrero, moviéndose a 15 m/s.</a:t>
            </a:r>
          </a:p>
          <a:p>
            <a:pPr>
              <a:defRPr/>
            </a:pPr>
            <a:r>
              <a:rPr lang="es-AR" sz="2200" dirty="0">
                <a:latin typeface="+mn-lt"/>
              </a:rPr>
              <a:t>a) Calcule su posición y velocidad en t = 2,0 s.</a:t>
            </a:r>
          </a:p>
          <a:p>
            <a:pPr>
              <a:defRPr/>
            </a:pPr>
            <a:r>
              <a:rPr lang="es-AR" sz="2200" dirty="0">
                <a:latin typeface="+mn-lt"/>
              </a:rPr>
              <a:t>b) ¿Dónde esta el motociclista cuando su velocidad es de 25 m/s?</a:t>
            </a:r>
          </a:p>
        </p:txBody>
      </p:sp>
      <p:pic>
        <p:nvPicPr>
          <p:cNvPr id="10" name="Imagen 9">
            <a:extLst>
              <a:ext uri="{FF2B5EF4-FFF2-40B4-BE49-F238E27FC236}">
                <a16:creationId xmlns:a16="http://schemas.microsoft.com/office/drawing/2014/main" id="{68E2B9E5-5440-4E62-AB38-B5FAF1ECE40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425" y="3259138"/>
            <a:ext cx="85375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0D23B05-27EF-4659-979D-A0461AEFA320}"/>
              </a:ext>
            </a:extLst>
          </p:cNvPr>
          <p:cNvSpPr/>
          <p:nvPr/>
        </p:nvSpPr>
        <p:spPr>
          <a:xfrm>
            <a:off x="166688" y="2246313"/>
            <a:ext cx="8737600" cy="768350"/>
          </a:xfrm>
          <a:prstGeom prst="rect">
            <a:avLst/>
          </a:prstGeom>
        </p:spPr>
        <p:txBody>
          <a:bodyPr>
            <a:spAutoFit/>
          </a:bodyPr>
          <a:lstStyle/>
          <a:p>
            <a:pPr>
              <a:defRPr/>
            </a:pPr>
            <a:r>
              <a:rPr lang="es-AR" sz="2200" dirty="0">
                <a:latin typeface="+mn-lt"/>
              </a:rPr>
              <a:t>Tomamos el letrero como origen de coordenadas (x = 0) y decidimos que el eje +x apunta al Este.</a:t>
            </a:r>
          </a:p>
        </p:txBody>
      </p:sp>
      <p:pic>
        <p:nvPicPr>
          <p:cNvPr id="9" name="Imagen 8">
            <a:extLst>
              <a:ext uri="{FF2B5EF4-FFF2-40B4-BE49-F238E27FC236}">
                <a16:creationId xmlns:a16="http://schemas.microsoft.com/office/drawing/2014/main" id="{2D7C7657-95F5-4EA0-B79E-A8957075A46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938" y="3729038"/>
            <a:ext cx="758825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ángulo 1">
            <a:extLst>
              <a:ext uri="{FF2B5EF4-FFF2-40B4-BE49-F238E27FC236}">
                <a16:creationId xmlns:a16="http://schemas.microsoft.com/office/drawing/2014/main" id="{0FAF9462-9058-4860-813F-837777412437}"/>
              </a:ext>
            </a:extLst>
          </p:cNvPr>
          <p:cNvSpPr>
            <a:spLocks noChangeArrowheads="1"/>
          </p:cNvSpPr>
          <p:nvPr/>
        </p:nvSpPr>
        <p:spPr bwMode="auto">
          <a:xfrm>
            <a:off x="166688" y="201613"/>
            <a:ext cx="183038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t>Datos:</a:t>
            </a:r>
          </a:p>
          <a:p>
            <a:pPr>
              <a:spcBef>
                <a:spcPct val="0"/>
              </a:spcBef>
              <a:buFontTx/>
              <a:buNone/>
            </a:pPr>
            <a:r>
              <a:rPr lang="es-AR" altLang="es-AR" sz="2200"/>
              <a:t>t = 0 s</a:t>
            </a:r>
          </a:p>
          <a:p>
            <a:pPr>
              <a:spcBef>
                <a:spcPct val="0"/>
              </a:spcBef>
              <a:buFontTx/>
              <a:buNone/>
            </a:pPr>
            <a:r>
              <a:rPr lang="es-AR" altLang="es-AR" sz="2200" i="1">
                <a:latin typeface="Times New Roman" panose="02020603050405020304" pitchFamily="18" charset="0"/>
                <a:cs typeface="Times New Roman" panose="02020603050405020304" pitchFamily="18" charset="0"/>
              </a:rPr>
              <a:t>x</a:t>
            </a:r>
            <a:r>
              <a:rPr lang="es-AR" altLang="es-AR" sz="2200" i="1" baseline="-25000">
                <a:latin typeface="Times New Roman" panose="02020603050405020304" pitchFamily="18" charset="0"/>
                <a:cs typeface="Times New Roman" panose="02020603050405020304" pitchFamily="18" charset="0"/>
              </a:rPr>
              <a:t>o</a:t>
            </a:r>
            <a:r>
              <a:rPr lang="es-AR" altLang="es-AR" sz="2200"/>
              <a:t> = 5 m</a:t>
            </a:r>
          </a:p>
          <a:p>
            <a:pPr>
              <a:spcBef>
                <a:spcPct val="0"/>
              </a:spcBef>
              <a:buFontTx/>
              <a:buNone/>
            </a:pPr>
            <a:r>
              <a:rPr lang="es-AR" altLang="es-AR" sz="2200" i="1">
                <a:latin typeface="Times New Roman" panose="02020603050405020304" pitchFamily="18" charset="0"/>
                <a:cs typeface="Times New Roman" panose="02020603050405020304" pitchFamily="18" charset="0"/>
              </a:rPr>
              <a:t>v</a:t>
            </a:r>
            <a:r>
              <a:rPr lang="es-AR" altLang="es-AR" sz="2200" i="1" baseline="-25000">
                <a:latin typeface="Times New Roman" panose="02020603050405020304" pitchFamily="18" charset="0"/>
                <a:cs typeface="Times New Roman" panose="02020603050405020304" pitchFamily="18" charset="0"/>
              </a:rPr>
              <a:t>o</a:t>
            </a:r>
            <a:r>
              <a:rPr lang="es-AR" altLang="es-AR" sz="2200"/>
              <a:t> = 5 m/s </a:t>
            </a:r>
          </a:p>
          <a:p>
            <a:pPr>
              <a:spcBef>
                <a:spcPct val="0"/>
              </a:spcBef>
              <a:buFontTx/>
              <a:buNone/>
            </a:pPr>
            <a:r>
              <a:rPr lang="es-AR" altLang="es-AR" sz="2200" i="1">
                <a:latin typeface="Times New Roman" panose="02020603050405020304" pitchFamily="18" charset="0"/>
                <a:cs typeface="Times New Roman" panose="02020603050405020304" pitchFamily="18" charset="0"/>
              </a:rPr>
              <a:t>a</a:t>
            </a:r>
            <a:r>
              <a:rPr lang="es-AR" altLang="es-AR" sz="2200"/>
              <a:t> = 4 m/s</a:t>
            </a:r>
            <a:r>
              <a:rPr lang="es-AR" altLang="es-AR" sz="2200" baseline="30000"/>
              <a:t>2</a:t>
            </a:r>
            <a:r>
              <a:rPr lang="es-AR" altLang="es-AR" sz="2200"/>
              <a:t>.</a:t>
            </a:r>
          </a:p>
        </p:txBody>
      </p:sp>
      <p:sp>
        <p:nvSpPr>
          <p:cNvPr id="7" name="Rectángulo 6">
            <a:extLst>
              <a:ext uri="{FF2B5EF4-FFF2-40B4-BE49-F238E27FC236}">
                <a16:creationId xmlns:a16="http://schemas.microsoft.com/office/drawing/2014/main" id="{13EED799-4283-4C0E-A3F6-205EB96F3C8B}"/>
              </a:ext>
            </a:extLst>
          </p:cNvPr>
          <p:cNvSpPr/>
          <p:nvPr/>
        </p:nvSpPr>
        <p:spPr>
          <a:xfrm>
            <a:off x="2324100" y="225425"/>
            <a:ext cx="3946525" cy="1446213"/>
          </a:xfrm>
          <a:prstGeom prst="rect">
            <a:avLst/>
          </a:prstGeom>
        </p:spPr>
        <p:txBody>
          <a:bodyPr>
            <a:spAutoFit/>
          </a:bodyPr>
          <a:lstStyle/>
          <a:p>
            <a:pPr algn="just">
              <a:defRPr/>
            </a:pPr>
            <a:r>
              <a:rPr lang="es-AR" sz="2200" dirty="0"/>
              <a:t>Incógnitas:</a:t>
            </a:r>
          </a:p>
          <a:p>
            <a:pPr marL="457200" indent="-457200">
              <a:buFontTx/>
              <a:buAutoNum type="alphaLcParenR"/>
              <a:defRPr/>
            </a:pPr>
            <a:r>
              <a:rPr lang="es-AR" sz="2200" i="1" dirty="0">
                <a:latin typeface="Times New Roman" panose="02020603050405020304" pitchFamily="18" charset="0"/>
                <a:cs typeface="Times New Roman" panose="02020603050405020304" pitchFamily="18" charset="0"/>
              </a:rPr>
              <a:t>x</a:t>
            </a:r>
            <a:r>
              <a:rPr lang="es-AR" sz="2200" dirty="0"/>
              <a:t> = ? y </a:t>
            </a:r>
            <a:r>
              <a:rPr lang="es-AR" sz="2200" i="1" dirty="0" err="1">
                <a:latin typeface="Times New Roman" panose="02020603050405020304" pitchFamily="18" charset="0"/>
                <a:cs typeface="Times New Roman" panose="02020603050405020304" pitchFamily="18" charset="0"/>
              </a:rPr>
              <a:t>v</a:t>
            </a:r>
            <a:r>
              <a:rPr lang="es-AR" sz="2200" i="1" baseline="-25000" dirty="0" err="1">
                <a:latin typeface="Times New Roman" panose="02020603050405020304" pitchFamily="18" charset="0"/>
                <a:cs typeface="Times New Roman" panose="02020603050405020304" pitchFamily="18" charset="0"/>
              </a:rPr>
              <a:t>f</a:t>
            </a:r>
            <a:r>
              <a:rPr lang="es-AR" sz="2200" dirty="0"/>
              <a:t> = ?  para </a:t>
            </a:r>
            <a:r>
              <a:rPr lang="es-AR" sz="2200" i="1" dirty="0">
                <a:latin typeface="Times New Roman" panose="02020603050405020304" pitchFamily="18" charset="0"/>
                <a:cs typeface="Times New Roman" panose="02020603050405020304" pitchFamily="18" charset="0"/>
              </a:rPr>
              <a:t>t</a:t>
            </a:r>
            <a:r>
              <a:rPr lang="es-AR" sz="2200" dirty="0">
                <a:latin typeface="Times New Roman" panose="02020603050405020304" pitchFamily="18" charset="0"/>
                <a:cs typeface="Times New Roman" panose="02020603050405020304" pitchFamily="18" charset="0"/>
              </a:rPr>
              <a:t> </a:t>
            </a:r>
            <a:r>
              <a:rPr lang="es-AR" sz="2200" dirty="0"/>
              <a:t>= 2 s</a:t>
            </a:r>
          </a:p>
          <a:p>
            <a:pPr marL="457200" indent="-457200">
              <a:buFontTx/>
              <a:buAutoNum type="alphaLcParenR"/>
              <a:defRPr/>
            </a:pPr>
            <a:endParaRPr lang="es-AR" sz="2200" dirty="0"/>
          </a:p>
          <a:p>
            <a:pPr marL="457200" indent="-457200">
              <a:buFontTx/>
              <a:buAutoNum type="alphaLcParenR"/>
              <a:defRPr/>
            </a:pPr>
            <a:r>
              <a:rPr lang="es-AR" sz="2200" i="1" dirty="0">
                <a:latin typeface="Times New Roman" panose="02020603050405020304" pitchFamily="18" charset="0"/>
                <a:cs typeface="Times New Roman" panose="02020603050405020304" pitchFamily="18" charset="0"/>
              </a:rPr>
              <a:t>x</a:t>
            </a:r>
            <a:r>
              <a:rPr lang="es-AR" sz="2200" dirty="0"/>
              <a:t> = ?  para </a:t>
            </a:r>
            <a:r>
              <a:rPr lang="es-AR" sz="2200" i="1" dirty="0" err="1">
                <a:latin typeface="Times New Roman" panose="02020603050405020304" pitchFamily="18" charset="0"/>
                <a:cs typeface="Times New Roman" panose="02020603050405020304" pitchFamily="18" charset="0"/>
              </a:rPr>
              <a:t>v</a:t>
            </a:r>
            <a:r>
              <a:rPr lang="es-AR" sz="2200" i="1" baseline="-25000" dirty="0" err="1">
                <a:latin typeface="Times New Roman" panose="02020603050405020304" pitchFamily="18" charset="0"/>
                <a:cs typeface="Times New Roman" panose="02020603050405020304" pitchFamily="18" charset="0"/>
              </a:rPr>
              <a:t>f</a:t>
            </a:r>
            <a:r>
              <a:rPr lang="es-AR" sz="2200" dirty="0"/>
              <a:t> = 25 m/s</a:t>
            </a:r>
          </a:p>
        </p:txBody>
      </p:sp>
      <p:cxnSp>
        <p:nvCxnSpPr>
          <p:cNvPr id="6" name="Conector recto de flecha 5">
            <a:extLst>
              <a:ext uri="{FF2B5EF4-FFF2-40B4-BE49-F238E27FC236}">
                <a16:creationId xmlns:a16="http://schemas.microsoft.com/office/drawing/2014/main" id="{7EE7FB6A-5047-4759-8A6A-AFAA480B28A1}"/>
              </a:ext>
            </a:extLst>
          </p:cNvPr>
          <p:cNvCxnSpPr/>
          <p:nvPr/>
        </p:nvCxnSpPr>
        <p:spPr>
          <a:xfrm flipV="1">
            <a:off x="885825" y="3263900"/>
            <a:ext cx="0" cy="29829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0C752436-9D35-4BF9-AC72-020EE87B8F3C}"/>
              </a:ext>
            </a:extLst>
          </p:cNvPr>
          <p:cNvCxnSpPr>
            <a:cxnSpLocks/>
          </p:cNvCxnSpPr>
          <p:nvPr/>
        </p:nvCxnSpPr>
        <p:spPr>
          <a:xfrm rot="5400000" flipV="1">
            <a:off x="3860801" y="1920875"/>
            <a:ext cx="0" cy="7019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25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25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CB47377-0568-42CF-BE18-10C442789147}"/>
              </a:ext>
            </a:extLst>
          </p:cNvPr>
          <p:cNvSpPr/>
          <p:nvPr/>
        </p:nvSpPr>
        <p:spPr>
          <a:xfrm>
            <a:off x="217488" y="495300"/>
            <a:ext cx="8631237" cy="769938"/>
          </a:xfrm>
          <a:prstGeom prst="rect">
            <a:avLst/>
          </a:prstGeom>
        </p:spPr>
        <p:txBody>
          <a:bodyPr>
            <a:spAutoFit/>
          </a:bodyPr>
          <a:lstStyle/>
          <a:p>
            <a:pPr algn="just">
              <a:spcAft>
                <a:spcPts val="0"/>
              </a:spcAft>
              <a:defRPr/>
            </a:pPr>
            <a:r>
              <a:rPr lang="es-AR" sz="2200" dirty="0">
                <a:latin typeface="+mn-lt"/>
              </a:rPr>
              <a:t>a) Podemos hallar la posición x en t =  2.0 s usando la ecuación que da la posición x en función del tiempo t:</a:t>
            </a:r>
          </a:p>
        </p:txBody>
      </p:sp>
      <p:sp>
        <p:nvSpPr>
          <p:cNvPr id="2" name="CuadroTexto 1">
            <a:extLst>
              <a:ext uri="{FF2B5EF4-FFF2-40B4-BE49-F238E27FC236}">
                <a16:creationId xmlns:a16="http://schemas.microsoft.com/office/drawing/2014/main" id="{78C8CAFE-95F6-4AE2-AFB4-65CE71CC3FFB}"/>
              </a:ext>
            </a:extLst>
          </p:cNvPr>
          <p:cNvSpPr txBox="1">
            <a:spLocks noRot="1" noChangeAspect="1" noMove="1" noResize="1" noEditPoints="1" noAdjustHandles="1" noChangeArrowheads="1" noChangeShapeType="1" noTextEdit="1"/>
          </p:cNvSpPr>
          <p:nvPr/>
        </p:nvSpPr>
        <p:spPr>
          <a:xfrm>
            <a:off x="970359" y="1484991"/>
            <a:ext cx="2575770" cy="633828"/>
          </a:xfrm>
          <a:prstGeom prst="rect">
            <a:avLst/>
          </a:prstGeom>
          <a:blipFill>
            <a:blip r:embed="rId2"/>
            <a:stretch>
              <a:fillRect/>
            </a:stretch>
          </a:blipFill>
        </p:spPr>
        <p:txBody>
          <a:bodyPr/>
          <a:lstStyle/>
          <a:p>
            <a:pPr>
              <a:defRPr/>
            </a:pPr>
            <a:r>
              <a:rPr lang="es-AR">
                <a:noFill/>
              </a:rPr>
              <a:t> </a:t>
            </a:r>
          </a:p>
        </p:txBody>
      </p:sp>
      <p:sp>
        <p:nvSpPr>
          <p:cNvPr id="8" name="CuadroTexto 7">
            <a:extLst>
              <a:ext uri="{FF2B5EF4-FFF2-40B4-BE49-F238E27FC236}">
                <a16:creationId xmlns:a16="http://schemas.microsoft.com/office/drawing/2014/main" id="{9B8C7BA9-DD95-4D8D-83DD-A3C9A32BD6E4}"/>
              </a:ext>
            </a:extLst>
          </p:cNvPr>
          <p:cNvSpPr txBox="1">
            <a:spLocks noRot="1" noChangeAspect="1" noMove="1" noResize="1" noEditPoints="1" noAdjustHandles="1" noChangeArrowheads="1" noChangeShapeType="1" noTextEdit="1"/>
          </p:cNvSpPr>
          <p:nvPr/>
        </p:nvSpPr>
        <p:spPr>
          <a:xfrm>
            <a:off x="970359" y="2622618"/>
            <a:ext cx="5169557" cy="479940"/>
          </a:xfrm>
          <a:prstGeom prst="rect">
            <a:avLst/>
          </a:prstGeom>
          <a:blipFill>
            <a:blip r:embed="rId3"/>
            <a:stretch>
              <a:fillRect/>
            </a:stretch>
          </a:blipFill>
        </p:spPr>
        <p:txBody>
          <a:bodyPr/>
          <a:lstStyle/>
          <a:p>
            <a:pPr>
              <a:defRPr/>
            </a:pPr>
            <a:r>
              <a:rPr lang="es-AR">
                <a:noFill/>
              </a:rPr>
              <a:t> </a:t>
            </a:r>
          </a:p>
        </p:txBody>
      </p:sp>
      <p:sp>
        <p:nvSpPr>
          <p:cNvPr id="3" name="Rectángulo 2">
            <a:extLst>
              <a:ext uri="{FF2B5EF4-FFF2-40B4-BE49-F238E27FC236}">
                <a16:creationId xmlns:a16="http://schemas.microsoft.com/office/drawing/2014/main" id="{C3C30864-E5D8-47D8-8FAE-FF37387DB358}"/>
              </a:ext>
            </a:extLst>
          </p:cNvPr>
          <p:cNvSpPr/>
          <p:nvPr/>
        </p:nvSpPr>
        <p:spPr>
          <a:xfrm>
            <a:off x="327025" y="3579813"/>
            <a:ext cx="8412163" cy="769937"/>
          </a:xfrm>
          <a:prstGeom prst="rect">
            <a:avLst/>
          </a:prstGeom>
        </p:spPr>
        <p:txBody>
          <a:bodyPr>
            <a:spAutoFit/>
          </a:bodyPr>
          <a:lstStyle/>
          <a:p>
            <a:pPr>
              <a:defRPr/>
            </a:pPr>
            <a:r>
              <a:rPr lang="es-AR" sz="2200" dirty="0">
                <a:latin typeface="+mn-lt"/>
              </a:rPr>
              <a:t>Podemos hallar la velocidad en el instante t = 2 s con la ecuación de la velocidad en función de t, es decir: </a:t>
            </a:r>
          </a:p>
        </p:txBody>
      </p:sp>
      <p:sp>
        <p:nvSpPr>
          <p:cNvPr id="9" name="CuadroTexto 8">
            <a:extLst>
              <a:ext uri="{FF2B5EF4-FFF2-40B4-BE49-F238E27FC236}">
                <a16:creationId xmlns:a16="http://schemas.microsoft.com/office/drawing/2014/main" id="{0C09A378-9AB2-4AE5-B5C3-B7A5D3A0C8B9}"/>
              </a:ext>
            </a:extLst>
          </p:cNvPr>
          <p:cNvSpPr txBox="1">
            <a:spLocks noRot="1" noChangeAspect="1" noMove="1" noResize="1" noEditPoints="1" noAdjustHandles="1" noChangeArrowheads="1" noChangeShapeType="1" noTextEdit="1"/>
          </p:cNvSpPr>
          <p:nvPr/>
        </p:nvSpPr>
        <p:spPr>
          <a:xfrm>
            <a:off x="970359" y="4563866"/>
            <a:ext cx="1643848" cy="338554"/>
          </a:xfrm>
          <a:prstGeom prst="rect">
            <a:avLst/>
          </a:prstGeom>
          <a:blipFill>
            <a:blip r:embed="rId4"/>
            <a:stretch>
              <a:fillRect l="-1111" r="-2222" b="-20000"/>
            </a:stretch>
          </a:blipFill>
        </p:spPr>
        <p:txBody>
          <a:bodyPr/>
          <a:lstStyle/>
          <a:p>
            <a:pPr>
              <a:defRPr/>
            </a:pPr>
            <a:r>
              <a:rPr lang="es-AR">
                <a:noFill/>
              </a:rPr>
              <a:t> </a:t>
            </a:r>
          </a:p>
        </p:txBody>
      </p:sp>
      <p:sp>
        <p:nvSpPr>
          <p:cNvPr id="10" name="CuadroTexto 9">
            <a:extLst>
              <a:ext uri="{FF2B5EF4-FFF2-40B4-BE49-F238E27FC236}">
                <a16:creationId xmlns:a16="http://schemas.microsoft.com/office/drawing/2014/main" id="{C6B98832-866C-415A-BB2C-8638EB62238F}"/>
              </a:ext>
            </a:extLst>
          </p:cNvPr>
          <p:cNvSpPr txBox="1">
            <a:spLocks noRot="1" noChangeAspect="1" noMove="1" noResize="1" noEditPoints="1" noAdjustHandles="1" noChangeArrowheads="1" noChangeShapeType="1" noTextEdit="1"/>
          </p:cNvSpPr>
          <p:nvPr/>
        </p:nvSpPr>
        <p:spPr>
          <a:xfrm>
            <a:off x="970359" y="5343317"/>
            <a:ext cx="3773276" cy="579967"/>
          </a:xfrm>
          <a:prstGeom prst="rect">
            <a:avLst/>
          </a:prstGeom>
          <a:blipFill>
            <a:blip r:embed="rId5"/>
            <a:stretch>
              <a:fillRect/>
            </a:stretch>
          </a:blipFill>
        </p:spPr>
        <p:txBody>
          <a:bodyPr/>
          <a:lstStyle/>
          <a:p>
            <a:pPr>
              <a:defRPr/>
            </a:pPr>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0A913FE-49FA-4C9E-B57A-755E43681A99}"/>
              </a:ext>
            </a:extLst>
          </p:cNvPr>
          <p:cNvSpPr/>
          <p:nvPr/>
        </p:nvSpPr>
        <p:spPr>
          <a:xfrm>
            <a:off x="261938" y="188913"/>
            <a:ext cx="8412162" cy="1108075"/>
          </a:xfrm>
          <a:prstGeom prst="rect">
            <a:avLst/>
          </a:prstGeom>
        </p:spPr>
        <p:txBody>
          <a:bodyPr>
            <a:spAutoFit/>
          </a:bodyPr>
          <a:lstStyle/>
          <a:p>
            <a:pPr>
              <a:defRPr/>
            </a:pPr>
            <a:r>
              <a:rPr lang="es-AR" sz="2200" dirty="0">
                <a:latin typeface="+mn-lt"/>
              </a:rPr>
              <a:t>Queremos encontrar el valor de la posición x cuando </a:t>
            </a:r>
            <a:r>
              <a:rPr lang="es-AR" sz="2200" i="1" dirty="0" err="1">
                <a:latin typeface="Times New Roman" panose="02020603050405020304" pitchFamily="18" charset="0"/>
                <a:cs typeface="Times New Roman" panose="02020603050405020304" pitchFamily="18" charset="0"/>
              </a:rPr>
              <a:t>v</a:t>
            </a:r>
            <a:r>
              <a:rPr lang="es-AR" sz="2200" i="1" baseline="-25000" dirty="0" err="1">
                <a:latin typeface="Times New Roman" panose="02020603050405020304" pitchFamily="18" charset="0"/>
                <a:cs typeface="Times New Roman" panose="02020603050405020304" pitchFamily="18" charset="0"/>
              </a:rPr>
              <a:t>f</a:t>
            </a:r>
            <a:r>
              <a:rPr lang="es-AR" sz="2200" dirty="0"/>
              <a:t> = 25 m/s, pero no sabemos el tiempo en el cual sucede. Por lo tanto utilizaremos la ecuación que incluye </a:t>
            </a:r>
            <a:r>
              <a:rPr lang="es-AR" sz="2200" i="1" dirty="0">
                <a:latin typeface="Times New Roman" panose="02020603050405020304" pitchFamily="18" charset="0"/>
                <a:cs typeface="Times New Roman" panose="02020603050405020304" pitchFamily="18" charset="0"/>
              </a:rPr>
              <a:t>x</a:t>
            </a:r>
            <a:r>
              <a:rPr lang="es-AR" sz="2200" dirty="0"/>
              <a:t>, </a:t>
            </a:r>
            <a:r>
              <a:rPr lang="es-AR" sz="2200" i="1" dirty="0">
                <a:latin typeface="Times New Roman" panose="02020603050405020304" pitchFamily="18" charset="0"/>
                <a:cs typeface="Times New Roman" panose="02020603050405020304" pitchFamily="18" charset="0"/>
              </a:rPr>
              <a:t>v</a:t>
            </a:r>
            <a:r>
              <a:rPr lang="es-AR" sz="2200" dirty="0"/>
              <a:t> y </a:t>
            </a:r>
            <a:r>
              <a:rPr lang="es-AR" sz="2200" i="1" dirty="0">
                <a:latin typeface="Times New Roman" panose="02020603050405020304" pitchFamily="18" charset="0"/>
                <a:cs typeface="Times New Roman" panose="02020603050405020304" pitchFamily="18" charset="0"/>
              </a:rPr>
              <a:t>a</a:t>
            </a:r>
            <a:r>
              <a:rPr lang="es-AR" sz="2200" dirty="0"/>
              <a:t> (excluyendo a </a:t>
            </a:r>
            <a:r>
              <a:rPr lang="es-AR" sz="2200" i="1" dirty="0">
                <a:latin typeface="Times New Roman" panose="02020603050405020304" pitchFamily="18" charset="0"/>
                <a:cs typeface="Times New Roman" panose="02020603050405020304" pitchFamily="18" charset="0"/>
              </a:rPr>
              <a:t>t</a:t>
            </a:r>
            <a:r>
              <a:rPr lang="es-AR" sz="2200" dirty="0"/>
              <a:t>)</a:t>
            </a:r>
            <a:endParaRPr lang="es-AR" sz="2200" dirty="0">
              <a:latin typeface="+mn-lt"/>
            </a:endParaRPr>
          </a:p>
        </p:txBody>
      </p:sp>
      <p:sp>
        <p:nvSpPr>
          <p:cNvPr id="12" name="CuadroTexto 11">
            <a:extLst>
              <a:ext uri="{FF2B5EF4-FFF2-40B4-BE49-F238E27FC236}">
                <a16:creationId xmlns:a16="http://schemas.microsoft.com/office/drawing/2014/main" id="{56638ED6-28C7-4E8D-B330-72A9ED09E862}"/>
              </a:ext>
            </a:extLst>
          </p:cNvPr>
          <p:cNvSpPr txBox="1">
            <a:spLocks noRot="1" noChangeAspect="1" noMove="1" noResize="1" noEditPoints="1" noAdjustHandles="1" noChangeArrowheads="1" noChangeShapeType="1" noTextEdit="1"/>
          </p:cNvSpPr>
          <p:nvPr/>
        </p:nvSpPr>
        <p:spPr>
          <a:xfrm>
            <a:off x="615906" y="1650538"/>
            <a:ext cx="1999393" cy="393569"/>
          </a:xfrm>
          <a:prstGeom prst="rect">
            <a:avLst/>
          </a:prstGeom>
          <a:blipFill>
            <a:blip r:embed="rId2"/>
            <a:stretch>
              <a:fillRect l="-915" t="-1563" b="-23438"/>
            </a:stretch>
          </a:blipFill>
        </p:spPr>
        <p:txBody>
          <a:bodyPr/>
          <a:lstStyle/>
          <a:p>
            <a:pPr>
              <a:defRPr/>
            </a:pPr>
            <a:r>
              <a:rPr lang="es-AR">
                <a:noFill/>
              </a:rPr>
              <a:t> </a:t>
            </a:r>
          </a:p>
        </p:txBody>
      </p:sp>
      <p:sp>
        <p:nvSpPr>
          <p:cNvPr id="13" name="CuadroTexto 12">
            <a:extLst>
              <a:ext uri="{FF2B5EF4-FFF2-40B4-BE49-F238E27FC236}">
                <a16:creationId xmlns:a16="http://schemas.microsoft.com/office/drawing/2014/main" id="{5A9E4E19-C900-4315-A7D7-0CE332417A71}"/>
              </a:ext>
            </a:extLst>
          </p:cNvPr>
          <p:cNvSpPr txBox="1">
            <a:spLocks noRot="1" noChangeAspect="1" noMove="1" noResize="1" noEditPoints="1" noAdjustHandles="1" noChangeArrowheads="1" noChangeShapeType="1" noTextEdit="1"/>
          </p:cNvSpPr>
          <p:nvPr/>
        </p:nvSpPr>
        <p:spPr>
          <a:xfrm>
            <a:off x="615905" y="2397893"/>
            <a:ext cx="1603964" cy="710131"/>
          </a:xfrm>
          <a:prstGeom prst="rect">
            <a:avLst/>
          </a:prstGeom>
          <a:blipFill>
            <a:blip r:embed="rId3"/>
            <a:stretch>
              <a:fillRect/>
            </a:stretch>
          </a:blipFill>
        </p:spPr>
        <p:txBody>
          <a:bodyPr/>
          <a:lstStyle/>
          <a:p>
            <a:pPr>
              <a:defRPr/>
            </a:pPr>
            <a:r>
              <a:rPr lang="es-AR">
                <a:noFill/>
              </a:rPr>
              <a:t> </a:t>
            </a:r>
          </a:p>
        </p:txBody>
      </p:sp>
      <p:sp>
        <p:nvSpPr>
          <p:cNvPr id="14" name="CuadroTexto 13">
            <a:extLst>
              <a:ext uri="{FF2B5EF4-FFF2-40B4-BE49-F238E27FC236}">
                <a16:creationId xmlns:a16="http://schemas.microsoft.com/office/drawing/2014/main" id="{FBAF7110-9A43-4B14-B86F-E9E4FB1AC4C9}"/>
              </a:ext>
            </a:extLst>
          </p:cNvPr>
          <p:cNvSpPr txBox="1">
            <a:spLocks noRot="1" noChangeAspect="1" noMove="1" noResize="1" noEditPoints="1" noAdjustHandles="1" noChangeArrowheads="1" noChangeShapeType="1" noTextEdit="1"/>
          </p:cNvSpPr>
          <p:nvPr/>
        </p:nvSpPr>
        <p:spPr>
          <a:xfrm>
            <a:off x="615905" y="3461810"/>
            <a:ext cx="3706143" cy="1157946"/>
          </a:xfrm>
          <a:prstGeom prst="rect">
            <a:avLst/>
          </a:prstGeom>
          <a:blipFill>
            <a:blip r:embed="rId4"/>
            <a:stretch>
              <a:fillRect/>
            </a:stretch>
          </a:blipFill>
        </p:spPr>
        <p:txBody>
          <a:bodyPr/>
          <a:lstStyle/>
          <a:p>
            <a:pPr>
              <a:defRPr/>
            </a:pPr>
            <a:r>
              <a:rPr lang="es-AR">
                <a:noFill/>
              </a:rPr>
              <a:t>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9 Imagen">
            <a:extLst>
              <a:ext uri="{FF2B5EF4-FFF2-40B4-BE49-F238E27FC236}">
                <a16:creationId xmlns:a16="http://schemas.microsoft.com/office/drawing/2014/main" id="{2DE57EC8-019F-4358-8825-2A1FF075D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94" t="29398" r="26299" b="36983"/>
          <a:stretch>
            <a:fillRect/>
          </a:stretch>
        </p:blipFill>
        <p:spPr bwMode="auto">
          <a:xfrm>
            <a:off x="468313" y="3617913"/>
            <a:ext cx="82073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10 Imagen">
            <a:extLst>
              <a:ext uri="{FF2B5EF4-FFF2-40B4-BE49-F238E27FC236}">
                <a16:creationId xmlns:a16="http://schemas.microsoft.com/office/drawing/2014/main" id="{63323243-707C-41EF-B904-351D2340C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864" t="29146" r="30527" b="41335"/>
          <a:stretch>
            <a:fillRect/>
          </a:stretch>
        </p:blipFill>
        <p:spPr bwMode="auto">
          <a:xfrm>
            <a:off x="468313" y="260350"/>
            <a:ext cx="82073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1 CuadroTexto">
            <a:extLst>
              <a:ext uri="{FF2B5EF4-FFF2-40B4-BE49-F238E27FC236}">
                <a16:creationId xmlns:a16="http://schemas.microsoft.com/office/drawing/2014/main" id="{32007289-710A-4EEC-996B-7C09E3AC411E}"/>
              </a:ext>
            </a:extLst>
          </p:cNvPr>
          <p:cNvSpPr txBox="1">
            <a:spLocks noChangeArrowheads="1"/>
          </p:cNvSpPr>
          <p:nvPr/>
        </p:nvSpPr>
        <p:spPr bwMode="auto">
          <a:xfrm>
            <a:off x="723900" y="76200"/>
            <a:ext cx="769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b="1"/>
              <a:t>MOVIMIENTO RECTILINEO UNIFORME (velocidad constante</a:t>
            </a:r>
            <a:r>
              <a:rPr lang="es-ES" altLang="es-AR" sz="1800"/>
              <a:t>) </a:t>
            </a:r>
            <a:endParaRPr lang="es-AR" altLang="es-AR" sz="1800"/>
          </a:p>
        </p:txBody>
      </p:sp>
      <p:sp>
        <p:nvSpPr>
          <p:cNvPr id="33797" name="4 CuadroTexto">
            <a:extLst>
              <a:ext uri="{FF2B5EF4-FFF2-40B4-BE49-F238E27FC236}">
                <a16:creationId xmlns:a16="http://schemas.microsoft.com/office/drawing/2014/main" id="{29BA7BD1-3127-4C1F-A7BC-D8157A679772}"/>
              </a:ext>
            </a:extLst>
          </p:cNvPr>
          <p:cNvSpPr txBox="1">
            <a:spLocks noChangeArrowheads="1"/>
          </p:cNvSpPr>
          <p:nvPr/>
        </p:nvSpPr>
        <p:spPr bwMode="auto">
          <a:xfrm>
            <a:off x="701675" y="3473450"/>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b="1"/>
              <a:t>MOVIMIENTO RECTILINEO UNIFORME ACELERADO (aceleración constante</a:t>
            </a:r>
            <a:r>
              <a:rPr lang="es-ES" altLang="es-AR" sz="1800"/>
              <a:t>) </a:t>
            </a:r>
            <a:endParaRPr lang="es-AR" altLang="es-AR" sz="18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1641E9E-549C-477C-9CB8-79DE6D0916CC}"/>
              </a:ext>
            </a:extLst>
          </p:cNvPr>
          <p:cNvSpPr txBox="1"/>
          <p:nvPr/>
        </p:nvSpPr>
        <p:spPr>
          <a:xfrm>
            <a:off x="168275" y="131763"/>
            <a:ext cx="8729663" cy="769937"/>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Sistema de referencia. Trayectoria. Espacio.</a:t>
            </a:r>
          </a:p>
          <a:p>
            <a:pPr>
              <a:defRPr/>
            </a:pPr>
            <a:r>
              <a:rPr lang="es-AR" sz="2200" b="1" dirty="0">
                <a:solidFill>
                  <a:srgbClr val="FFFF00"/>
                </a:solidFill>
                <a:latin typeface="+mn-lt"/>
                <a:ea typeface="+mj-ea"/>
                <a:cs typeface="+mj-cs"/>
              </a:rPr>
              <a:t>Posición y desplazamiento.</a:t>
            </a:r>
            <a:endParaRPr lang="es-AR" b="1" dirty="0">
              <a:solidFill>
                <a:srgbClr val="FFFF00"/>
              </a:solidFill>
            </a:endParaRPr>
          </a:p>
        </p:txBody>
      </p:sp>
      <p:sp>
        <p:nvSpPr>
          <p:cNvPr id="4" name="Rectángulo 3">
            <a:extLst>
              <a:ext uri="{FF2B5EF4-FFF2-40B4-BE49-F238E27FC236}">
                <a16:creationId xmlns:a16="http://schemas.microsoft.com/office/drawing/2014/main" id="{F6F75EF5-815F-4640-A551-D7A0DAE01126}"/>
              </a:ext>
            </a:extLst>
          </p:cNvPr>
          <p:cNvSpPr/>
          <p:nvPr/>
        </p:nvSpPr>
        <p:spPr>
          <a:xfrm>
            <a:off x="168275" y="1198563"/>
            <a:ext cx="8729663" cy="1108075"/>
          </a:xfrm>
          <a:prstGeom prst="rect">
            <a:avLst/>
          </a:prstGeom>
        </p:spPr>
        <p:txBody>
          <a:bodyPr>
            <a:spAutoFit/>
          </a:bodyPr>
          <a:lstStyle/>
          <a:p>
            <a:pPr algn="just">
              <a:defRPr/>
            </a:pPr>
            <a:r>
              <a:rPr lang="es-AR" sz="2200" dirty="0">
                <a:solidFill>
                  <a:schemeClr val="tx2"/>
                </a:solidFill>
                <a:latin typeface="+mn-lt"/>
                <a:ea typeface="+mj-ea"/>
                <a:cs typeface="+mj-cs"/>
              </a:rPr>
              <a:t>La </a:t>
            </a:r>
            <a:r>
              <a:rPr lang="es-AR" sz="2200" b="1" dirty="0">
                <a:solidFill>
                  <a:srgbClr val="FF0000"/>
                </a:solidFill>
                <a:latin typeface="+mn-lt"/>
                <a:ea typeface="+mj-ea"/>
                <a:cs typeface="+mj-cs"/>
              </a:rPr>
              <a:t>cinemática</a:t>
            </a:r>
            <a:r>
              <a:rPr lang="es-AR" sz="2200" dirty="0">
                <a:solidFill>
                  <a:schemeClr val="tx2"/>
                </a:solidFill>
                <a:latin typeface="+mn-lt"/>
                <a:ea typeface="+mj-ea"/>
                <a:cs typeface="+mj-cs"/>
              </a:rPr>
              <a:t> es una parte de la mecánica que se ocupa de la descripción del movimiento. Estudia el movimiento en sí mismo, es decir, no atiende la causa que lo produce.</a:t>
            </a:r>
          </a:p>
        </p:txBody>
      </p:sp>
      <p:sp>
        <p:nvSpPr>
          <p:cNvPr id="5" name="Rectángulo 4">
            <a:extLst>
              <a:ext uri="{FF2B5EF4-FFF2-40B4-BE49-F238E27FC236}">
                <a16:creationId xmlns:a16="http://schemas.microsoft.com/office/drawing/2014/main" id="{85D8984C-D541-41E4-9C7C-144D572B1373}"/>
              </a:ext>
            </a:extLst>
          </p:cNvPr>
          <p:cNvSpPr/>
          <p:nvPr/>
        </p:nvSpPr>
        <p:spPr>
          <a:xfrm>
            <a:off x="168275" y="1133475"/>
            <a:ext cx="8729663" cy="1173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 name="Rectángulo 5">
            <a:extLst>
              <a:ext uri="{FF2B5EF4-FFF2-40B4-BE49-F238E27FC236}">
                <a16:creationId xmlns:a16="http://schemas.microsoft.com/office/drawing/2014/main" id="{0CDFD5A6-D434-47EB-8BF2-298716611D67}"/>
              </a:ext>
            </a:extLst>
          </p:cNvPr>
          <p:cNvSpPr/>
          <p:nvPr/>
        </p:nvSpPr>
        <p:spPr>
          <a:xfrm>
            <a:off x="168275" y="2622550"/>
            <a:ext cx="8729663" cy="768350"/>
          </a:xfrm>
          <a:prstGeom prst="rect">
            <a:avLst/>
          </a:prstGeom>
        </p:spPr>
        <p:txBody>
          <a:bodyPr>
            <a:spAutoFit/>
          </a:bodyPr>
          <a:lstStyle/>
          <a:p>
            <a:pPr algn="just">
              <a:defRPr/>
            </a:pPr>
            <a:r>
              <a:rPr lang="es-AR" sz="2200" dirty="0">
                <a:solidFill>
                  <a:schemeClr val="tx2"/>
                </a:solidFill>
                <a:latin typeface="+mn-lt"/>
                <a:ea typeface="+mj-ea"/>
                <a:cs typeface="+mj-cs"/>
              </a:rPr>
              <a:t>Se dice que es un </a:t>
            </a:r>
            <a:r>
              <a:rPr lang="es-AR" sz="2200" b="1" dirty="0">
                <a:solidFill>
                  <a:srgbClr val="FF0000"/>
                </a:solidFill>
                <a:latin typeface="+mn-lt"/>
                <a:ea typeface="+mj-ea"/>
                <a:cs typeface="+mj-cs"/>
              </a:rPr>
              <a:t>movimiento rectilíneo </a:t>
            </a:r>
            <a:r>
              <a:rPr lang="es-AR" sz="2200" dirty="0">
                <a:solidFill>
                  <a:schemeClr val="tx2"/>
                </a:solidFill>
                <a:latin typeface="+mn-lt"/>
                <a:ea typeface="+mj-ea"/>
                <a:cs typeface="+mj-cs"/>
              </a:rPr>
              <a:t>cuando un cuerpo se mueve o traslada en línea recta</a:t>
            </a:r>
          </a:p>
        </p:txBody>
      </p:sp>
      <p:sp>
        <p:nvSpPr>
          <p:cNvPr id="7" name="Rectángulo 6">
            <a:extLst>
              <a:ext uri="{FF2B5EF4-FFF2-40B4-BE49-F238E27FC236}">
                <a16:creationId xmlns:a16="http://schemas.microsoft.com/office/drawing/2014/main" id="{AA538AA4-02CD-4AFB-A841-AB09BA84A9ED}"/>
              </a:ext>
            </a:extLst>
          </p:cNvPr>
          <p:cNvSpPr/>
          <p:nvPr/>
        </p:nvSpPr>
        <p:spPr>
          <a:xfrm>
            <a:off x="168275" y="2540000"/>
            <a:ext cx="8729663" cy="850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8" name="Marcador de contenido 2">
            <a:extLst>
              <a:ext uri="{FF2B5EF4-FFF2-40B4-BE49-F238E27FC236}">
                <a16:creationId xmlns:a16="http://schemas.microsoft.com/office/drawing/2014/main" id="{0801AA04-1FE1-4400-8D8A-7E1572733843}"/>
              </a:ext>
            </a:extLst>
          </p:cNvPr>
          <p:cNvSpPr>
            <a:spLocks noGrp="1"/>
          </p:cNvSpPr>
          <p:nvPr>
            <p:ph idx="1"/>
          </p:nvPr>
        </p:nvSpPr>
        <p:spPr>
          <a:xfrm>
            <a:off x="168275" y="3722688"/>
            <a:ext cx="8729663" cy="2779712"/>
          </a:xfrm>
        </p:spPr>
        <p:txBody>
          <a:bodyPr>
            <a:normAutofit/>
          </a:bodyPr>
          <a:lstStyle/>
          <a:p>
            <a:pPr marL="0" indent="0" algn="just">
              <a:buFontTx/>
              <a:buNone/>
              <a:defRPr/>
            </a:pPr>
            <a:r>
              <a:rPr lang="es-AR" sz="2200" kern="1200" dirty="0">
                <a:solidFill>
                  <a:schemeClr val="tx2"/>
                </a:solidFill>
                <a:ea typeface="+mj-ea"/>
                <a:cs typeface="+mj-cs"/>
              </a:rPr>
              <a:t>Un </a:t>
            </a:r>
            <a:r>
              <a:rPr lang="es-AR" sz="2200" b="1" kern="1200" dirty="0">
                <a:solidFill>
                  <a:srgbClr val="FF0000"/>
                </a:solidFill>
                <a:ea typeface="+mj-ea"/>
                <a:cs typeface="+mj-cs"/>
              </a:rPr>
              <a:t>sistema de referencia</a:t>
            </a:r>
            <a:r>
              <a:rPr lang="es-AR" sz="2200" kern="1200" dirty="0">
                <a:solidFill>
                  <a:schemeClr val="tx2"/>
                </a:solidFill>
                <a:ea typeface="+mj-ea"/>
                <a:cs typeface="+mj-cs"/>
              </a:rPr>
              <a:t> es el punto donde se coloca un observador y desde donde el cual realiza las mediciones de posición y tiempo. </a:t>
            </a:r>
          </a:p>
          <a:p>
            <a:pPr marL="0" indent="0" algn="just">
              <a:buFontTx/>
              <a:buNone/>
              <a:defRPr/>
            </a:pPr>
            <a:r>
              <a:rPr lang="es-AR" sz="2200" kern="1200" dirty="0">
                <a:solidFill>
                  <a:schemeClr val="tx2"/>
                </a:solidFill>
                <a:ea typeface="+mj-ea"/>
                <a:cs typeface="+mj-cs"/>
              </a:rPr>
              <a:t>Un </a:t>
            </a:r>
            <a:r>
              <a:rPr lang="es-AR" sz="2200" b="1" kern="1200" dirty="0">
                <a:solidFill>
                  <a:srgbClr val="FF0000"/>
                </a:solidFill>
                <a:ea typeface="+mj-ea"/>
                <a:cs typeface="+mj-cs"/>
              </a:rPr>
              <a:t>sistema de referencia </a:t>
            </a:r>
            <a:r>
              <a:rPr lang="es-AR" sz="2200" kern="1200" dirty="0">
                <a:solidFill>
                  <a:schemeClr val="tx2"/>
                </a:solidFill>
                <a:ea typeface="+mj-ea"/>
                <a:cs typeface="+mj-cs"/>
              </a:rPr>
              <a:t>es representado por unos ejes de coordenadas localizados en un punto y cuya elección es totalmente arbitraria. </a:t>
            </a:r>
          </a:p>
          <a:p>
            <a:pPr marL="0" indent="0" algn="just">
              <a:buFontTx/>
              <a:buNone/>
              <a:defRPr/>
            </a:pPr>
            <a:endParaRPr lang="es-AR" dirty="0"/>
          </a:p>
        </p:txBody>
      </p:sp>
      <p:sp>
        <p:nvSpPr>
          <p:cNvPr id="9" name="Rectángulo 8">
            <a:extLst>
              <a:ext uri="{FF2B5EF4-FFF2-40B4-BE49-F238E27FC236}">
                <a16:creationId xmlns:a16="http://schemas.microsoft.com/office/drawing/2014/main" id="{97EFAAD3-9E0F-4106-A9FE-EB1CF16F2302}"/>
              </a:ext>
            </a:extLst>
          </p:cNvPr>
          <p:cNvSpPr/>
          <p:nvPr/>
        </p:nvSpPr>
        <p:spPr>
          <a:xfrm>
            <a:off x="168275" y="3678238"/>
            <a:ext cx="8729663" cy="2259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uiExpand="1" build="p"/>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n 3" descr="https://upload.wikimedia.org/wikipedia/commons/thumb/0/02/Falling_ball.jpg/320px-Falling_ball.jpg">
            <a:extLst>
              <a:ext uri="{FF2B5EF4-FFF2-40B4-BE49-F238E27FC236}">
                <a16:creationId xmlns:a16="http://schemas.microsoft.com/office/drawing/2014/main" id="{BA6F9AE9-96CD-4C5A-872A-3E3F4319D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5429"/>
          <a:stretch>
            <a:fillRect/>
          </a:stretch>
        </p:blipFill>
        <p:spPr bwMode="auto">
          <a:xfrm>
            <a:off x="7907338" y="1079500"/>
            <a:ext cx="990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34546143-C633-4A31-9856-55F94E373DAE}"/>
              </a:ext>
            </a:extLst>
          </p:cNvPr>
          <p:cNvSpPr/>
          <p:nvPr/>
        </p:nvSpPr>
        <p:spPr>
          <a:xfrm>
            <a:off x="155575" y="5060950"/>
            <a:ext cx="7440613" cy="1108075"/>
          </a:xfrm>
          <a:prstGeom prst="rect">
            <a:avLst/>
          </a:prstGeom>
        </p:spPr>
        <p:txBody>
          <a:bodyPr>
            <a:spAutoFit/>
          </a:bodyPr>
          <a:lstStyle/>
          <a:p>
            <a:pPr algn="just">
              <a:defRPr/>
            </a:pPr>
            <a:r>
              <a:rPr lang="es-AR" sz="2200" dirty="0">
                <a:latin typeface="+mn-lt"/>
                <a:ea typeface="Times-Roman"/>
                <a:cs typeface="Times-Roman"/>
              </a:rPr>
              <a:t>Bajo estas consideraciones, todos los cuerpos en un lugar específico caen con la misma aceleración constante hacia abajo, sea cual fuere su tamaño o peso. </a:t>
            </a:r>
          </a:p>
        </p:txBody>
      </p:sp>
      <p:sp>
        <p:nvSpPr>
          <p:cNvPr id="10" name="CuadroTexto 9">
            <a:extLst>
              <a:ext uri="{FF2B5EF4-FFF2-40B4-BE49-F238E27FC236}">
                <a16:creationId xmlns:a16="http://schemas.microsoft.com/office/drawing/2014/main" id="{D75F1DAC-F1C1-4A19-9D70-8277681C08F3}"/>
              </a:ext>
            </a:extLst>
          </p:cNvPr>
          <p:cNvSpPr txBox="1"/>
          <p:nvPr/>
        </p:nvSpPr>
        <p:spPr>
          <a:xfrm>
            <a:off x="168275" y="131763"/>
            <a:ext cx="8729663" cy="769937"/>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Caída libre de los cuerpos.</a:t>
            </a:r>
          </a:p>
          <a:p>
            <a:pPr>
              <a:defRPr/>
            </a:pPr>
            <a:r>
              <a:rPr lang="es-AR" sz="2200" b="1" dirty="0">
                <a:solidFill>
                  <a:srgbClr val="FFFF00"/>
                </a:solidFill>
                <a:latin typeface="+mn-lt"/>
                <a:ea typeface="+mj-ea"/>
                <a:cs typeface="+mj-cs"/>
              </a:rPr>
              <a:t>Movimiento Rectilíneo Uniformemente Acelerado (MRUA).</a:t>
            </a:r>
            <a:endParaRPr lang="es-AR" b="1" dirty="0">
              <a:solidFill>
                <a:srgbClr val="FFFF00"/>
              </a:solidFill>
            </a:endParaRPr>
          </a:p>
        </p:txBody>
      </p:sp>
      <p:sp>
        <p:nvSpPr>
          <p:cNvPr id="12" name="Rectángulo 11">
            <a:extLst>
              <a:ext uri="{FF2B5EF4-FFF2-40B4-BE49-F238E27FC236}">
                <a16:creationId xmlns:a16="http://schemas.microsoft.com/office/drawing/2014/main" id="{1F6C1AA6-ADCA-4ECA-B6A3-6F3BA62BDEDA}"/>
              </a:ext>
            </a:extLst>
          </p:cNvPr>
          <p:cNvSpPr/>
          <p:nvPr/>
        </p:nvSpPr>
        <p:spPr>
          <a:xfrm>
            <a:off x="155575" y="1185863"/>
            <a:ext cx="7427913" cy="1108075"/>
          </a:xfrm>
          <a:prstGeom prst="rect">
            <a:avLst/>
          </a:prstGeom>
        </p:spPr>
        <p:txBody>
          <a:bodyPr>
            <a:spAutoFit/>
          </a:bodyPr>
          <a:lstStyle/>
          <a:p>
            <a:pPr>
              <a:defRPr/>
            </a:pPr>
            <a:r>
              <a:rPr lang="es-AR" sz="2200" dirty="0">
                <a:solidFill>
                  <a:srgbClr val="000000"/>
                </a:solidFill>
                <a:latin typeface="+mn-lt"/>
              </a:rPr>
              <a:t>En ausencia de arrastre por fricción, un objeto cerca de la superficie de la Tierra, caerá con una </a:t>
            </a:r>
            <a:r>
              <a:rPr lang="es-AR" sz="2200" b="1" dirty="0">
                <a:solidFill>
                  <a:srgbClr val="FF0000"/>
                </a:solidFill>
                <a:latin typeface="+mn-lt"/>
              </a:rPr>
              <a:t>aceleración de la gravedad constante g</a:t>
            </a:r>
            <a:r>
              <a:rPr lang="es-AR" sz="2200" dirty="0">
                <a:solidFill>
                  <a:srgbClr val="000000"/>
                </a:solidFill>
                <a:latin typeface="+mn-lt"/>
              </a:rPr>
              <a:t>. </a:t>
            </a:r>
            <a:endParaRPr lang="es-AR" sz="2200" dirty="0">
              <a:latin typeface="+mn-lt"/>
            </a:endParaRPr>
          </a:p>
        </p:txBody>
      </p:sp>
      <p:sp>
        <p:nvSpPr>
          <p:cNvPr id="14" name="CuadroTexto 13">
            <a:extLst>
              <a:ext uri="{FF2B5EF4-FFF2-40B4-BE49-F238E27FC236}">
                <a16:creationId xmlns:a16="http://schemas.microsoft.com/office/drawing/2014/main" id="{6B4C09B7-7828-482F-B28B-48CB77809661}"/>
              </a:ext>
            </a:extLst>
          </p:cNvPr>
          <p:cNvSpPr txBox="1">
            <a:spLocks noRot="1" noChangeAspect="1" noMove="1" noResize="1" noEditPoints="1" noAdjustHandles="1" noChangeArrowheads="1" noChangeShapeType="1" noTextEdit="1"/>
          </p:cNvSpPr>
          <p:nvPr/>
        </p:nvSpPr>
        <p:spPr>
          <a:xfrm>
            <a:off x="2071159" y="2577198"/>
            <a:ext cx="3609208" cy="579967"/>
          </a:xfrm>
          <a:prstGeom prst="rect">
            <a:avLst/>
          </a:prstGeom>
          <a:blipFill>
            <a:blip r:embed="rId3"/>
            <a:stretch>
              <a:fillRect/>
            </a:stretch>
          </a:blipFill>
        </p:spPr>
        <p:txBody>
          <a:bodyPr/>
          <a:lstStyle/>
          <a:p>
            <a:pPr>
              <a:defRPr/>
            </a:pPr>
            <a:r>
              <a:rPr lang="es-AR">
                <a:noFill/>
              </a:rPr>
              <a:t> </a:t>
            </a:r>
          </a:p>
        </p:txBody>
      </p:sp>
      <p:sp>
        <p:nvSpPr>
          <p:cNvPr id="15" name="Rectángulo 14">
            <a:extLst>
              <a:ext uri="{FF2B5EF4-FFF2-40B4-BE49-F238E27FC236}">
                <a16:creationId xmlns:a16="http://schemas.microsoft.com/office/drawing/2014/main" id="{F815AFFE-C7B5-41F2-8A17-FB99AC93F886}"/>
              </a:ext>
            </a:extLst>
          </p:cNvPr>
          <p:cNvSpPr/>
          <p:nvPr/>
        </p:nvSpPr>
        <p:spPr>
          <a:xfrm>
            <a:off x="168275" y="3563938"/>
            <a:ext cx="7427913" cy="1108075"/>
          </a:xfrm>
          <a:prstGeom prst="rect">
            <a:avLst/>
          </a:prstGeom>
        </p:spPr>
        <p:txBody>
          <a:bodyPr>
            <a:spAutoFit/>
          </a:bodyPr>
          <a:lstStyle/>
          <a:p>
            <a:pPr>
              <a:defRPr/>
            </a:pPr>
            <a:r>
              <a:rPr lang="es-AR" sz="2200" dirty="0">
                <a:solidFill>
                  <a:srgbClr val="000000"/>
                </a:solidFill>
                <a:latin typeface="+mn-lt"/>
              </a:rPr>
              <a:t>Se pueden calcular la velocidad y la posición en cualquier momento, a partir de las </a:t>
            </a:r>
            <a:r>
              <a:rPr lang="es-AR" sz="2200" dirty="0">
                <a:latin typeface="+mn-lt"/>
              </a:rPr>
              <a:t>ecuaciones del movimiento (MRUA)</a:t>
            </a:r>
            <a:r>
              <a:rPr lang="es-AR" sz="2200" dirty="0">
                <a:solidFill>
                  <a:srgbClr val="000000"/>
                </a:solidFill>
                <a:latin typeface="+mn-lt"/>
              </a:rPr>
              <a:t>.</a:t>
            </a:r>
            <a:endParaRPr lang="es-AR" sz="2200" dirty="0">
              <a:latin typeface="+mn-lt"/>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41C5D1-1F38-48AE-829B-B55D97947DEE}"/>
              </a:ext>
            </a:extLst>
          </p:cNvPr>
          <p:cNvSpPr>
            <a:spLocks noChangeArrowheads="1"/>
          </p:cNvSpPr>
          <p:nvPr/>
        </p:nvSpPr>
        <p:spPr bwMode="auto">
          <a:xfrm>
            <a:off x="138113" y="254000"/>
            <a:ext cx="8642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b="1">
                <a:solidFill>
                  <a:srgbClr val="FF0000"/>
                </a:solidFill>
                <a:cs typeface="Times New Roman" panose="02020603050405020304" pitchFamily="18" charset="0"/>
              </a:rPr>
              <a:t>Ecuaciones</a:t>
            </a:r>
            <a:r>
              <a:rPr lang="es-ES" altLang="es-AR" sz="2200">
                <a:solidFill>
                  <a:srgbClr val="FF0000"/>
                </a:solidFill>
                <a:cs typeface="Times New Roman" panose="02020603050405020304" pitchFamily="18" charset="0"/>
              </a:rPr>
              <a:t> </a:t>
            </a:r>
            <a:r>
              <a:rPr lang="es-ES" altLang="es-AR" sz="2200">
                <a:cs typeface="Times New Roman" panose="02020603050405020304" pitchFamily="18" charset="0"/>
              </a:rPr>
              <a:t>para el Caída Libre de un cuerpo en el vacío</a:t>
            </a:r>
            <a:endParaRPr lang="es-ES_tradnl" altLang="es-AR" sz="2200"/>
          </a:p>
        </p:txBody>
      </p:sp>
      <p:sp>
        <p:nvSpPr>
          <p:cNvPr id="7" name="CuadroTexto 6">
            <a:extLst>
              <a:ext uri="{FF2B5EF4-FFF2-40B4-BE49-F238E27FC236}">
                <a16:creationId xmlns:a16="http://schemas.microsoft.com/office/drawing/2014/main" id="{4CB0021E-1AD8-43EB-BCE1-05ED6C0AAD9E}"/>
              </a:ext>
            </a:extLst>
          </p:cNvPr>
          <p:cNvSpPr txBox="1">
            <a:spLocks noRot="1" noChangeAspect="1" noMove="1" noResize="1" noEditPoints="1" noAdjustHandles="1" noChangeArrowheads="1" noChangeShapeType="1" noTextEdit="1"/>
          </p:cNvSpPr>
          <p:nvPr/>
        </p:nvSpPr>
        <p:spPr>
          <a:xfrm>
            <a:off x="2654853" y="1019385"/>
            <a:ext cx="3609208" cy="365613"/>
          </a:xfrm>
          <a:prstGeom prst="rect">
            <a:avLst/>
          </a:prstGeom>
          <a:blipFill>
            <a:blip r:embed="rId2"/>
            <a:stretch>
              <a:fillRect b="-26667"/>
            </a:stretch>
          </a:blipFill>
        </p:spPr>
        <p:txBody>
          <a:bodyPr/>
          <a:lstStyle/>
          <a:p>
            <a:pPr>
              <a:defRPr/>
            </a:pPr>
            <a:r>
              <a:rPr lang="es-AR" dirty="0">
                <a:noFill/>
              </a:rPr>
              <a:t> </a:t>
            </a:r>
          </a:p>
        </p:txBody>
      </p:sp>
      <p:sp>
        <p:nvSpPr>
          <p:cNvPr id="8" name="CuadroTexto 7">
            <a:extLst>
              <a:ext uri="{FF2B5EF4-FFF2-40B4-BE49-F238E27FC236}">
                <a16:creationId xmlns:a16="http://schemas.microsoft.com/office/drawing/2014/main" id="{91202231-A701-40AF-A10B-5C5F5E85C4D7}"/>
              </a:ext>
            </a:extLst>
          </p:cNvPr>
          <p:cNvSpPr txBox="1">
            <a:spLocks noRot="1" noChangeAspect="1" noMove="1" noResize="1" noEditPoints="1" noAdjustHandles="1" noChangeArrowheads="1" noChangeShapeType="1" noTextEdit="1"/>
          </p:cNvSpPr>
          <p:nvPr/>
        </p:nvSpPr>
        <p:spPr>
          <a:xfrm>
            <a:off x="2830814" y="1698541"/>
            <a:ext cx="3609208" cy="633828"/>
          </a:xfrm>
          <a:prstGeom prst="rect">
            <a:avLst/>
          </a:prstGeom>
          <a:blipFill>
            <a:blip r:embed="rId3"/>
            <a:stretch>
              <a:fillRect/>
            </a:stretch>
          </a:blipFill>
        </p:spPr>
        <p:txBody>
          <a:bodyPr/>
          <a:lstStyle/>
          <a:p>
            <a:pPr>
              <a:defRPr/>
            </a:pPr>
            <a:r>
              <a:rPr lang="es-AR">
                <a:noFill/>
              </a:rPr>
              <a:t> </a:t>
            </a:r>
          </a:p>
        </p:txBody>
      </p:sp>
      <p:sp>
        <p:nvSpPr>
          <p:cNvPr id="9" name="CuadroTexto 8">
            <a:extLst>
              <a:ext uri="{FF2B5EF4-FFF2-40B4-BE49-F238E27FC236}">
                <a16:creationId xmlns:a16="http://schemas.microsoft.com/office/drawing/2014/main" id="{1AD39696-82AB-4B18-9127-3BFDE6AE6707}"/>
              </a:ext>
            </a:extLst>
          </p:cNvPr>
          <p:cNvSpPr txBox="1">
            <a:spLocks noRot="1" noChangeAspect="1" noMove="1" noResize="1" noEditPoints="1" noAdjustHandles="1" noChangeArrowheads="1" noChangeShapeType="1" noTextEdit="1"/>
          </p:cNvSpPr>
          <p:nvPr/>
        </p:nvSpPr>
        <p:spPr>
          <a:xfrm>
            <a:off x="2760474" y="2661166"/>
            <a:ext cx="3609208" cy="393569"/>
          </a:xfrm>
          <a:prstGeom prst="rect">
            <a:avLst/>
          </a:prstGeom>
          <a:blipFill>
            <a:blip r:embed="rId4"/>
            <a:stretch>
              <a:fillRect t="-1563" b="-23438"/>
            </a:stretch>
          </a:blipFill>
        </p:spPr>
        <p:txBody>
          <a:bodyPr/>
          <a:lstStyle/>
          <a:p>
            <a:pPr>
              <a:defRPr/>
            </a:pPr>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4A75E93-9C9B-4673-9938-B3698044DFCB}"/>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
        <p:nvSpPr>
          <p:cNvPr id="7" name="Rectángulo 6">
            <a:extLst>
              <a:ext uri="{FF2B5EF4-FFF2-40B4-BE49-F238E27FC236}">
                <a16:creationId xmlns:a16="http://schemas.microsoft.com/office/drawing/2014/main" id="{1CA6C381-7FC0-4373-A7A5-7ECEB0EB2AF1}"/>
              </a:ext>
            </a:extLst>
          </p:cNvPr>
          <p:cNvSpPr/>
          <p:nvPr/>
        </p:nvSpPr>
        <p:spPr>
          <a:xfrm>
            <a:off x="155575" y="782638"/>
            <a:ext cx="8734425" cy="5170487"/>
          </a:xfrm>
          <a:prstGeom prst="rect">
            <a:avLst/>
          </a:prstGeom>
        </p:spPr>
        <p:txBody>
          <a:bodyPr>
            <a:spAutoFit/>
          </a:bodyPr>
          <a:lstStyle/>
          <a:p>
            <a:pPr algn="just">
              <a:defRPr/>
            </a:pPr>
            <a:r>
              <a:rPr lang="es-AR" sz="2200" dirty="0">
                <a:latin typeface="+mn-lt"/>
              </a:rPr>
              <a:t>Imagine que se lanza una pelota verticalmente hacia arriba desde la azotea de un edificio. La pelota sale de la mano, en un punto a la altura del barandal de la azote a, con rapidez ascendente de 15,0 m/s, quedando luego en caída libre. Al bajar, la pelota libra apenas el barandal. En este lugar, g = 9,8 m/s</a:t>
            </a:r>
            <a:r>
              <a:rPr lang="es-AR" sz="2200" baseline="30000" dirty="0">
                <a:latin typeface="+mn-lt"/>
              </a:rPr>
              <a:t>2</a:t>
            </a:r>
            <a:r>
              <a:rPr lang="es-AR" sz="2200" dirty="0">
                <a:latin typeface="+mn-lt"/>
              </a:rPr>
              <a:t>.</a:t>
            </a:r>
          </a:p>
          <a:p>
            <a:pPr>
              <a:defRPr/>
            </a:pPr>
            <a:endParaRPr lang="es-AR" sz="2200" dirty="0">
              <a:latin typeface="+mn-lt"/>
            </a:endParaRPr>
          </a:p>
          <a:p>
            <a:pPr>
              <a:defRPr/>
            </a:pPr>
            <a:r>
              <a:rPr lang="es-AR" sz="2200" dirty="0">
                <a:latin typeface="+mn-lt"/>
              </a:rPr>
              <a:t>Calcular:</a:t>
            </a:r>
          </a:p>
          <a:p>
            <a:pPr indent="-457200" algn="just">
              <a:defRPr/>
            </a:pPr>
            <a:r>
              <a:rPr lang="es-AR" sz="2200" dirty="0">
                <a:latin typeface="+mn-lt"/>
              </a:rPr>
              <a:t>a) La posición y velocidad de la pelota 1,00 s y 4,00 s después de soltarla;</a:t>
            </a:r>
          </a:p>
          <a:p>
            <a:pPr algn="just">
              <a:defRPr/>
            </a:pPr>
            <a:endParaRPr lang="es-AR" sz="2200" dirty="0">
              <a:latin typeface="+mn-lt"/>
            </a:endParaRPr>
          </a:p>
          <a:p>
            <a:pPr algn="just">
              <a:defRPr/>
            </a:pPr>
            <a:r>
              <a:rPr lang="es-AR" sz="2200" dirty="0">
                <a:latin typeface="+mn-lt"/>
              </a:rPr>
              <a:t>b) la velocidad cuando la pelota está 5,00 m sobre el barandal;</a:t>
            </a:r>
          </a:p>
          <a:p>
            <a:pPr algn="just">
              <a:defRPr/>
            </a:pPr>
            <a:endParaRPr lang="es-AR" sz="2200" dirty="0">
              <a:latin typeface="+mn-lt"/>
            </a:endParaRPr>
          </a:p>
          <a:p>
            <a:pPr algn="just">
              <a:defRPr/>
            </a:pPr>
            <a:r>
              <a:rPr lang="es-AR" sz="2200" dirty="0">
                <a:latin typeface="+mn-lt"/>
              </a:rPr>
              <a:t>c) la altura máxima alcanzada y el instante en que se alcanza; y </a:t>
            </a:r>
          </a:p>
          <a:p>
            <a:pPr algn="just">
              <a:defRPr/>
            </a:pPr>
            <a:endParaRPr lang="es-AR" sz="2200" dirty="0">
              <a:latin typeface="+mn-lt"/>
            </a:endParaRPr>
          </a:p>
          <a:p>
            <a:pPr algn="just">
              <a:defRPr/>
            </a:pPr>
            <a:r>
              <a:rPr lang="es-AR" sz="2200" dirty="0">
                <a:latin typeface="+mn-lt"/>
              </a:rPr>
              <a:t>d) la aceleración de la pelota en su altura máxima.</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046F0A1-4B3C-4BE8-9DDE-6F750B18DCE7}"/>
              </a:ext>
            </a:extLst>
          </p:cNvPr>
          <p:cNvSpPr/>
          <p:nvPr/>
        </p:nvSpPr>
        <p:spPr>
          <a:xfrm>
            <a:off x="193675" y="234950"/>
            <a:ext cx="3894138" cy="769938"/>
          </a:xfrm>
          <a:prstGeom prst="rect">
            <a:avLst/>
          </a:prstGeom>
        </p:spPr>
        <p:txBody>
          <a:bodyPr>
            <a:spAutoFit/>
          </a:bodyPr>
          <a:lstStyle/>
          <a:p>
            <a:pPr>
              <a:defRPr/>
            </a:pPr>
            <a:r>
              <a:rPr lang="es-AR" sz="2200" dirty="0">
                <a:latin typeface="+mn-lt"/>
              </a:rPr>
              <a:t>Hacemos diagrama de movimiento para la pelota</a:t>
            </a:r>
          </a:p>
        </p:txBody>
      </p:sp>
      <p:sp>
        <p:nvSpPr>
          <p:cNvPr id="6" name="Rectángulo 5">
            <a:extLst>
              <a:ext uri="{FF2B5EF4-FFF2-40B4-BE49-F238E27FC236}">
                <a16:creationId xmlns:a16="http://schemas.microsoft.com/office/drawing/2014/main" id="{87D86B42-233A-4858-8523-B099118C28F5}"/>
              </a:ext>
            </a:extLst>
          </p:cNvPr>
          <p:cNvSpPr/>
          <p:nvPr/>
        </p:nvSpPr>
        <p:spPr>
          <a:xfrm>
            <a:off x="193675" y="1004888"/>
            <a:ext cx="3859213" cy="769937"/>
          </a:xfrm>
          <a:prstGeom prst="rect">
            <a:avLst/>
          </a:prstGeom>
        </p:spPr>
        <p:txBody>
          <a:bodyPr>
            <a:spAutoFit/>
          </a:bodyPr>
          <a:lstStyle/>
          <a:p>
            <a:pPr>
              <a:defRPr/>
            </a:pPr>
            <a:r>
              <a:rPr lang="es-AR" sz="2200" dirty="0">
                <a:latin typeface="+mn-lt"/>
              </a:rPr>
              <a:t>Ubicamos nuestro sistema de referencias</a:t>
            </a:r>
          </a:p>
        </p:txBody>
      </p:sp>
      <p:sp>
        <p:nvSpPr>
          <p:cNvPr id="7" name="Rectángulo 6">
            <a:extLst>
              <a:ext uri="{FF2B5EF4-FFF2-40B4-BE49-F238E27FC236}">
                <a16:creationId xmlns:a16="http://schemas.microsoft.com/office/drawing/2014/main" id="{29F21FBD-468C-4488-831F-EAABC574D482}"/>
              </a:ext>
            </a:extLst>
          </p:cNvPr>
          <p:cNvSpPr/>
          <p:nvPr/>
        </p:nvSpPr>
        <p:spPr>
          <a:xfrm>
            <a:off x="193675" y="3582988"/>
            <a:ext cx="3894138" cy="2800350"/>
          </a:xfrm>
          <a:prstGeom prst="rect">
            <a:avLst/>
          </a:prstGeom>
        </p:spPr>
        <p:txBody>
          <a:bodyPr>
            <a:spAutoFit/>
          </a:bodyPr>
          <a:lstStyle/>
          <a:p>
            <a:pPr algn="just">
              <a:spcAft>
                <a:spcPts val="0"/>
              </a:spcAft>
              <a:defRPr/>
            </a:pPr>
            <a:r>
              <a:rPr lang="es-AR" sz="2200" dirty="0"/>
              <a:t>Incógnitas</a:t>
            </a:r>
          </a:p>
          <a:p>
            <a:pPr marL="342900" indent="-342900" algn="just">
              <a:spcAft>
                <a:spcPts val="0"/>
              </a:spcAft>
              <a:buFont typeface="+mj-lt"/>
              <a:buAutoNum type="alphaLcParenR"/>
              <a:defRPr/>
            </a:pPr>
            <a:r>
              <a:rPr lang="es-AR" sz="2200" i="1" dirty="0">
                <a:latin typeface="Times New Roman" panose="02020603050405020304" pitchFamily="18" charset="0"/>
                <a:cs typeface="Times New Roman" panose="02020603050405020304" pitchFamily="18" charset="0"/>
              </a:rPr>
              <a:t>y</a:t>
            </a:r>
            <a:r>
              <a:rPr lang="es-AR" sz="2200" baseline="-25000" dirty="0"/>
              <a:t>1</a:t>
            </a:r>
            <a:r>
              <a:rPr lang="es-AR" sz="2200" dirty="0"/>
              <a:t> = ? y </a:t>
            </a:r>
            <a:r>
              <a:rPr lang="es-AR" sz="2200" i="1" dirty="0" err="1">
                <a:latin typeface="Times New Roman" panose="02020603050405020304" pitchFamily="18" charset="0"/>
                <a:cs typeface="Times New Roman" panose="02020603050405020304" pitchFamily="18" charset="0"/>
              </a:rPr>
              <a:t>v</a:t>
            </a:r>
            <a:r>
              <a:rPr lang="es-AR" sz="2200" baseline="-25000" dirty="0" err="1"/>
              <a:t>y</a:t>
            </a:r>
            <a:r>
              <a:rPr lang="es-AR" sz="2200" dirty="0"/>
              <a:t> = ? en t = 1 s</a:t>
            </a:r>
          </a:p>
          <a:p>
            <a:pPr marL="360000" lvl="1" algn="just">
              <a:defRPr/>
            </a:pPr>
            <a:r>
              <a:rPr lang="es-AR" sz="2200" i="1" dirty="0">
                <a:latin typeface="Times New Roman" panose="02020603050405020304" pitchFamily="18" charset="0"/>
                <a:cs typeface="Times New Roman" panose="02020603050405020304" pitchFamily="18" charset="0"/>
              </a:rPr>
              <a:t>y</a:t>
            </a:r>
            <a:r>
              <a:rPr lang="es-AR" sz="2200" baseline="-25000" dirty="0"/>
              <a:t>2</a:t>
            </a:r>
            <a:r>
              <a:rPr lang="es-AR" sz="2200" dirty="0"/>
              <a:t> = ? y </a:t>
            </a:r>
            <a:r>
              <a:rPr lang="es-AR" sz="2200" i="1" dirty="0" err="1">
                <a:latin typeface="Times New Roman" panose="02020603050405020304" pitchFamily="18" charset="0"/>
                <a:cs typeface="Times New Roman" panose="02020603050405020304" pitchFamily="18" charset="0"/>
              </a:rPr>
              <a:t>v</a:t>
            </a:r>
            <a:r>
              <a:rPr lang="es-AR" sz="2200" baseline="-25000" dirty="0" err="1"/>
              <a:t>y</a:t>
            </a:r>
            <a:r>
              <a:rPr lang="es-AR" sz="2200" dirty="0"/>
              <a:t> = ? en t = 4 s después de soltarla</a:t>
            </a:r>
          </a:p>
          <a:p>
            <a:pPr marL="342900" indent="-342900" algn="just">
              <a:spcAft>
                <a:spcPts val="0"/>
              </a:spcAft>
              <a:buFont typeface="+mj-lt"/>
              <a:buAutoNum type="alphaLcParenR"/>
              <a:defRPr/>
            </a:pPr>
            <a:r>
              <a:rPr lang="es-AR" sz="2200" i="1" dirty="0">
                <a:latin typeface="Times New Roman" panose="02020603050405020304" pitchFamily="18" charset="0"/>
                <a:cs typeface="Times New Roman" panose="02020603050405020304" pitchFamily="18" charset="0"/>
              </a:rPr>
              <a:t>V</a:t>
            </a:r>
            <a:r>
              <a:rPr lang="es-AR" sz="2200" dirty="0"/>
              <a:t> = ?   </a:t>
            </a:r>
            <a:r>
              <a:rPr lang="es-AR" sz="2200" i="1" dirty="0">
                <a:latin typeface="Times New Roman" panose="02020603050405020304" pitchFamily="18" charset="0"/>
                <a:cs typeface="Times New Roman" panose="02020603050405020304" pitchFamily="18" charset="0"/>
              </a:rPr>
              <a:t>y</a:t>
            </a:r>
            <a:r>
              <a:rPr lang="es-AR" sz="2200" dirty="0"/>
              <a:t> = 5.00 m sobre el barandal</a:t>
            </a:r>
          </a:p>
          <a:p>
            <a:pPr marL="342900" indent="-342900" algn="just">
              <a:spcAft>
                <a:spcPts val="0"/>
              </a:spcAft>
              <a:buFont typeface="+mj-lt"/>
              <a:buAutoNum type="alphaLcParenR"/>
              <a:defRPr/>
            </a:pPr>
            <a:r>
              <a:rPr lang="es-AR" sz="2200" i="1" dirty="0" err="1">
                <a:latin typeface="Times New Roman" panose="02020603050405020304" pitchFamily="18" charset="0"/>
                <a:cs typeface="Times New Roman" panose="02020603050405020304" pitchFamily="18" charset="0"/>
              </a:rPr>
              <a:t>h</a:t>
            </a:r>
            <a:r>
              <a:rPr lang="es-AR" sz="2200" i="1" baseline="-25000" dirty="0" err="1">
                <a:latin typeface="Times New Roman" panose="02020603050405020304" pitchFamily="18" charset="0"/>
                <a:cs typeface="Times New Roman" panose="02020603050405020304" pitchFamily="18" charset="0"/>
              </a:rPr>
              <a:t>max</a:t>
            </a:r>
            <a:r>
              <a:rPr lang="es-AR" sz="2200" dirty="0"/>
              <a:t>= ? </a:t>
            </a:r>
            <a:r>
              <a:rPr lang="es-AR" sz="2200" i="1" dirty="0">
                <a:latin typeface="Times New Roman" panose="02020603050405020304" pitchFamily="18" charset="0"/>
                <a:cs typeface="Times New Roman" panose="02020603050405020304" pitchFamily="18" charset="0"/>
              </a:rPr>
              <a:t>t</a:t>
            </a:r>
            <a:r>
              <a:rPr lang="es-AR" sz="2200" dirty="0"/>
              <a:t> = ?</a:t>
            </a:r>
          </a:p>
          <a:p>
            <a:pPr marL="342900" indent="-342900" algn="just">
              <a:spcAft>
                <a:spcPts val="0"/>
              </a:spcAft>
              <a:buFont typeface="+mj-lt"/>
              <a:buAutoNum type="alphaLcParenR"/>
              <a:defRPr/>
            </a:pPr>
            <a:r>
              <a:rPr lang="es-AR" sz="2200" i="1" dirty="0">
                <a:latin typeface="Times New Roman" panose="02020603050405020304" pitchFamily="18" charset="0"/>
                <a:cs typeface="Times New Roman" panose="02020603050405020304" pitchFamily="18" charset="0"/>
              </a:rPr>
              <a:t>a</a:t>
            </a:r>
            <a:r>
              <a:rPr lang="es-AR" sz="2200" dirty="0"/>
              <a:t> = ? en </a:t>
            </a:r>
            <a:r>
              <a:rPr lang="es-AR" sz="2200" i="1" dirty="0" err="1">
                <a:latin typeface="Times New Roman" panose="02020603050405020304" pitchFamily="18" charset="0"/>
                <a:cs typeface="Times New Roman" panose="02020603050405020304" pitchFamily="18" charset="0"/>
              </a:rPr>
              <a:t>h</a:t>
            </a:r>
            <a:r>
              <a:rPr lang="es-AR" sz="2200" i="1" baseline="-25000" dirty="0" err="1">
                <a:latin typeface="Times New Roman" panose="02020603050405020304" pitchFamily="18" charset="0"/>
                <a:cs typeface="Times New Roman" panose="02020603050405020304" pitchFamily="18" charset="0"/>
              </a:rPr>
              <a:t>max</a:t>
            </a:r>
            <a:r>
              <a:rPr lang="es-AR" sz="2200" dirty="0"/>
              <a:t> = ?</a:t>
            </a:r>
          </a:p>
        </p:txBody>
      </p:sp>
      <p:sp>
        <p:nvSpPr>
          <p:cNvPr id="8" name="Rectángulo 7">
            <a:extLst>
              <a:ext uri="{FF2B5EF4-FFF2-40B4-BE49-F238E27FC236}">
                <a16:creationId xmlns:a16="http://schemas.microsoft.com/office/drawing/2014/main" id="{AEAF68AE-D564-4F2D-ADEF-99A532EEBE92}"/>
              </a:ext>
            </a:extLst>
          </p:cNvPr>
          <p:cNvSpPr>
            <a:spLocks noChangeArrowheads="1"/>
          </p:cNvSpPr>
          <p:nvPr/>
        </p:nvSpPr>
        <p:spPr bwMode="auto">
          <a:xfrm>
            <a:off x="193675" y="1954213"/>
            <a:ext cx="18303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AR" altLang="es-AR" sz="2200"/>
              <a:t>Datos:</a:t>
            </a:r>
          </a:p>
          <a:p>
            <a:pPr>
              <a:spcBef>
                <a:spcPct val="0"/>
              </a:spcBef>
              <a:buFontTx/>
              <a:buNone/>
            </a:pPr>
            <a:r>
              <a:rPr lang="es-AR" altLang="es-AR" sz="2200"/>
              <a:t>t = 0 s</a:t>
            </a:r>
          </a:p>
          <a:p>
            <a:pPr>
              <a:spcBef>
                <a:spcPct val="0"/>
              </a:spcBef>
              <a:buFontTx/>
              <a:buNone/>
            </a:pPr>
            <a:r>
              <a:rPr lang="es-AR" altLang="es-AR" sz="2200" i="1">
                <a:latin typeface="Times New Roman" panose="02020603050405020304" pitchFamily="18" charset="0"/>
                <a:cs typeface="Times New Roman" panose="02020603050405020304" pitchFamily="18" charset="0"/>
              </a:rPr>
              <a:t>v</a:t>
            </a:r>
            <a:r>
              <a:rPr lang="es-AR" altLang="es-AR" sz="2200" i="1" baseline="-25000">
                <a:latin typeface="Times New Roman" panose="02020603050405020304" pitchFamily="18" charset="0"/>
                <a:cs typeface="Times New Roman" panose="02020603050405020304" pitchFamily="18" charset="0"/>
              </a:rPr>
              <a:t>o</a:t>
            </a:r>
            <a:r>
              <a:rPr lang="es-AR" altLang="es-AR" sz="2200"/>
              <a:t> = 15 m/s</a:t>
            </a:r>
          </a:p>
          <a:p>
            <a:pPr>
              <a:spcBef>
                <a:spcPct val="0"/>
              </a:spcBef>
              <a:buFontTx/>
              <a:buNone/>
            </a:pPr>
            <a:r>
              <a:rPr lang="es-AR" altLang="es-AR" sz="2200"/>
              <a:t>g = 9,8 m/s</a:t>
            </a:r>
            <a:r>
              <a:rPr lang="es-AR" altLang="es-AR" sz="2200" baseline="30000"/>
              <a:t>2</a:t>
            </a:r>
            <a:r>
              <a:rPr lang="es-AR" altLang="es-AR" sz="2200"/>
              <a:t> </a:t>
            </a:r>
          </a:p>
        </p:txBody>
      </p:sp>
      <p:pic>
        <p:nvPicPr>
          <p:cNvPr id="37894" name="Imagen 1">
            <a:extLst>
              <a:ext uri="{FF2B5EF4-FFF2-40B4-BE49-F238E27FC236}">
                <a16:creationId xmlns:a16="http://schemas.microsoft.com/office/drawing/2014/main" id="{7521C4DB-6A2F-4BD2-B255-7DCA31AF4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163" y="90488"/>
            <a:ext cx="4638675"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4F17F72-49AA-4A68-80A1-FA7FE70C29C9}"/>
              </a:ext>
            </a:extLst>
          </p:cNvPr>
          <p:cNvSpPr/>
          <p:nvPr/>
        </p:nvSpPr>
        <p:spPr>
          <a:xfrm>
            <a:off x="138113" y="147638"/>
            <a:ext cx="7148512" cy="600075"/>
          </a:xfrm>
          <a:prstGeom prst="rect">
            <a:avLst/>
          </a:prstGeom>
        </p:spPr>
        <p:txBody>
          <a:bodyPr>
            <a:spAutoFit/>
          </a:bodyPr>
          <a:lstStyle/>
          <a:p>
            <a:pPr marL="257175" indent="-257175" algn="just">
              <a:lnSpc>
                <a:spcPct val="150000"/>
              </a:lnSpc>
              <a:buFontTx/>
              <a:buAutoNum type="alphaLcParenR"/>
              <a:defRPr/>
            </a:pPr>
            <a:r>
              <a:rPr lang="es-AR" sz="2200" dirty="0">
                <a:latin typeface="+mn-lt"/>
              </a:rPr>
              <a:t> y</a:t>
            </a:r>
            <a:r>
              <a:rPr lang="es-AR" sz="2200" baseline="-25000" dirty="0">
                <a:latin typeface="+mn-lt"/>
              </a:rPr>
              <a:t>1</a:t>
            </a:r>
            <a:r>
              <a:rPr lang="es-AR" sz="2200" dirty="0">
                <a:latin typeface="+mn-lt"/>
              </a:rPr>
              <a:t> en t = 1 s, e y</a:t>
            </a:r>
            <a:r>
              <a:rPr lang="es-AR" sz="2200" baseline="-25000" dirty="0">
                <a:latin typeface="+mn-lt"/>
              </a:rPr>
              <a:t>2</a:t>
            </a:r>
            <a:r>
              <a:rPr lang="es-AR" sz="2200" dirty="0">
                <a:latin typeface="+mn-lt"/>
              </a:rPr>
              <a:t> en t = 4 s después de soltarla</a:t>
            </a:r>
          </a:p>
        </p:txBody>
      </p:sp>
      <p:sp>
        <p:nvSpPr>
          <p:cNvPr id="9" name="CuadroTexto 8">
            <a:extLst>
              <a:ext uri="{FF2B5EF4-FFF2-40B4-BE49-F238E27FC236}">
                <a16:creationId xmlns:a16="http://schemas.microsoft.com/office/drawing/2014/main" id="{DF7C9A84-3D72-4C2E-9343-8D7661B72BFA}"/>
              </a:ext>
            </a:extLst>
          </p:cNvPr>
          <p:cNvSpPr txBox="1">
            <a:spLocks noRot="1" noChangeAspect="1" noMove="1" noResize="1" noEditPoints="1" noAdjustHandles="1" noChangeArrowheads="1" noChangeShapeType="1" noTextEdit="1"/>
          </p:cNvSpPr>
          <p:nvPr/>
        </p:nvSpPr>
        <p:spPr>
          <a:xfrm>
            <a:off x="279581" y="788747"/>
            <a:ext cx="2593082" cy="633828"/>
          </a:xfrm>
          <a:prstGeom prst="rect">
            <a:avLst/>
          </a:prstGeom>
          <a:blipFill>
            <a:blip r:embed="rId2"/>
            <a:stretch>
              <a:fillRect/>
            </a:stretch>
          </a:blipFill>
        </p:spPr>
        <p:txBody>
          <a:bodyPr/>
          <a:lstStyle/>
          <a:p>
            <a:pPr>
              <a:defRPr/>
            </a:pPr>
            <a:r>
              <a:rPr lang="es-AR">
                <a:noFill/>
              </a:rPr>
              <a:t> </a:t>
            </a:r>
          </a:p>
        </p:txBody>
      </p:sp>
      <p:sp>
        <p:nvSpPr>
          <p:cNvPr id="10" name="CuadroTexto 9">
            <a:extLst>
              <a:ext uri="{FF2B5EF4-FFF2-40B4-BE49-F238E27FC236}">
                <a16:creationId xmlns:a16="http://schemas.microsoft.com/office/drawing/2014/main" id="{1F2C6EE1-B198-411D-A828-460EBF43659A}"/>
              </a:ext>
            </a:extLst>
          </p:cNvPr>
          <p:cNvSpPr txBox="1">
            <a:spLocks noRot="1" noChangeAspect="1" noMove="1" noResize="1" noEditPoints="1" noAdjustHandles="1" noChangeArrowheads="1" noChangeShapeType="1" noTextEdit="1"/>
          </p:cNvSpPr>
          <p:nvPr/>
        </p:nvSpPr>
        <p:spPr>
          <a:xfrm>
            <a:off x="307148" y="2823815"/>
            <a:ext cx="5598649" cy="479940"/>
          </a:xfrm>
          <a:prstGeom prst="rect">
            <a:avLst/>
          </a:prstGeom>
          <a:blipFill>
            <a:blip r:embed="rId3"/>
            <a:stretch>
              <a:fillRect/>
            </a:stretch>
          </a:blipFill>
        </p:spPr>
        <p:txBody>
          <a:bodyPr/>
          <a:lstStyle/>
          <a:p>
            <a:pPr>
              <a:defRPr/>
            </a:pPr>
            <a:r>
              <a:rPr lang="es-AR">
                <a:noFill/>
              </a:rPr>
              <a:t> </a:t>
            </a:r>
          </a:p>
        </p:txBody>
      </p:sp>
      <p:sp>
        <p:nvSpPr>
          <p:cNvPr id="11" name="CuadroTexto 10">
            <a:extLst>
              <a:ext uri="{FF2B5EF4-FFF2-40B4-BE49-F238E27FC236}">
                <a16:creationId xmlns:a16="http://schemas.microsoft.com/office/drawing/2014/main" id="{C644715E-3BB0-4FB2-BFC2-58488B3B614C}"/>
              </a:ext>
            </a:extLst>
          </p:cNvPr>
          <p:cNvSpPr txBox="1">
            <a:spLocks noRot="1" noChangeAspect="1" noMove="1" noResize="1" noEditPoints="1" noAdjustHandles="1" noChangeArrowheads="1" noChangeShapeType="1" noTextEdit="1"/>
          </p:cNvSpPr>
          <p:nvPr/>
        </p:nvSpPr>
        <p:spPr>
          <a:xfrm>
            <a:off x="262090" y="1648370"/>
            <a:ext cx="1688796" cy="365613"/>
          </a:xfrm>
          <a:prstGeom prst="rect">
            <a:avLst/>
          </a:prstGeom>
          <a:blipFill>
            <a:blip r:embed="rId4"/>
            <a:stretch>
              <a:fillRect l="-1444" r="-1805" b="-26667"/>
            </a:stretch>
          </a:blipFill>
        </p:spPr>
        <p:txBody>
          <a:bodyPr/>
          <a:lstStyle/>
          <a:p>
            <a:pPr>
              <a:defRPr/>
            </a:pPr>
            <a:r>
              <a:rPr lang="es-AR">
                <a:noFill/>
              </a:rPr>
              <a:t> </a:t>
            </a:r>
          </a:p>
        </p:txBody>
      </p:sp>
      <p:sp>
        <p:nvSpPr>
          <p:cNvPr id="12" name="CuadroTexto 11">
            <a:extLst>
              <a:ext uri="{FF2B5EF4-FFF2-40B4-BE49-F238E27FC236}">
                <a16:creationId xmlns:a16="http://schemas.microsoft.com/office/drawing/2014/main" id="{120DAA55-242E-4379-87C2-CA034DFCBCCE}"/>
              </a:ext>
            </a:extLst>
          </p:cNvPr>
          <p:cNvSpPr txBox="1">
            <a:spLocks noRot="1" noChangeAspect="1" noMove="1" noResize="1" noEditPoints="1" noAdjustHandles="1" noChangeArrowheads="1" noChangeShapeType="1" noTextEdit="1"/>
          </p:cNvSpPr>
          <p:nvPr/>
        </p:nvSpPr>
        <p:spPr>
          <a:xfrm>
            <a:off x="307148" y="3500727"/>
            <a:ext cx="4101444" cy="579967"/>
          </a:xfrm>
          <a:prstGeom prst="rect">
            <a:avLst/>
          </a:prstGeom>
          <a:blipFill>
            <a:blip r:embed="rId5"/>
            <a:stretch>
              <a:fillRect/>
            </a:stretch>
          </a:blipFill>
        </p:spPr>
        <p:txBody>
          <a:bodyPr/>
          <a:lstStyle/>
          <a:p>
            <a:pPr>
              <a:defRPr/>
            </a:pPr>
            <a:r>
              <a:rPr lang="es-AR">
                <a:noFill/>
              </a:rPr>
              <a:t> </a:t>
            </a:r>
          </a:p>
        </p:txBody>
      </p:sp>
      <p:sp>
        <p:nvSpPr>
          <p:cNvPr id="13" name="CuadroTexto 12">
            <a:extLst>
              <a:ext uri="{FF2B5EF4-FFF2-40B4-BE49-F238E27FC236}">
                <a16:creationId xmlns:a16="http://schemas.microsoft.com/office/drawing/2014/main" id="{5A2E3F0B-C0A1-44F3-B2F8-B60BC4521CCA}"/>
              </a:ext>
            </a:extLst>
          </p:cNvPr>
          <p:cNvSpPr txBox="1">
            <a:spLocks noRot="1" noChangeAspect="1" noMove="1" noResize="1" noEditPoints="1" noAdjustHandles="1" noChangeArrowheads="1" noChangeShapeType="1" noTextEdit="1"/>
          </p:cNvSpPr>
          <p:nvPr/>
        </p:nvSpPr>
        <p:spPr>
          <a:xfrm>
            <a:off x="307148" y="5068186"/>
            <a:ext cx="6021841" cy="479940"/>
          </a:xfrm>
          <a:prstGeom prst="rect">
            <a:avLst/>
          </a:prstGeom>
          <a:blipFill>
            <a:blip r:embed="rId6"/>
            <a:stretch>
              <a:fillRect/>
            </a:stretch>
          </a:blipFill>
        </p:spPr>
        <p:txBody>
          <a:bodyPr/>
          <a:lstStyle/>
          <a:p>
            <a:pPr>
              <a:defRPr/>
            </a:pPr>
            <a:r>
              <a:rPr lang="es-AR">
                <a:noFill/>
              </a:rPr>
              <a:t> </a:t>
            </a:r>
          </a:p>
        </p:txBody>
      </p:sp>
      <p:sp>
        <p:nvSpPr>
          <p:cNvPr id="14" name="CuadroTexto 13">
            <a:extLst>
              <a:ext uri="{FF2B5EF4-FFF2-40B4-BE49-F238E27FC236}">
                <a16:creationId xmlns:a16="http://schemas.microsoft.com/office/drawing/2014/main" id="{046410D5-764C-4F97-BD2C-D645DFDB3C2C}"/>
              </a:ext>
            </a:extLst>
          </p:cNvPr>
          <p:cNvSpPr txBox="1">
            <a:spLocks noRot="1" noChangeAspect="1" noMove="1" noResize="1" noEditPoints="1" noAdjustHandles="1" noChangeArrowheads="1" noChangeShapeType="1" noTextEdit="1"/>
          </p:cNvSpPr>
          <p:nvPr/>
        </p:nvSpPr>
        <p:spPr>
          <a:xfrm>
            <a:off x="222354" y="5736288"/>
            <a:ext cx="4348305" cy="579967"/>
          </a:xfrm>
          <a:prstGeom prst="rect">
            <a:avLst/>
          </a:prstGeom>
          <a:blipFill>
            <a:blip r:embed="rId7"/>
            <a:stretch>
              <a:fillRect/>
            </a:stretch>
          </a:blipFill>
        </p:spPr>
        <p:txBody>
          <a:bodyPr/>
          <a:lstStyle/>
          <a:p>
            <a:pPr>
              <a:defRPr/>
            </a:pPr>
            <a:r>
              <a:rPr lang="es-AR">
                <a:noFill/>
              </a:rPr>
              <a:t> </a:t>
            </a:r>
          </a:p>
        </p:txBody>
      </p:sp>
      <p:sp>
        <p:nvSpPr>
          <p:cNvPr id="15" name="Rectángulo 14">
            <a:extLst>
              <a:ext uri="{FF2B5EF4-FFF2-40B4-BE49-F238E27FC236}">
                <a16:creationId xmlns:a16="http://schemas.microsoft.com/office/drawing/2014/main" id="{58B8F2B6-5E92-4677-8685-D2D5EE9850DA}"/>
              </a:ext>
            </a:extLst>
          </p:cNvPr>
          <p:cNvSpPr/>
          <p:nvPr/>
        </p:nvSpPr>
        <p:spPr>
          <a:xfrm>
            <a:off x="255588" y="2176463"/>
            <a:ext cx="1663700" cy="600075"/>
          </a:xfrm>
          <a:prstGeom prst="rect">
            <a:avLst/>
          </a:prstGeom>
        </p:spPr>
        <p:txBody>
          <a:bodyPr>
            <a:spAutoFit/>
          </a:bodyPr>
          <a:lstStyle/>
          <a:p>
            <a:pPr algn="just">
              <a:lnSpc>
                <a:spcPct val="150000"/>
              </a:lnSpc>
              <a:defRPr/>
            </a:pPr>
            <a:r>
              <a:rPr lang="es-AR" sz="2200" dirty="0">
                <a:latin typeface="+mn-lt"/>
              </a:rPr>
              <a:t>en t = 1 s</a:t>
            </a:r>
          </a:p>
        </p:txBody>
      </p:sp>
      <p:sp>
        <p:nvSpPr>
          <p:cNvPr id="16" name="Rectángulo 15">
            <a:extLst>
              <a:ext uri="{FF2B5EF4-FFF2-40B4-BE49-F238E27FC236}">
                <a16:creationId xmlns:a16="http://schemas.microsoft.com/office/drawing/2014/main" id="{5969E4ED-833C-4D2C-B84C-ACF423614D13}"/>
              </a:ext>
            </a:extLst>
          </p:cNvPr>
          <p:cNvSpPr/>
          <p:nvPr/>
        </p:nvSpPr>
        <p:spPr>
          <a:xfrm>
            <a:off x="222250" y="4267200"/>
            <a:ext cx="1730375" cy="600075"/>
          </a:xfrm>
          <a:prstGeom prst="rect">
            <a:avLst/>
          </a:prstGeom>
        </p:spPr>
        <p:txBody>
          <a:bodyPr>
            <a:spAutoFit/>
          </a:bodyPr>
          <a:lstStyle/>
          <a:p>
            <a:pPr algn="just">
              <a:lnSpc>
                <a:spcPct val="150000"/>
              </a:lnSpc>
              <a:defRPr/>
            </a:pPr>
            <a:r>
              <a:rPr lang="es-AR" sz="2200" dirty="0">
                <a:latin typeface="+mn-lt"/>
              </a:rPr>
              <a:t>en t = 4 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ppt_w</p:attrName>
                                        </p:attrNameLst>
                                      </p:cBhvr>
                                      <p:tavLst>
                                        <p:tav tm="0" fmla="#ppt_w*sin(2.5*pi*$)">
                                          <p:val>
                                            <p:fltVal val="0"/>
                                          </p:val>
                                        </p:tav>
                                        <p:tav tm="100000">
                                          <p:val>
                                            <p:fltVal val="1"/>
                                          </p:val>
                                        </p:tav>
                                      </p:tavLst>
                                    </p:anim>
                                    <p:anim calcmode="lin" valueType="num">
                                      <p:cBhvr>
                                        <p:cTn id="2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anim calcmode="lin" valueType="num">
                                      <p:cBhvr>
                                        <p:cTn id="35" dur="2000" fill="hold"/>
                                        <p:tgtEl>
                                          <p:spTgt spid="16"/>
                                        </p:tgtEl>
                                        <p:attrNameLst>
                                          <p:attrName>ppt_w</p:attrName>
                                        </p:attrNameLst>
                                      </p:cBhvr>
                                      <p:tavLst>
                                        <p:tav tm="0" fmla="#ppt_w*sin(2.5*pi*$)">
                                          <p:val>
                                            <p:fltVal val="0"/>
                                          </p:val>
                                        </p:tav>
                                        <p:tav tm="100000">
                                          <p:val>
                                            <p:fltVal val="1"/>
                                          </p:val>
                                        </p:tav>
                                      </p:tavLst>
                                    </p:anim>
                                    <p:anim calcmode="lin" valueType="num">
                                      <p:cBhvr>
                                        <p:cTn id="3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8DC2A66-2B0C-4D7F-A2DC-A670FCD08D45}"/>
              </a:ext>
            </a:extLst>
          </p:cNvPr>
          <p:cNvSpPr>
            <a:spLocks noChangeArrowheads="1"/>
          </p:cNvSpPr>
          <p:nvPr/>
        </p:nvSpPr>
        <p:spPr bwMode="auto">
          <a:xfrm>
            <a:off x="152400" y="187325"/>
            <a:ext cx="603091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defRPr/>
            </a:pPr>
            <a:r>
              <a:rPr lang="es-AR" altLang="es-AR" sz="2200" dirty="0">
                <a:latin typeface="+mn-lt"/>
              </a:rPr>
              <a:t>b) V = ?   y = 5 m sobre el barandal</a:t>
            </a:r>
          </a:p>
        </p:txBody>
      </p:sp>
      <p:sp>
        <p:nvSpPr>
          <p:cNvPr id="7" name="Rectángulo 6">
            <a:extLst>
              <a:ext uri="{FF2B5EF4-FFF2-40B4-BE49-F238E27FC236}">
                <a16:creationId xmlns:a16="http://schemas.microsoft.com/office/drawing/2014/main" id="{70A0136A-FE39-4B75-A287-BCB6F17165B7}"/>
              </a:ext>
            </a:extLst>
          </p:cNvPr>
          <p:cNvSpPr>
            <a:spLocks noChangeArrowheads="1"/>
          </p:cNvSpPr>
          <p:nvPr/>
        </p:nvSpPr>
        <p:spPr bwMode="auto">
          <a:xfrm>
            <a:off x="169863" y="4100513"/>
            <a:ext cx="84216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defRPr/>
            </a:pPr>
            <a:r>
              <a:rPr lang="es-AR" altLang="es-AR" sz="2200" dirty="0">
                <a:latin typeface="+mn-lt"/>
              </a:rPr>
              <a:t>Pasa dos veces por h = 5 m una cuando sube y otra cuando baja </a:t>
            </a:r>
          </a:p>
        </p:txBody>
      </p:sp>
      <p:sp>
        <p:nvSpPr>
          <p:cNvPr id="8" name="CuadroTexto 7">
            <a:extLst>
              <a:ext uri="{FF2B5EF4-FFF2-40B4-BE49-F238E27FC236}">
                <a16:creationId xmlns:a16="http://schemas.microsoft.com/office/drawing/2014/main" id="{2356BA36-70F8-4877-B4EF-E09B1BA2E212}"/>
              </a:ext>
            </a:extLst>
          </p:cNvPr>
          <p:cNvSpPr txBox="1">
            <a:spLocks noRot="1" noChangeAspect="1" noMove="1" noResize="1" noEditPoints="1" noAdjustHandles="1" noChangeArrowheads="1" noChangeShapeType="1" noTextEdit="1"/>
          </p:cNvSpPr>
          <p:nvPr/>
        </p:nvSpPr>
        <p:spPr>
          <a:xfrm>
            <a:off x="170075" y="952360"/>
            <a:ext cx="2062424" cy="393569"/>
          </a:xfrm>
          <a:prstGeom prst="rect">
            <a:avLst/>
          </a:prstGeom>
          <a:blipFill>
            <a:blip r:embed="rId2"/>
            <a:stretch>
              <a:fillRect l="-1183" t="-1538" b="-23077"/>
            </a:stretch>
          </a:blipFill>
        </p:spPr>
        <p:txBody>
          <a:bodyPr/>
          <a:lstStyle/>
          <a:p>
            <a:pPr>
              <a:defRPr/>
            </a:pPr>
            <a:r>
              <a:rPr lang="es-AR">
                <a:noFill/>
              </a:rPr>
              <a:t> </a:t>
            </a:r>
          </a:p>
        </p:txBody>
      </p:sp>
      <p:sp>
        <p:nvSpPr>
          <p:cNvPr id="9" name="CuadroTexto 8">
            <a:extLst>
              <a:ext uri="{FF2B5EF4-FFF2-40B4-BE49-F238E27FC236}">
                <a16:creationId xmlns:a16="http://schemas.microsoft.com/office/drawing/2014/main" id="{8AFCA91A-F248-45BE-BF63-6A37D26DE49C}"/>
              </a:ext>
            </a:extLst>
          </p:cNvPr>
          <p:cNvSpPr txBox="1">
            <a:spLocks noRot="1" noChangeAspect="1" noMove="1" noResize="1" noEditPoints="1" noAdjustHandles="1" noChangeArrowheads="1" noChangeShapeType="1" noTextEdit="1"/>
          </p:cNvSpPr>
          <p:nvPr/>
        </p:nvSpPr>
        <p:spPr>
          <a:xfrm>
            <a:off x="170075" y="1715107"/>
            <a:ext cx="3544047" cy="679481"/>
          </a:xfrm>
          <a:prstGeom prst="rect">
            <a:avLst/>
          </a:prstGeom>
          <a:blipFill>
            <a:blip r:embed="rId3"/>
            <a:stretch>
              <a:fillRect/>
            </a:stretch>
          </a:blipFill>
        </p:spPr>
        <p:txBody>
          <a:bodyPr/>
          <a:lstStyle/>
          <a:p>
            <a:pPr>
              <a:defRPr/>
            </a:pPr>
            <a:r>
              <a:rPr lang="es-AR">
                <a:noFill/>
              </a:rPr>
              <a:t> </a:t>
            </a:r>
          </a:p>
        </p:txBody>
      </p:sp>
      <p:sp>
        <p:nvSpPr>
          <p:cNvPr id="11" name="CuadroTexto 10">
            <a:extLst>
              <a:ext uri="{FF2B5EF4-FFF2-40B4-BE49-F238E27FC236}">
                <a16:creationId xmlns:a16="http://schemas.microsoft.com/office/drawing/2014/main" id="{1A82DC18-16D4-493C-BC08-3E841CA0E8CF}"/>
              </a:ext>
            </a:extLst>
          </p:cNvPr>
          <p:cNvSpPr txBox="1">
            <a:spLocks noRot="1" noChangeAspect="1" noMove="1" noResize="1" noEditPoints="1" noAdjustHandles="1" noChangeArrowheads="1" noChangeShapeType="1" noTextEdit="1"/>
          </p:cNvSpPr>
          <p:nvPr/>
        </p:nvSpPr>
        <p:spPr>
          <a:xfrm>
            <a:off x="170075" y="2763766"/>
            <a:ext cx="5450145" cy="1000338"/>
          </a:xfrm>
          <a:prstGeom prst="rect">
            <a:avLst/>
          </a:prstGeom>
          <a:blipFill>
            <a:blip r:embed="rId4"/>
            <a:stretch>
              <a:fillRect/>
            </a:stretch>
          </a:blipFill>
        </p:spPr>
        <p:txBody>
          <a:bodyPr/>
          <a:lstStyle/>
          <a:p>
            <a:pPr>
              <a:defRPr/>
            </a:pPr>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E7BC5C5-D919-466C-91F3-D18FA0A52A9E}"/>
              </a:ext>
            </a:extLst>
          </p:cNvPr>
          <p:cNvSpPr>
            <a:spLocks noChangeArrowheads="1"/>
          </p:cNvSpPr>
          <p:nvPr/>
        </p:nvSpPr>
        <p:spPr bwMode="auto">
          <a:xfrm>
            <a:off x="184150" y="174625"/>
            <a:ext cx="22050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defRPr/>
            </a:pPr>
            <a:r>
              <a:rPr lang="es-AR" altLang="es-AR" sz="2200" dirty="0">
                <a:latin typeface="+mn-lt"/>
              </a:rPr>
              <a:t>c) </a:t>
            </a:r>
            <a:r>
              <a:rPr lang="es-AR" altLang="es-AR" sz="2200" dirty="0" err="1">
                <a:latin typeface="+mn-lt"/>
              </a:rPr>
              <a:t>h</a:t>
            </a:r>
            <a:r>
              <a:rPr lang="es-AR" altLang="es-AR" sz="2200" baseline="-25000" dirty="0" err="1">
                <a:latin typeface="+mn-lt"/>
              </a:rPr>
              <a:t>max</a:t>
            </a:r>
            <a:r>
              <a:rPr lang="es-AR" altLang="es-AR" sz="2200" dirty="0">
                <a:latin typeface="+mn-lt"/>
              </a:rPr>
              <a:t> = ?  t = ?</a:t>
            </a:r>
          </a:p>
        </p:txBody>
      </p:sp>
      <p:sp>
        <p:nvSpPr>
          <p:cNvPr id="4" name="Rectángulo 3">
            <a:extLst>
              <a:ext uri="{FF2B5EF4-FFF2-40B4-BE49-F238E27FC236}">
                <a16:creationId xmlns:a16="http://schemas.microsoft.com/office/drawing/2014/main" id="{19F32D20-D735-49B0-AF1F-E770BE473E3F}"/>
              </a:ext>
            </a:extLst>
          </p:cNvPr>
          <p:cNvSpPr>
            <a:spLocks noChangeArrowheads="1"/>
          </p:cNvSpPr>
          <p:nvPr/>
        </p:nvSpPr>
        <p:spPr bwMode="auto">
          <a:xfrm>
            <a:off x="184150" y="811213"/>
            <a:ext cx="43211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s-AR" altLang="es-AR" sz="2200" dirty="0">
                <a:latin typeface="+mn-lt"/>
              </a:rPr>
              <a:t>En el instante en que la pelota llega al punto más alto, está momentáneamente en reposo y </a:t>
            </a:r>
            <a:r>
              <a:rPr lang="es-AR" altLang="es-AR" sz="2200" dirty="0" err="1">
                <a:latin typeface="+mn-lt"/>
              </a:rPr>
              <a:t>v</a:t>
            </a:r>
            <a:r>
              <a:rPr lang="es-AR" altLang="es-AR" sz="2200" baseline="-25000" dirty="0" err="1">
                <a:latin typeface="+mn-lt"/>
              </a:rPr>
              <a:t>y</a:t>
            </a:r>
            <a:r>
              <a:rPr lang="es-AR" altLang="es-AR" sz="2200" dirty="0">
                <a:latin typeface="+mn-lt"/>
              </a:rPr>
              <a:t> =0. </a:t>
            </a:r>
          </a:p>
        </p:txBody>
      </p:sp>
      <p:sp>
        <p:nvSpPr>
          <p:cNvPr id="9" name="Rectángulo 8">
            <a:extLst>
              <a:ext uri="{FF2B5EF4-FFF2-40B4-BE49-F238E27FC236}">
                <a16:creationId xmlns:a16="http://schemas.microsoft.com/office/drawing/2014/main" id="{52A50C6B-5201-4589-9D3A-75417354D947}"/>
              </a:ext>
            </a:extLst>
          </p:cNvPr>
          <p:cNvSpPr>
            <a:spLocks noChangeArrowheads="1"/>
          </p:cNvSpPr>
          <p:nvPr/>
        </p:nvSpPr>
        <p:spPr bwMode="auto">
          <a:xfrm>
            <a:off x="200025" y="2409825"/>
            <a:ext cx="430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s-AR" altLang="es-AR" sz="2200" dirty="0">
                <a:latin typeface="+mn-lt"/>
              </a:rPr>
              <a:t>La primera forma consiste en calcular : </a:t>
            </a:r>
          </a:p>
        </p:txBody>
      </p:sp>
      <p:sp>
        <p:nvSpPr>
          <p:cNvPr id="10" name="CuadroTexto 9">
            <a:extLst>
              <a:ext uri="{FF2B5EF4-FFF2-40B4-BE49-F238E27FC236}">
                <a16:creationId xmlns:a16="http://schemas.microsoft.com/office/drawing/2014/main" id="{F0635787-B2B4-42AD-B4E6-E89361C159FE}"/>
              </a:ext>
            </a:extLst>
          </p:cNvPr>
          <p:cNvSpPr txBox="1">
            <a:spLocks noRot="1" noChangeAspect="1" noMove="1" noResize="1" noEditPoints="1" noAdjustHandles="1" noChangeArrowheads="1" noChangeShapeType="1" noTextEdit="1"/>
          </p:cNvSpPr>
          <p:nvPr/>
        </p:nvSpPr>
        <p:spPr>
          <a:xfrm>
            <a:off x="200295" y="3329838"/>
            <a:ext cx="2065117" cy="393569"/>
          </a:xfrm>
          <a:prstGeom prst="rect">
            <a:avLst/>
          </a:prstGeom>
          <a:blipFill>
            <a:blip r:embed="rId2"/>
            <a:stretch>
              <a:fillRect l="-1180" t="-1538" b="-23077"/>
            </a:stretch>
          </a:blipFill>
        </p:spPr>
        <p:txBody>
          <a:bodyPr/>
          <a:lstStyle/>
          <a:p>
            <a:pPr>
              <a:defRPr/>
            </a:pPr>
            <a:r>
              <a:rPr lang="es-AR">
                <a:noFill/>
              </a:rPr>
              <a:t> </a:t>
            </a:r>
          </a:p>
        </p:txBody>
      </p:sp>
      <p:sp>
        <p:nvSpPr>
          <p:cNvPr id="11" name="CuadroTexto 10">
            <a:extLst>
              <a:ext uri="{FF2B5EF4-FFF2-40B4-BE49-F238E27FC236}">
                <a16:creationId xmlns:a16="http://schemas.microsoft.com/office/drawing/2014/main" id="{997325CE-9059-42F1-8723-0B506D8D7F77}"/>
              </a:ext>
            </a:extLst>
          </p:cNvPr>
          <p:cNvSpPr txBox="1">
            <a:spLocks noRot="1" noChangeAspect="1" noMove="1" noResize="1" noEditPoints="1" noAdjustHandles="1" noChangeArrowheads="1" noChangeShapeType="1" noTextEdit="1"/>
          </p:cNvSpPr>
          <p:nvPr/>
        </p:nvSpPr>
        <p:spPr>
          <a:xfrm>
            <a:off x="183487" y="3926492"/>
            <a:ext cx="1919821" cy="338554"/>
          </a:xfrm>
          <a:prstGeom prst="rect">
            <a:avLst/>
          </a:prstGeom>
          <a:blipFill>
            <a:blip r:embed="rId3"/>
            <a:stretch>
              <a:fillRect l="-2540" b="-28571"/>
            </a:stretch>
          </a:blipFill>
        </p:spPr>
        <p:txBody>
          <a:bodyPr/>
          <a:lstStyle/>
          <a:p>
            <a:pPr>
              <a:defRPr/>
            </a:pPr>
            <a:r>
              <a:rPr lang="es-AR">
                <a:noFill/>
              </a:rPr>
              <a:t> </a:t>
            </a:r>
          </a:p>
        </p:txBody>
      </p:sp>
      <p:sp>
        <p:nvSpPr>
          <p:cNvPr id="12" name="CuadroTexto 11">
            <a:extLst>
              <a:ext uri="{FF2B5EF4-FFF2-40B4-BE49-F238E27FC236}">
                <a16:creationId xmlns:a16="http://schemas.microsoft.com/office/drawing/2014/main" id="{62F5026F-4B22-4ACD-834B-1BE6D7648DCC}"/>
              </a:ext>
            </a:extLst>
          </p:cNvPr>
          <p:cNvSpPr txBox="1">
            <a:spLocks noRot="1" noChangeAspect="1" noMove="1" noResize="1" noEditPoints="1" noAdjustHandles="1" noChangeArrowheads="1" noChangeShapeType="1" noTextEdit="1"/>
          </p:cNvSpPr>
          <p:nvPr/>
        </p:nvSpPr>
        <p:spPr>
          <a:xfrm>
            <a:off x="200295" y="4487886"/>
            <a:ext cx="1490921" cy="881523"/>
          </a:xfrm>
          <a:prstGeom prst="rect">
            <a:avLst/>
          </a:prstGeom>
          <a:blipFill>
            <a:blip r:embed="rId4"/>
            <a:stretch>
              <a:fillRect/>
            </a:stretch>
          </a:blipFill>
        </p:spPr>
        <p:txBody>
          <a:bodyPr/>
          <a:lstStyle/>
          <a:p>
            <a:pPr>
              <a:defRPr/>
            </a:pPr>
            <a:r>
              <a:rPr lang="es-AR">
                <a:noFill/>
              </a:rPr>
              <a:t> </a:t>
            </a:r>
          </a:p>
        </p:txBody>
      </p:sp>
      <p:sp>
        <p:nvSpPr>
          <p:cNvPr id="13" name="CuadroTexto 12">
            <a:extLst>
              <a:ext uri="{FF2B5EF4-FFF2-40B4-BE49-F238E27FC236}">
                <a16:creationId xmlns:a16="http://schemas.microsoft.com/office/drawing/2014/main" id="{FC14B76B-66F8-4144-B09C-C937EF630370}"/>
              </a:ext>
            </a:extLst>
          </p:cNvPr>
          <p:cNvSpPr txBox="1">
            <a:spLocks noRot="1" noChangeAspect="1" noMove="1" noResize="1" noEditPoints="1" noAdjustHandles="1" noChangeArrowheads="1" noChangeShapeType="1" noTextEdit="1"/>
          </p:cNvSpPr>
          <p:nvPr/>
        </p:nvSpPr>
        <p:spPr>
          <a:xfrm>
            <a:off x="183487" y="5464596"/>
            <a:ext cx="3035767" cy="1157946"/>
          </a:xfrm>
          <a:prstGeom prst="rect">
            <a:avLst/>
          </a:prstGeom>
          <a:blipFill>
            <a:blip r:embed="rId5"/>
            <a:stretch>
              <a:fillRect/>
            </a:stretch>
          </a:blipFill>
        </p:spPr>
        <p:txBody>
          <a:bodyPr/>
          <a:lstStyle/>
          <a:p>
            <a:pPr>
              <a:defRPr/>
            </a:pPr>
            <a:r>
              <a:rPr lang="es-AR">
                <a:noFill/>
              </a:rPr>
              <a:t> </a:t>
            </a:r>
          </a:p>
        </p:txBody>
      </p:sp>
      <p:pic>
        <p:nvPicPr>
          <p:cNvPr id="40969" name="Imagen 13">
            <a:extLst>
              <a:ext uri="{FF2B5EF4-FFF2-40B4-BE49-F238E27FC236}">
                <a16:creationId xmlns:a16="http://schemas.microsoft.com/office/drawing/2014/main" id="{58E085E6-8DB8-4E98-A6CA-4145F0C4C9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8475" y="174625"/>
            <a:ext cx="4638675"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25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250" fill="hold"/>
                                        <p:tgtEl>
                                          <p:spTgt spid="9"/>
                                        </p:tgtEl>
                                        <p:attrNameLst>
                                          <p:attrName>ppt_x</p:attrName>
                                        </p:attrNameLst>
                                      </p:cBhvr>
                                      <p:tavLst>
                                        <p:tav tm="0">
                                          <p:val>
                                            <p:strVal val="#ppt_x"/>
                                          </p:val>
                                        </p:tav>
                                        <p:tav tm="100000">
                                          <p:val>
                                            <p:strVal val="#ppt_x"/>
                                          </p:val>
                                        </p:tav>
                                      </p:tavLst>
                                    </p:anim>
                                    <p:anim calcmode="lin" valueType="num">
                                      <p:cBhvr additive="base">
                                        <p:cTn id="17" dur="1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472FEEB-5058-4040-A9B7-4756CE293559}"/>
              </a:ext>
            </a:extLst>
          </p:cNvPr>
          <p:cNvSpPr/>
          <p:nvPr/>
        </p:nvSpPr>
        <p:spPr>
          <a:xfrm>
            <a:off x="203200" y="4168775"/>
            <a:ext cx="4140200" cy="430213"/>
          </a:xfrm>
          <a:prstGeom prst="rect">
            <a:avLst/>
          </a:prstGeom>
        </p:spPr>
        <p:txBody>
          <a:bodyPr wrap="none">
            <a:spAutoFit/>
          </a:bodyPr>
          <a:lstStyle/>
          <a:p>
            <a:pPr>
              <a:defRPr/>
            </a:pPr>
            <a:r>
              <a:rPr lang="es-AR" sz="2200" dirty="0">
                <a:latin typeface="+mn-lt"/>
              </a:rPr>
              <a:t>Sustituyendo este valor de t en</a:t>
            </a:r>
          </a:p>
        </p:txBody>
      </p:sp>
      <p:sp>
        <p:nvSpPr>
          <p:cNvPr id="9" name="Rectángulo 8">
            <a:extLst>
              <a:ext uri="{FF2B5EF4-FFF2-40B4-BE49-F238E27FC236}">
                <a16:creationId xmlns:a16="http://schemas.microsoft.com/office/drawing/2014/main" id="{853559E6-A38E-4160-A2DE-FBD175F2E091}"/>
              </a:ext>
            </a:extLst>
          </p:cNvPr>
          <p:cNvSpPr>
            <a:spLocks noChangeArrowheads="1"/>
          </p:cNvSpPr>
          <p:nvPr/>
        </p:nvSpPr>
        <p:spPr bwMode="auto">
          <a:xfrm>
            <a:off x="203200" y="177800"/>
            <a:ext cx="8729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s-AR" altLang="es-AR" sz="2200" dirty="0">
                <a:latin typeface="+mn-lt"/>
              </a:rPr>
              <a:t>Otra manera, consiste en calcular el instante en que </a:t>
            </a:r>
            <a:r>
              <a:rPr lang="es-AR" altLang="es-AR" sz="2200" dirty="0" err="1">
                <a:latin typeface="+mn-lt"/>
              </a:rPr>
              <a:t>v</a:t>
            </a:r>
            <a:r>
              <a:rPr lang="es-AR" altLang="es-AR" sz="2200" baseline="-25000" dirty="0" err="1">
                <a:latin typeface="+mn-lt"/>
              </a:rPr>
              <a:t>y</a:t>
            </a:r>
            <a:r>
              <a:rPr lang="es-AR" altLang="es-AR" sz="2200" dirty="0">
                <a:latin typeface="+mn-lt"/>
              </a:rPr>
              <a:t> = 0</a:t>
            </a:r>
          </a:p>
        </p:txBody>
      </p:sp>
      <p:sp>
        <p:nvSpPr>
          <p:cNvPr id="10" name="CuadroTexto 9">
            <a:extLst>
              <a:ext uri="{FF2B5EF4-FFF2-40B4-BE49-F238E27FC236}">
                <a16:creationId xmlns:a16="http://schemas.microsoft.com/office/drawing/2014/main" id="{CDDA5E52-C1AD-4525-8E4C-CB3D267DA316}"/>
              </a:ext>
            </a:extLst>
          </p:cNvPr>
          <p:cNvSpPr txBox="1">
            <a:spLocks noRot="1" noChangeAspect="1" noMove="1" noResize="1" noEditPoints="1" noAdjustHandles="1" noChangeArrowheads="1" noChangeShapeType="1" noTextEdit="1"/>
          </p:cNvSpPr>
          <p:nvPr/>
        </p:nvSpPr>
        <p:spPr>
          <a:xfrm>
            <a:off x="203041" y="780460"/>
            <a:ext cx="1694823" cy="365613"/>
          </a:xfrm>
          <a:prstGeom prst="rect">
            <a:avLst/>
          </a:prstGeom>
          <a:blipFill>
            <a:blip r:embed="rId2"/>
            <a:stretch>
              <a:fillRect l="-1079" r="-2158" b="-26667"/>
            </a:stretch>
          </a:blipFill>
        </p:spPr>
        <p:txBody>
          <a:bodyPr/>
          <a:lstStyle/>
          <a:p>
            <a:pPr>
              <a:defRPr/>
            </a:pPr>
            <a:r>
              <a:rPr lang="es-AR">
                <a:noFill/>
              </a:rPr>
              <a:t> </a:t>
            </a:r>
          </a:p>
        </p:txBody>
      </p:sp>
      <p:sp>
        <p:nvSpPr>
          <p:cNvPr id="12" name="CuadroTexto 11">
            <a:extLst>
              <a:ext uri="{FF2B5EF4-FFF2-40B4-BE49-F238E27FC236}">
                <a16:creationId xmlns:a16="http://schemas.microsoft.com/office/drawing/2014/main" id="{1A927D61-0A28-4A65-B6D4-AFA963547980}"/>
              </a:ext>
            </a:extLst>
          </p:cNvPr>
          <p:cNvSpPr txBox="1">
            <a:spLocks noRot="1" noChangeAspect="1" noMove="1" noResize="1" noEditPoints="1" noAdjustHandles="1" noChangeArrowheads="1" noChangeShapeType="1" noTextEdit="1"/>
          </p:cNvSpPr>
          <p:nvPr/>
        </p:nvSpPr>
        <p:spPr>
          <a:xfrm>
            <a:off x="203040" y="1451796"/>
            <a:ext cx="1575560" cy="338554"/>
          </a:xfrm>
          <a:prstGeom prst="rect">
            <a:avLst/>
          </a:prstGeom>
          <a:blipFill>
            <a:blip r:embed="rId3"/>
            <a:stretch>
              <a:fillRect l="-3089" r="-2317" b="-28571"/>
            </a:stretch>
          </a:blipFill>
        </p:spPr>
        <p:txBody>
          <a:bodyPr/>
          <a:lstStyle/>
          <a:p>
            <a:pPr>
              <a:defRPr/>
            </a:pPr>
            <a:r>
              <a:rPr lang="es-AR">
                <a:noFill/>
              </a:rPr>
              <a:t> </a:t>
            </a:r>
          </a:p>
        </p:txBody>
      </p:sp>
      <p:sp>
        <p:nvSpPr>
          <p:cNvPr id="13" name="CuadroTexto 12">
            <a:extLst>
              <a:ext uri="{FF2B5EF4-FFF2-40B4-BE49-F238E27FC236}">
                <a16:creationId xmlns:a16="http://schemas.microsoft.com/office/drawing/2014/main" id="{610E2198-4391-402E-B43A-9595B29683C5}"/>
              </a:ext>
            </a:extLst>
          </p:cNvPr>
          <p:cNvSpPr txBox="1">
            <a:spLocks noRot="1" noChangeAspect="1" noMove="1" noResize="1" noEditPoints="1" noAdjustHandles="1" noChangeArrowheads="1" noChangeShapeType="1" noTextEdit="1"/>
          </p:cNvSpPr>
          <p:nvPr/>
        </p:nvSpPr>
        <p:spPr>
          <a:xfrm>
            <a:off x="203040" y="2141249"/>
            <a:ext cx="885435" cy="639791"/>
          </a:xfrm>
          <a:prstGeom prst="rect">
            <a:avLst/>
          </a:prstGeom>
          <a:blipFill>
            <a:blip r:embed="rId4"/>
            <a:stretch>
              <a:fillRect/>
            </a:stretch>
          </a:blipFill>
        </p:spPr>
        <p:txBody>
          <a:bodyPr/>
          <a:lstStyle/>
          <a:p>
            <a:pPr>
              <a:defRPr/>
            </a:pPr>
            <a:r>
              <a:rPr lang="es-AR">
                <a:noFill/>
              </a:rPr>
              <a:t> </a:t>
            </a:r>
          </a:p>
        </p:txBody>
      </p:sp>
      <p:sp>
        <p:nvSpPr>
          <p:cNvPr id="14" name="CuadroTexto 13">
            <a:extLst>
              <a:ext uri="{FF2B5EF4-FFF2-40B4-BE49-F238E27FC236}">
                <a16:creationId xmlns:a16="http://schemas.microsoft.com/office/drawing/2014/main" id="{124C5C4A-E5F2-4297-B9D6-5D5E65DAF3AA}"/>
              </a:ext>
            </a:extLst>
          </p:cNvPr>
          <p:cNvSpPr txBox="1">
            <a:spLocks noRot="1" noChangeAspect="1" noMove="1" noResize="1" noEditPoints="1" noAdjustHandles="1" noChangeArrowheads="1" noChangeShapeType="1" noTextEdit="1"/>
          </p:cNvSpPr>
          <p:nvPr/>
        </p:nvSpPr>
        <p:spPr>
          <a:xfrm>
            <a:off x="203040" y="2923740"/>
            <a:ext cx="2444708" cy="1038489"/>
          </a:xfrm>
          <a:prstGeom prst="rect">
            <a:avLst/>
          </a:prstGeom>
          <a:blipFill>
            <a:blip r:embed="rId5"/>
            <a:stretch>
              <a:fillRect/>
            </a:stretch>
          </a:blipFill>
        </p:spPr>
        <p:txBody>
          <a:bodyPr/>
          <a:lstStyle/>
          <a:p>
            <a:pPr>
              <a:defRPr/>
            </a:pPr>
            <a:r>
              <a:rPr lang="es-AR">
                <a:noFill/>
              </a:rPr>
              <a:t> </a:t>
            </a:r>
          </a:p>
        </p:txBody>
      </p:sp>
      <p:sp>
        <p:nvSpPr>
          <p:cNvPr id="15" name="CuadroTexto 14">
            <a:extLst>
              <a:ext uri="{FF2B5EF4-FFF2-40B4-BE49-F238E27FC236}">
                <a16:creationId xmlns:a16="http://schemas.microsoft.com/office/drawing/2014/main" id="{6B6B7278-F31A-4006-BF2F-322E651F0D7E}"/>
              </a:ext>
            </a:extLst>
          </p:cNvPr>
          <p:cNvSpPr txBox="1">
            <a:spLocks noRot="1" noChangeAspect="1" noMove="1" noResize="1" noEditPoints="1" noAdjustHandles="1" noChangeArrowheads="1" noChangeShapeType="1" noTextEdit="1"/>
          </p:cNvSpPr>
          <p:nvPr/>
        </p:nvSpPr>
        <p:spPr>
          <a:xfrm>
            <a:off x="4415204" y="4002396"/>
            <a:ext cx="2593082" cy="633828"/>
          </a:xfrm>
          <a:prstGeom prst="rect">
            <a:avLst/>
          </a:prstGeom>
          <a:blipFill>
            <a:blip r:embed="rId6"/>
            <a:stretch>
              <a:fillRect/>
            </a:stretch>
          </a:blipFill>
        </p:spPr>
        <p:txBody>
          <a:bodyPr/>
          <a:lstStyle/>
          <a:p>
            <a:pPr>
              <a:defRPr/>
            </a:pPr>
            <a:r>
              <a:rPr lang="es-AR">
                <a:noFill/>
              </a:rPr>
              <a:t> </a:t>
            </a:r>
          </a:p>
        </p:txBody>
      </p:sp>
      <p:sp>
        <p:nvSpPr>
          <p:cNvPr id="16" name="CuadroTexto 15">
            <a:extLst>
              <a:ext uri="{FF2B5EF4-FFF2-40B4-BE49-F238E27FC236}">
                <a16:creationId xmlns:a16="http://schemas.microsoft.com/office/drawing/2014/main" id="{5A54D4E0-383D-4A08-9A50-656951B65D96}"/>
              </a:ext>
            </a:extLst>
          </p:cNvPr>
          <p:cNvSpPr txBox="1">
            <a:spLocks noRot="1" noChangeAspect="1" noMove="1" noResize="1" noEditPoints="1" noAdjustHandles="1" noChangeArrowheads="1" noChangeShapeType="1" noTextEdit="1"/>
          </p:cNvSpPr>
          <p:nvPr/>
        </p:nvSpPr>
        <p:spPr>
          <a:xfrm>
            <a:off x="203040" y="4865851"/>
            <a:ext cx="6115136" cy="636200"/>
          </a:xfrm>
          <a:prstGeom prst="rect">
            <a:avLst/>
          </a:prstGeom>
          <a:blipFill>
            <a:blip r:embed="rId7"/>
            <a:stretch>
              <a:fillRect/>
            </a:stretch>
          </a:blipFill>
        </p:spPr>
        <p:txBody>
          <a:bodyPr/>
          <a:lstStyle/>
          <a:p>
            <a:pPr>
              <a:defRPr/>
            </a:pPr>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25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1">
            <a:hlinkClick r:id="rId2"/>
            <a:extLst>
              <a:ext uri="{FF2B5EF4-FFF2-40B4-BE49-F238E27FC236}">
                <a16:creationId xmlns:a16="http://schemas.microsoft.com/office/drawing/2014/main" id="{8E42B053-6B6C-4EAD-9A0D-47CD88902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615" t="18326" r="13538" b="23389"/>
          <a:stretch>
            <a:fillRect/>
          </a:stretch>
        </p:blipFill>
        <p:spPr bwMode="auto">
          <a:xfrm>
            <a:off x="312738" y="1055688"/>
            <a:ext cx="4010025"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F719B814-1051-48B7-B4F2-08680B85C144}"/>
              </a:ext>
            </a:extLst>
          </p:cNvPr>
          <p:cNvSpPr txBox="1"/>
          <p:nvPr/>
        </p:nvSpPr>
        <p:spPr>
          <a:xfrm>
            <a:off x="125413" y="212725"/>
            <a:ext cx="8131175" cy="430213"/>
          </a:xfrm>
          <a:prstGeom prst="rect">
            <a:avLst/>
          </a:prstGeom>
          <a:noFill/>
        </p:spPr>
        <p:txBody>
          <a:bodyPr>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43012" name="CuadroTexto 16">
            <a:extLst>
              <a:ext uri="{FF2B5EF4-FFF2-40B4-BE49-F238E27FC236}">
                <a16:creationId xmlns:a16="http://schemas.microsoft.com/office/drawing/2014/main" id="{3493BD38-9CCF-4B50-B7C6-6106125F73CE}"/>
              </a:ext>
            </a:extLst>
          </p:cNvPr>
          <p:cNvSpPr txBox="1">
            <a:spLocks noChangeArrowheads="1"/>
          </p:cNvSpPr>
          <p:nvPr/>
        </p:nvSpPr>
        <p:spPr bwMode="auto">
          <a:xfrm>
            <a:off x="312738" y="4732338"/>
            <a:ext cx="611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a:t>[Se recomienda utilizar Internet Explorer o Mozilla Firefox]</a:t>
            </a:r>
          </a:p>
        </p:txBody>
      </p:sp>
      <p:pic>
        <p:nvPicPr>
          <p:cNvPr id="43013" name="Imagen 2">
            <a:hlinkClick r:id="rId4"/>
            <a:extLst>
              <a:ext uri="{FF2B5EF4-FFF2-40B4-BE49-F238E27FC236}">
                <a16:creationId xmlns:a16="http://schemas.microsoft.com/office/drawing/2014/main" id="{8AF41EA8-F2F6-45F2-8550-B3FA45BBA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0924" t="10664" r="35538" b="16548"/>
          <a:stretch>
            <a:fillRect/>
          </a:stretch>
        </p:blipFill>
        <p:spPr bwMode="auto">
          <a:xfrm>
            <a:off x="4459288" y="1055688"/>
            <a:ext cx="4471987"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Gifs Animados de Autos - Imagenes Animadas de Autos y Carros">
            <a:extLst>
              <a:ext uri="{FF2B5EF4-FFF2-40B4-BE49-F238E27FC236}">
                <a16:creationId xmlns:a16="http://schemas.microsoft.com/office/drawing/2014/main" id="{95979752-C0E1-43A1-9264-57A00E7C3FEB}"/>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flipH="1">
            <a:off x="7010400" y="2047875"/>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Gifs Animados de Autos - Imagenes Animadas de Autos y Carros">
            <a:extLst>
              <a:ext uri="{FF2B5EF4-FFF2-40B4-BE49-F238E27FC236}">
                <a16:creationId xmlns:a16="http://schemas.microsoft.com/office/drawing/2014/main" id="{55705F67-54E3-4552-945B-402250174D4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8" y="2044700"/>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a:extLst>
              <a:ext uri="{FF2B5EF4-FFF2-40B4-BE49-F238E27FC236}">
                <a16:creationId xmlns:a16="http://schemas.microsoft.com/office/drawing/2014/main" id="{0EE463BD-61AD-4E51-90C6-7B401C7A00A1}"/>
              </a:ext>
            </a:extLst>
          </p:cNvPr>
          <p:cNvSpPr>
            <a:spLocks noChangeArrowheads="1"/>
          </p:cNvSpPr>
          <p:nvPr/>
        </p:nvSpPr>
        <p:spPr bwMode="auto">
          <a:xfrm>
            <a:off x="250825" y="365125"/>
            <a:ext cx="8642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b="1">
                <a:solidFill>
                  <a:srgbClr val="FF0000"/>
                </a:solidFill>
                <a:cs typeface="Times New Roman" panose="02020603050405020304" pitchFamily="18" charset="0"/>
              </a:rPr>
              <a:t>Sistema de Referencia</a:t>
            </a:r>
            <a:r>
              <a:rPr lang="es-ES" altLang="es-AR" sz="2200">
                <a:cs typeface="Times New Roman" panose="02020603050405020304" pitchFamily="18" charset="0"/>
              </a:rPr>
              <a:t>:</a:t>
            </a:r>
            <a:r>
              <a:rPr lang="es-ES" altLang="es-AR" sz="2200" b="1">
                <a:cs typeface="Times New Roman" panose="02020603050405020304" pitchFamily="18" charset="0"/>
              </a:rPr>
              <a:t> </a:t>
            </a:r>
            <a:r>
              <a:rPr lang="es-ES_tradnl" altLang="es-AR" sz="2200">
                <a:cs typeface="Times New Roman" panose="02020603050405020304" pitchFamily="18" charset="0"/>
              </a:rPr>
              <a:t>Cualquier medición de posición, distancia o rapidez debe hacerse con respecto a un </a:t>
            </a:r>
            <a:r>
              <a:rPr lang="es-ES_tradnl" altLang="es-AR" sz="2200" b="1">
                <a:solidFill>
                  <a:srgbClr val="0070C0"/>
                </a:solidFill>
                <a:cs typeface="Times New Roman" panose="02020603050405020304" pitchFamily="18" charset="0"/>
              </a:rPr>
              <a:t>Marco de Referencia </a:t>
            </a:r>
            <a:r>
              <a:rPr lang="es-ES_tradnl" altLang="es-AR" sz="2200">
                <a:cs typeface="Times New Roman" panose="02020603050405020304" pitchFamily="18" charset="0"/>
              </a:rPr>
              <a:t>o </a:t>
            </a:r>
            <a:r>
              <a:rPr lang="es-ES_tradnl" altLang="es-AR" sz="2200" b="1">
                <a:solidFill>
                  <a:srgbClr val="0070C0"/>
                </a:solidFill>
                <a:cs typeface="Times New Roman" panose="02020603050405020304" pitchFamily="18" charset="0"/>
              </a:rPr>
              <a:t>Sistema de Referencia</a:t>
            </a:r>
            <a:r>
              <a:rPr lang="es-ES_tradnl" altLang="es-AR" sz="2200">
                <a:cs typeface="Times New Roman" panose="02020603050405020304" pitchFamily="18" charset="0"/>
              </a:rPr>
              <a:t>. </a:t>
            </a:r>
            <a:endParaRPr lang="es-ES_tradnl" altLang="es-AR" sz="2200"/>
          </a:p>
        </p:txBody>
      </p:sp>
      <p:cxnSp>
        <p:nvCxnSpPr>
          <p:cNvPr id="9" name="8 Conector recto de flecha">
            <a:extLst>
              <a:ext uri="{FF2B5EF4-FFF2-40B4-BE49-F238E27FC236}">
                <a16:creationId xmlns:a16="http://schemas.microsoft.com/office/drawing/2014/main" id="{E56FC4B7-0233-440C-98CC-2816A5A0405D}"/>
              </a:ext>
            </a:extLst>
          </p:cNvPr>
          <p:cNvCxnSpPr/>
          <p:nvPr/>
        </p:nvCxnSpPr>
        <p:spPr>
          <a:xfrm>
            <a:off x="225425" y="2497138"/>
            <a:ext cx="400843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10 Conector recto de flecha">
            <a:extLst>
              <a:ext uri="{FF2B5EF4-FFF2-40B4-BE49-F238E27FC236}">
                <a16:creationId xmlns:a16="http://schemas.microsoft.com/office/drawing/2014/main" id="{C0EAFDCF-7127-4748-9066-F9225EE9A10F}"/>
              </a:ext>
            </a:extLst>
          </p:cNvPr>
          <p:cNvCxnSpPr/>
          <p:nvPr/>
        </p:nvCxnSpPr>
        <p:spPr>
          <a:xfrm flipV="1">
            <a:off x="409575" y="1597025"/>
            <a:ext cx="0" cy="1171575"/>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6" name="15 CuadroTexto">
            <a:extLst>
              <a:ext uri="{FF2B5EF4-FFF2-40B4-BE49-F238E27FC236}">
                <a16:creationId xmlns:a16="http://schemas.microsoft.com/office/drawing/2014/main" id="{5CA62619-932C-463C-9774-011D6623C711}"/>
              </a:ext>
            </a:extLst>
          </p:cNvPr>
          <p:cNvSpPr txBox="1">
            <a:spLocks noChangeArrowheads="1"/>
          </p:cNvSpPr>
          <p:nvPr/>
        </p:nvSpPr>
        <p:spPr bwMode="auto">
          <a:xfrm>
            <a:off x="363538" y="2452688"/>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0</a:t>
            </a:r>
            <a:endParaRPr lang="es-AR" altLang="es-AR" sz="1800"/>
          </a:p>
        </p:txBody>
      </p:sp>
      <p:sp>
        <p:nvSpPr>
          <p:cNvPr id="17" name="16 CuadroTexto">
            <a:extLst>
              <a:ext uri="{FF2B5EF4-FFF2-40B4-BE49-F238E27FC236}">
                <a16:creationId xmlns:a16="http://schemas.microsoft.com/office/drawing/2014/main" id="{91DF6916-3523-465B-A7B8-0044D9EE746A}"/>
              </a:ext>
            </a:extLst>
          </p:cNvPr>
          <p:cNvSpPr txBox="1">
            <a:spLocks noChangeArrowheads="1"/>
          </p:cNvSpPr>
          <p:nvPr/>
        </p:nvSpPr>
        <p:spPr bwMode="auto">
          <a:xfrm>
            <a:off x="3063875" y="24526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posición (+)</a:t>
            </a:r>
            <a:endParaRPr lang="es-AR" altLang="es-AR" sz="1800"/>
          </a:p>
        </p:txBody>
      </p:sp>
      <p:cxnSp>
        <p:nvCxnSpPr>
          <p:cNvPr id="19" name="18 Conector recto de flecha">
            <a:extLst>
              <a:ext uri="{FF2B5EF4-FFF2-40B4-BE49-F238E27FC236}">
                <a16:creationId xmlns:a16="http://schemas.microsoft.com/office/drawing/2014/main" id="{0F214F4D-956E-4CCF-83AE-A7D0771AB027}"/>
              </a:ext>
            </a:extLst>
          </p:cNvPr>
          <p:cNvCxnSpPr/>
          <p:nvPr/>
        </p:nvCxnSpPr>
        <p:spPr>
          <a:xfrm>
            <a:off x="4546600" y="2497138"/>
            <a:ext cx="400843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19 Conector recto de flecha">
            <a:extLst>
              <a:ext uri="{FF2B5EF4-FFF2-40B4-BE49-F238E27FC236}">
                <a16:creationId xmlns:a16="http://schemas.microsoft.com/office/drawing/2014/main" id="{9425FF5E-F015-439D-A6DF-0278915C78AF}"/>
              </a:ext>
            </a:extLst>
          </p:cNvPr>
          <p:cNvCxnSpPr/>
          <p:nvPr/>
        </p:nvCxnSpPr>
        <p:spPr>
          <a:xfrm flipV="1">
            <a:off x="4730750" y="1597025"/>
            <a:ext cx="0" cy="1171575"/>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1" name="20 CuadroTexto">
            <a:extLst>
              <a:ext uri="{FF2B5EF4-FFF2-40B4-BE49-F238E27FC236}">
                <a16:creationId xmlns:a16="http://schemas.microsoft.com/office/drawing/2014/main" id="{517F3FB6-63E3-4BBF-B2F7-E224683F4DEB}"/>
              </a:ext>
            </a:extLst>
          </p:cNvPr>
          <p:cNvSpPr txBox="1">
            <a:spLocks noChangeArrowheads="1"/>
          </p:cNvSpPr>
          <p:nvPr/>
        </p:nvSpPr>
        <p:spPr bwMode="auto">
          <a:xfrm>
            <a:off x="4684713" y="2452688"/>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0</a:t>
            </a:r>
            <a:endParaRPr lang="es-AR" altLang="es-AR" sz="1800"/>
          </a:p>
        </p:txBody>
      </p:sp>
      <p:sp>
        <p:nvSpPr>
          <p:cNvPr id="22" name="21 CuadroTexto">
            <a:extLst>
              <a:ext uri="{FF2B5EF4-FFF2-40B4-BE49-F238E27FC236}">
                <a16:creationId xmlns:a16="http://schemas.microsoft.com/office/drawing/2014/main" id="{F82EA4BB-B585-4E34-9FD5-EAA7689A3F0C}"/>
              </a:ext>
            </a:extLst>
          </p:cNvPr>
          <p:cNvSpPr txBox="1">
            <a:spLocks noChangeArrowheads="1"/>
          </p:cNvSpPr>
          <p:nvPr/>
        </p:nvSpPr>
        <p:spPr bwMode="auto">
          <a:xfrm>
            <a:off x="7385050" y="2452688"/>
            <a:ext cx="1304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posición (+)</a:t>
            </a:r>
            <a:endParaRPr lang="es-AR" altLang="es-AR" sz="1800"/>
          </a:p>
        </p:txBody>
      </p:sp>
      <p:sp>
        <p:nvSpPr>
          <p:cNvPr id="25" name="Rectangle 7">
            <a:extLst>
              <a:ext uri="{FF2B5EF4-FFF2-40B4-BE49-F238E27FC236}">
                <a16:creationId xmlns:a16="http://schemas.microsoft.com/office/drawing/2014/main" id="{877C28E5-D104-4E13-8A06-2B0A7669D010}"/>
              </a:ext>
            </a:extLst>
          </p:cNvPr>
          <p:cNvSpPr>
            <a:spLocks noChangeArrowheads="1"/>
          </p:cNvSpPr>
          <p:nvPr/>
        </p:nvSpPr>
        <p:spPr bwMode="auto">
          <a:xfrm>
            <a:off x="250825" y="3467100"/>
            <a:ext cx="8642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b="1">
                <a:solidFill>
                  <a:srgbClr val="FF0000"/>
                </a:solidFill>
                <a:cs typeface="Times New Roman" panose="02020603050405020304" pitchFamily="18" charset="0"/>
              </a:rPr>
              <a:t>Posición</a:t>
            </a:r>
            <a:r>
              <a:rPr lang="es-ES" altLang="es-AR" sz="2200">
                <a:cs typeface="Times New Roman" panose="02020603050405020304" pitchFamily="18" charset="0"/>
              </a:rPr>
              <a:t>:</a:t>
            </a:r>
            <a:r>
              <a:rPr lang="es-ES" altLang="es-AR" sz="2200" b="1">
                <a:cs typeface="Times New Roman" panose="02020603050405020304" pitchFamily="18" charset="0"/>
              </a:rPr>
              <a:t> </a:t>
            </a:r>
            <a:r>
              <a:rPr lang="es-ES_tradnl" altLang="es-AR" sz="2200">
                <a:cs typeface="Times New Roman" panose="02020603050405020304" pitchFamily="18" charset="0"/>
              </a:rPr>
              <a:t>La posición de un objeto en cualquier momento está dada por su </a:t>
            </a:r>
            <a:r>
              <a:rPr lang="es-ES_tradnl" altLang="es-AR" sz="2200" b="1">
                <a:solidFill>
                  <a:srgbClr val="0070C0"/>
                </a:solidFill>
                <a:cs typeface="Times New Roman" panose="02020603050405020304" pitchFamily="18" charset="0"/>
              </a:rPr>
              <a:t>coordenada en x </a:t>
            </a:r>
            <a:r>
              <a:rPr lang="es-ES_tradnl" altLang="es-AR" sz="2200">
                <a:cs typeface="Times New Roman" panose="02020603050405020304" pitchFamily="18" charset="0"/>
              </a:rPr>
              <a:t>(para el caso de un movimiento unidimensional donde se escoge al eje x como la línea a lo largo de la cual tiene lugar el movimiento)</a:t>
            </a:r>
            <a:endParaRPr lang="es-ES_tradnl" altLang="es-AR" sz="2200"/>
          </a:p>
        </p:txBody>
      </p:sp>
      <p:pic>
        <p:nvPicPr>
          <p:cNvPr id="26" name="Picture 4" descr="Gifs Animados de Autos - Imagenes Animadas de Autos y Carros">
            <a:extLst>
              <a:ext uri="{FF2B5EF4-FFF2-40B4-BE49-F238E27FC236}">
                <a16:creationId xmlns:a16="http://schemas.microsoft.com/office/drawing/2014/main" id="{1F7EA5CF-A8BF-4882-BD90-7D6567D8FE19}"/>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85988" y="5608638"/>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26 Conector recto de flecha">
            <a:extLst>
              <a:ext uri="{FF2B5EF4-FFF2-40B4-BE49-F238E27FC236}">
                <a16:creationId xmlns:a16="http://schemas.microsoft.com/office/drawing/2014/main" id="{4C78D736-9356-4FBC-9497-7D1F8D047404}"/>
              </a:ext>
            </a:extLst>
          </p:cNvPr>
          <p:cNvCxnSpPr/>
          <p:nvPr/>
        </p:nvCxnSpPr>
        <p:spPr>
          <a:xfrm>
            <a:off x="2676525" y="6045200"/>
            <a:ext cx="4008438"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27 Conector recto de flecha">
            <a:extLst>
              <a:ext uri="{FF2B5EF4-FFF2-40B4-BE49-F238E27FC236}">
                <a16:creationId xmlns:a16="http://schemas.microsoft.com/office/drawing/2014/main" id="{B2F7360A-3697-4D8A-87CB-95B391BB9EA9}"/>
              </a:ext>
            </a:extLst>
          </p:cNvPr>
          <p:cNvCxnSpPr/>
          <p:nvPr/>
        </p:nvCxnSpPr>
        <p:spPr>
          <a:xfrm flipV="1">
            <a:off x="2859088" y="5145088"/>
            <a:ext cx="0" cy="1169987"/>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28 CuadroTexto">
            <a:extLst>
              <a:ext uri="{FF2B5EF4-FFF2-40B4-BE49-F238E27FC236}">
                <a16:creationId xmlns:a16="http://schemas.microsoft.com/office/drawing/2014/main" id="{442942E4-0D00-45BF-A2C1-F76540484C33}"/>
              </a:ext>
            </a:extLst>
          </p:cNvPr>
          <p:cNvSpPr txBox="1">
            <a:spLocks noChangeArrowheads="1"/>
          </p:cNvSpPr>
          <p:nvPr/>
        </p:nvSpPr>
        <p:spPr bwMode="auto">
          <a:xfrm>
            <a:off x="2814638" y="5999163"/>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0</a:t>
            </a:r>
            <a:endParaRPr lang="es-AR" altLang="es-AR" sz="1800"/>
          </a:p>
        </p:txBody>
      </p:sp>
      <p:sp>
        <p:nvSpPr>
          <p:cNvPr id="30" name="29 CuadroTexto">
            <a:extLst>
              <a:ext uri="{FF2B5EF4-FFF2-40B4-BE49-F238E27FC236}">
                <a16:creationId xmlns:a16="http://schemas.microsoft.com/office/drawing/2014/main" id="{D301BA43-4F01-4C80-BDE9-72C70B6BA7DD}"/>
              </a:ext>
            </a:extLst>
          </p:cNvPr>
          <p:cNvSpPr txBox="1">
            <a:spLocks noChangeArrowheads="1"/>
          </p:cNvSpPr>
          <p:nvPr/>
        </p:nvSpPr>
        <p:spPr bwMode="auto">
          <a:xfrm>
            <a:off x="6299200" y="6045200"/>
            <a:ext cx="1304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ts val="1500"/>
              </a:lnSpc>
              <a:spcBef>
                <a:spcPct val="0"/>
              </a:spcBef>
              <a:buFontTx/>
              <a:buNone/>
            </a:pPr>
            <a:r>
              <a:rPr lang="es-ES" altLang="es-AR" sz="1800"/>
              <a:t>x (m)</a:t>
            </a:r>
          </a:p>
          <a:p>
            <a:pPr>
              <a:lnSpc>
                <a:spcPts val="1500"/>
              </a:lnSpc>
              <a:spcBef>
                <a:spcPct val="0"/>
              </a:spcBef>
              <a:buFontTx/>
              <a:buNone/>
            </a:pPr>
            <a:r>
              <a:rPr lang="es-ES" altLang="es-AR" sz="1800"/>
              <a:t>posición</a:t>
            </a:r>
            <a:endParaRPr lang="es-AR" altLang="es-AR" sz="1800"/>
          </a:p>
        </p:txBody>
      </p:sp>
      <p:sp>
        <p:nvSpPr>
          <p:cNvPr id="31" name="30 CuadroTexto">
            <a:extLst>
              <a:ext uri="{FF2B5EF4-FFF2-40B4-BE49-F238E27FC236}">
                <a16:creationId xmlns:a16="http://schemas.microsoft.com/office/drawing/2014/main" id="{2C46EF74-FEB3-45ED-A064-F6D1BA86DBE3}"/>
              </a:ext>
            </a:extLst>
          </p:cNvPr>
          <p:cNvSpPr txBox="1">
            <a:spLocks noChangeArrowheads="1"/>
          </p:cNvSpPr>
          <p:nvPr/>
        </p:nvSpPr>
        <p:spPr bwMode="auto">
          <a:xfrm>
            <a:off x="3463925" y="598487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1</a:t>
            </a:r>
            <a:endParaRPr lang="es-AR" altLang="es-AR" sz="1800"/>
          </a:p>
        </p:txBody>
      </p:sp>
      <p:sp>
        <p:nvSpPr>
          <p:cNvPr id="32" name="31 CuadroTexto">
            <a:extLst>
              <a:ext uri="{FF2B5EF4-FFF2-40B4-BE49-F238E27FC236}">
                <a16:creationId xmlns:a16="http://schemas.microsoft.com/office/drawing/2014/main" id="{62B36D4F-0E4E-456F-97CF-AEF4FE41ED6B}"/>
              </a:ext>
            </a:extLst>
          </p:cNvPr>
          <p:cNvSpPr txBox="1">
            <a:spLocks noChangeArrowheads="1"/>
          </p:cNvSpPr>
          <p:nvPr/>
        </p:nvSpPr>
        <p:spPr bwMode="auto">
          <a:xfrm>
            <a:off x="4903788" y="5994400"/>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3</a:t>
            </a:r>
            <a:endParaRPr lang="es-AR" altLang="es-AR" sz="1800"/>
          </a:p>
        </p:txBody>
      </p:sp>
      <p:sp>
        <p:nvSpPr>
          <p:cNvPr id="33" name="32 CuadroTexto">
            <a:extLst>
              <a:ext uri="{FF2B5EF4-FFF2-40B4-BE49-F238E27FC236}">
                <a16:creationId xmlns:a16="http://schemas.microsoft.com/office/drawing/2014/main" id="{0A7A8FA0-9F7D-42DA-A91E-4DF782B6F9C9}"/>
              </a:ext>
            </a:extLst>
          </p:cNvPr>
          <p:cNvSpPr txBox="1">
            <a:spLocks noChangeArrowheads="1"/>
          </p:cNvSpPr>
          <p:nvPr/>
        </p:nvSpPr>
        <p:spPr bwMode="auto">
          <a:xfrm>
            <a:off x="4138613" y="5984875"/>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2</a:t>
            </a:r>
            <a:endParaRPr lang="es-AR" altLang="es-AR" sz="1800"/>
          </a:p>
        </p:txBody>
      </p:sp>
      <p:sp>
        <p:nvSpPr>
          <p:cNvPr id="34" name="33 CuadroTexto">
            <a:extLst>
              <a:ext uri="{FF2B5EF4-FFF2-40B4-BE49-F238E27FC236}">
                <a16:creationId xmlns:a16="http://schemas.microsoft.com/office/drawing/2014/main" id="{7F4A9671-BED1-4979-B9FD-9F1C4B4086B7}"/>
              </a:ext>
            </a:extLst>
          </p:cNvPr>
          <p:cNvSpPr txBox="1">
            <a:spLocks noChangeArrowheads="1"/>
          </p:cNvSpPr>
          <p:nvPr/>
        </p:nvSpPr>
        <p:spPr bwMode="auto">
          <a:xfrm>
            <a:off x="5624513" y="5984875"/>
            <a:ext cx="35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4</a:t>
            </a:r>
            <a:endParaRPr lang="es-AR" altLang="es-AR" sz="1800"/>
          </a:p>
        </p:txBody>
      </p:sp>
      <p:sp>
        <p:nvSpPr>
          <p:cNvPr id="35" name="Rectángulo 34">
            <a:extLst>
              <a:ext uri="{FF2B5EF4-FFF2-40B4-BE49-F238E27FC236}">
                <a16:creationId xmlns:a16="http://schemas.microsoft.com/office/drawing/2014/main" id="{AEDBBE49-A0B4-4207-BD64-778F3B057821}"/>
              </a:ext>
            </a:extLst>
          </p:cNvPr>
          <p:cNvSpPr/>
          <p:nvPr/>
        </p:nvSpPr>
        <p:spPr>
          <a:xfrm>
            <a:off x="163513" y="3486150"/>
            <a:ext cx="8729662" cy="1474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0 0 L 0.25 0 E" pathEditMode="relative" ptsTypes="">
                                      <p:cBhvr>
                                        <p:cTn id="26" dur="2000" fill="hold"/>
                                        <p:tgtEl>
                                          <p:spTgt spid="23"/>
                                        </p:tgtEl>
                                        <p:attrNameLst>
                                          <p:attrName>ppt_x</p:attrName>
                                          <p:attrName>ppt_y</p:attrName>
                                        </p:attrNameLst>
                                      </p:cBhvr>
                                    </p:animMotion>
                                  </p:childTnLst>
                                </p:cTn>
                              </p:par>
                            </p:childTnLst>
                          </p:cTn>
                        </p:par>
                        <p:par>
                          <p:cTn id="27" fill="hold" nodeType="afterGroup">
                            <p:stCondLst>
                              <p:cond delay="2000"/>
                            </p:stCondLst>
                            <p:childTnLst>
                              <p:par>
                                <p:cTn id="28" presetID="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5" presetClass="path" presetSubtype="0" accel="50000" decel="50000" fill="hold" nodeType="clickEffect">
                                  <p:stCondLst>
                                    <p:cond delay="0"/>
                                  </p:stCondLst>
                                  <p:childTnLst>
                                    <p:animMotion origin="layout" path="M 0 0 L -0.25 0 E" pathEditMode="relative" ptsTypes="">
                                      <p:cBhvr>
                                        <p:cTn id="43" dur="2000" fill="hold"/>
                                        <p:tgtEl>
                                          <p:spTgt spid="24"/>
                                        </p:tgtEl>
                                        <p:attrNameLst>
                                          <p:attrName>ppt_x</p:attrName>
                                          <p:attrName>ppt_y</p:attrName>
                                        </p:attrNameLst>
                                      </p:cBhvr>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1000"/>
                            </p:stCondLst>
                            <p:childTnLst>
                              <p:par>
                                <p:cTn id="52" presetID="1"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childTnLst>
                          </p:cTn>
                        </p:par>
                        <p:par>
                          <p:cTn id="54" fill="hold" nodeType="afterGroup">
                            <p:stCondLst>
                              <p:cond delay="1000"/>
                            </p:stCondLst>
                            <p:childTnLst>
                              <p:par>
                                <p:cTn id="55" presetID="1"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63" presetClass="path" presetSubtype="0" fill="hold" nodeType="clickEffect">
                                  <p:stCondLst>
                                    <p:cond delay="0"/>
                                  </p:stCondLst>
                                  <p:childTnLst>
                                    <p:animMotion origin="layout" path="M 3.88889E-6 -3.11748E-6 L 0.38923 -0.00023 " pathEditMode="relative" rAng="0" ptsTypes="AA">
                                      <p:cBhvr>
                                        <p:cTn id="70" dur="2000" fill="hold"/>
                                        <p:tgtEl>
                                          <p:spTgt spid="26"/>
                                        </p:tgtEl>
                                        <p:attrNameLst>
                                          <p:attrName>ppt_x</p:attrName>
                                          <p:attrName>ppt_y</p:attrName>
                                        </p:attrNameLst>
                                      </p:cBhvr>
                                      <p:rCtr x="19462" y="-23"/>
                                    </p:animMotion>
                                  </p:childTnLst>
                                </p:cTn>
                              </p:par>
                              <p:par>
                                <p:cTn id="71" presetID="1" presetClass="entr" presetSubtype="0" fill="hold" grpId="0" nodeType="withEffect">
                                  <p:stCondLst>
                                    <p:cond delay="40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80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120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160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21" grpId="0"/>
      <p:bldP spid="22" grpId="0"/>
      <p:bldP spid="25" grpId="0"/>
      <p:bldP spid="29" grpId="0"/>
      <p:bldP spid="30" grpId="0"/>
      <p:bldP spid="31" grpId="0"/>
      <p:bldP spid="32" grpId="0"/>
      <p:bldP spid="33" grpId="0"/>
      <p:bldP spid="34"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53E754F9-AF89-4620-85DC-FC4BFB6C57FA}"/>
              </a:ext>
            </a:extLst>
          </p:cNvPr>
          <p:cNvSpPr>
            <a:spLocks noChangeArrowheads="1"/>
          </p:cNvSpPr>
          <p:nvPr/>
        </p:nvSpPr>
        <p:spPr bwMode="auto">
          <a:xfrm>
            <a:off x="115888" y="3911600"/>
            <a:ext cx="396081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eaLnBrk="1" hangingPunct="1">
              <a:spcBef>
                <a:spcPct val="0"/>
              </a:spcBef>
              <a:buFontTx/>
              <a:buNone/>
            </a:pPr>
            <a:r>
              <a:rPr lang="es-ES" altLang="es-AR" sz="2200" b="1">
                <a:solidFill>
                  <a:srgbClr val="00B050"/>
                </a:solidFill>
                <a:cs typeface="Times New Roman" panose="02020603050405020304" pitchFamily="18" charset="0"/>
              </a:rPr>
              <a:t>Desplazamiento</a:t>
            </a:r>
            <a:r>
              <a:rPr lang="es-ES" altLang="es-AR" sz="2200">
                <a:cs typeface="Times New Roman" panose="02020603050405020304" pitchFamily="18" charset="0"/>
              </a:rPr>
              <a:t>: </a:t>
            </a:r>
            <a:r>
              <a:rPr lang="es-ES_tradnl" altLang="es-AR" sz="2200">
                <a:cs typeface="Times New Roman" panose="02020603050405020304" pitchFamily="18" charset="0"/>
              </a:rPr>
              <a:t>Se define como el cambio de posición del objeto (es decir el desplazamiento muestra que tan lejos está el objeto desde el punto de inicio) . El desplazamiento es una </a:t>
            </a:r>
            <a:r>
              <a:rPr lang="es-ES_tradnl" altLang="es-AR" sz="2200" b="1">
                <a:cs typeface="Times New Roman" panose="02020603050405020304" pitchFamily="18" charset="0"/>
              </a:rPr>
              <a:t>magnitud vectorial</a:t>
            </a:r>
            <a:r>
              <a:rPr lang="es-ES_tradnl" altLang="es-AR" sz="2200">
                <a:cs typeface="Times New Roman" panose="02020603050405020304" pitchFamily="18" charset="0"/>
              </a:rPr>
              <a:t>. </a:t>
            </a:r>
            <a:endParaRPr lang="es-ES_tradnl" altLang="es-AR" sz="2200"/>
          </a:p>
        </p:txBody>
      </p:sp>
      <p:sp>
        <p:nvSpPr>
          <p:cNvPr id="7" name="Rectangle 7">
            <a:extLst>
              <a:ext uri="{FF2B5EF4-FFF2-40B4-BE49-F238E27FC236}">
                <a16:creationId xmlns:a16="http://schemas.microsoft.com/office/drawing/2014/main" id="{652F91EC-0288-49B3-AA9D-06D0FF44E7D9}"/>
              </a:ext>
            </a:extLst>
          </p:cNvPr>
          <p:cNvSpPr>
            <a:spLocks noChangeArrowheads="1"/>
          </p:cNvSpPr>
          <p:nvPr/>
        </p:nvSpPr>
        <p:spPr bwMode="auto">
          <a:xfrm>
            <a:off x="111125" y="1171575"/>
            <a:ext cx="405923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eaLnBrk="1" hangingPunct="1">
              <a:spcBef>
                <a:spcPct val="0"/>
              </a:spcBef>
              <a:buFontTx/>
              <a:buNone/>
            </a:pPr>
            <a:r>
              <a:rPr lang="es-ES" altLang="es-AR" sz="2200" b="1">
                <a:solidFill>
                  <a:srgbClr val="FF0000"/>
                </a:solidFill>
                <a:cs typeface="Times New Roman" panose="02020603050405020304" pitchFamily="18" charset="0"/>
              </a:rPr>
              <a:t>Distancia</a:t>
            </a:r>
            <a:r>
              <a:rPr lang="es-ES" altLang="es-AR" sz="2200">
                <a:cs typeface="Times New Roman" panose="02020603050405020304" pitchFamily="18" charset="0"/>
              </a:rPr>
              <a:t>: La distancia se refiere a cuanto espacio  recorre un objeto durante su movimiento.  </a:t>
            </a:r>
          </a:p>
          <a:p>
            <a:pPr eaLnBrk="1" hangingPunct="1">
              <a:spcBef>
                <a:spcPct val="0"/>
              </a:spcBef>
              <a:buFontTx/>
              <a:buNone/>
            </a:pPr>
            <a:r>
              <a:rPr lang="es-ES" altLang="es-AR" sz="2200">
                <a:cs typeface="Times New Roman" panose="02020603050405020304" pitchFamily="18" charset="0"/>
              </a:rPr>
              <a:t>Es una </a:t>
            </a:r>
            <a:r>
              <a:rPr lang="es-ES" altLang="es-AR" sz="2200" b="1">
                <a:cs typeface="Times New Roman" panose="02020603050405020304" pitchFamily="18" charset="0"/>
              </a:rPr>
              <a:t>magnitud escalar</a:t>
            </a:r>
            <a:r>
              <a:rPr lang="es-ES" altLang="es-AR" sz="2200">
                <a:cs typeface="Times New Roman" panose="02020603050405020304" pitchFamily="18" charset="0"/>
              </a:rPr>
              <a:t>.</a:t>
            </a:r>
          </a:p>
          <a:p>
            <a:pPr eaLnBrk="1" hangingPunct="1">
              <a:spcBef>
                <a:spcPct val="0"/>
              </a:spcBef>
              <a:buFontTx/>
              <a:buNone/>
            </a:pPr>
            <a:r>
              <a:rPr lang="es-ES" altLang="es-AR" sz="2200">
                <a:cs typeface="Times New Roman" panose="02020603050405020304" pitchFamily="18" charset="0"/>
              </a:rPr>
              <a:t>Es la longitud de la </a:t>
            </a:r>
            <a:r>
              <a:rPr lang="es-ES" altLang="es-AR" sz="2200" b="1">
                <a:solidFill>
                  <a:srgbClr val="0070C0"/>
                </a:solidFill>
                <a:cs typeface="Times New Roman" panose="02020603050405020304" pitchFamily="18" charset="0"/>
              </a:rPr>
              <a:t>trayectoria</a:t>
            </a:r>
            <a:r>
              <a:rPr lang="es-ES" altLang="es-AR" sz="2200">
                <a:cs typeface="Times New Roman" panose="02020603050405020304" pitchFamily="18" charset="0"/>
              </a:rPr>
              <a:t>.</a:t>
            </a:r>
            <a:endParaRPr lang="es-ES_tradnl" altLang="es-AR" sz="2200">
              <a:cs typeface="Times New Roman" panose="02020603050405020304" pitchFamily="18" charset="0"/>
            </a:endParaRPr>
          </a:p>
        </p:txBody>
      </p:sp>
      <p:pic>
        <p:nvPicPr>
          <p:cNvPr id="8196" name="9 Imagen" descr="http://www.educ.ar/dinamico/UnidadHtml__get__ea8d72ba-7a07-11e1-82c6-ed15e3c494af/recursos/senales.jpg">
            <a:extLst>
              <a:ext uri="{FF2B5EF4-FFF2-40B4-BE49-F238E27FC236}">
                <a16:creationId xmlns:a16="http://schemas.microsoft.com/office/drawing/2014/main" id="{D0636E6E-FE51-4F1B-A3AB-BCAC527263C9}"/>
              </a:ext>
            </a:extLst>
          </p:cNvPr>
          <p:cNvPicPr>
            <a:picLocks noChangeAspect="1" noChangeArrowheads="1"/>
          </p:cNvPicPr>
          <p:nvPr/>
        </p:nvPicPr>
        <p:blipFill>
          <a:blip r:embed="rId2">
            <a:clrChange>
              <a:clrFrom>
                <a:srgbClr val="F3F3F3"/>
              </a:clrFrom>
              <a:clrTo>
                <a:srgbClr val="F3F3F3">
                  <a:alpha val="0"/>
                </a:srgbClr>
              </a:clrTo>
            </a:clrChange>
            <a:extLst>
              <a:ext uri="{28A0092B-C50C-407E-A947-70E740481C1C}">
                <a14:useLocalDpi xmlns:a14="http://schemas.microsoft.com/office/drawing/2010/main" val="0"/>
              </a:ext>
            </a:extLst>
          </a:blip>
          <a:srcRect r="51265"/>
          <a:stretch>
            <a:fillRect/>
          </a:stretch>
        </p:blipFill>
        <p:spPr bwMode="auto">
          <a:xfrm>
            <a:off x="4265613" y="3868738"/>
            <a:ext cx="6127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10 Imagen" descr="http://www.kissfm.es/wp-content/uploads/2014/08/bus2.jpg">
            <a:extLst>
              <a:ext uri="{FF2B5EF4-FFF2-40B4-BE49-F238E27FC236}">
                <a16:creationId xmlns:a16="http://schemas.microsoft.com/office/drawing/2014/main" id="{F02C2B90-F6A0-40FB-AC89-6CBB13F2D12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37513" y="2917825"/>
            <a:ext cx="80327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Forma libre">
            <a:extLst>
              <a:ext uri="{FF2B5EF4-FFF2-40B4-BE49-F238E27FC236}">
                <a16:creationId xmlns:a16="http://schemas.microsoft.com/office/drawing/2014/main" id="{FD0C7257-B63C-41CF-BA7D-6EA29FF90CC2}"/>
              </a:ext>
            </a:extLst>
          </p:cNvPr>
          <p:cNvSpPr/>
          <p:nvPr/>
        </p:nvSpPr>
        <p:spPr>
          <a:xfrm>
            <a:off x="4637088" y="3997325"/>
            <a:ext cx="3895725" cy="1108075"/>
          </a:xfrm>
          <a:custGeom>
            <a:avLst/>
            <a:gdLst>
              <a:gd name="connsiteX0" fmla="*/ 3895107 w 3895107"/>
              <a:gd name="connsiteY0" fmla="*/ 0 h 831272"/>
              <a:gd name="connsiteX1" fmla="*/ 0 w 3895107"/>
              <a:gd name="connsiteY1" fmla="*/ 831272 h 831272"/>
              <a:gd name="connsiteX0" fmla="*/ 3895107 w 3895107"/>
              <a:gd name="connsiteY0" fmla="*/ 257331 h 1088603"/>
              <a:gd name="connsiteX1" fmla="*/ 3040083 w 3895107"/>
              <a:gd name="connsiteY1" fmla="*/ 7949 h 1088603"/>
              <a:gd name="connsiteX2" fmla="*/ 0 w 3895107"/>
              <a:gd name="connsiteY2" fmla="*/ 1088603 h 1088603"/>
              <a:gd name="connsiteX0" fmla="*/ 3895107 w 3895107"/>
              <a:gd name="connsiteY0" fmla="*/ 294661 h 1125933"/>
              <a:gd name="connsiteX1" fmla="*/ 3040083 w 3895107"/>
              <a:gd name="connsiteY1" fmla="*/ 45279 h 1125933"/>
              <a:gd name="connsiteX2" fmla="*/ 403761 w 3895107"/>
              <a:gd name="connsiteY2" fmla="*/ 80906 h 1125933"/>
              <a:gd name="connsiteX3" fmla="*/ 0 w 3895107"/>
              <a:gd name="connsiteY3" fmla="*/ 1125933 h 1125933"/>
              <a:gd name="connsiteX0" fmla="*/ 3895107 w 3895107"/>
              <a:gd name="connsiteY0" fmla="*/ 329009 h 1160281"/>
              <a:gd name="connsiteX1" fmla="*/ 3040083 w 3895107"/>
              <a:gd name="connsiteY1" fmla="*/ 79627 h 1160281"/>
              <a:gd name="connsiteX2" fmla="*/ 403761 w 3895107"/>
              <a:gd name="connsiteY2" fmla="*/ 115254 h 1160281"/>
              <a:gd name="connsiteX3" fmla="*/ 0 w 3895107"/>
              <a:gd name="connsiteY3" fmla="*/ 1160281 h 1160281"/>
              <a:gd name="connsiteX0" fmla="*/ 3895107 w 3895107"/>
              <a:gd name="connsiteY0" fmla="*/ 257332 h 1088604"/>
              <a:gd name="connsiteX1" fmla="*/ 3040083 w 3895107"/>
              <a:gd name="connsiteY1" fmla="*/ 7950 h 1088604"/>
              <a:gd name="connsiteX2" fmla="*/ 2054431 w 3895107"/>
              <a:gd name="connsiteY2" fmla="*/ 720470 h 1088604"/>
              <a:gd name="connsiteX3" fmla="*/ 403761 w 3895107"/>
              <a:gd name="connsiteY3" fmla="*/ 43577 h 1088604"/>
              <a:gd name="connsiteX4" fmla="*/ 0 w 3895107"/>
              <a:gd name="connsiteY4" fmla="*/ 1088604 h 1088604"/>
              <a:gd name="connsiteX0" fmla="*/ 3895107 w 3895107"/>
              <a:gd name="connsiteY0" fmla="*/ 276474 h 1107746"/>
              <a:gd name="connsiteX1" fmla="*/ 3040083 w 3895107"/>
              <a:gd name="connsiteY1" fmla="*/ 27092 h 1107746"/>
              <a:gd name="connsiteX2" fmla="*/ 2054431 w 3895107"/>
              <a:gd name="connsiteY2" fmla="*/ 739612 h 1107746"/>
              <a:gd name="connsiteX3" fmla="*/ 736270 w 3895107"/>
              <a:gd name="connsiteY3" fmla="*/ 3343 h 1107746"/>
              <a:gd name="connsiteX4" fmla="*/ 0 w 3895107"/>
              <a:gd name="connsiteY4" fmla="*/ 1107746 h 1107746"/>
              <a:gd name="connsiteX0" fmla="*/ 3895107 w 3895107"/>
              <a:gd name="connsiteY0" fmla="*/ 276474 h 1107746"/>
              <a:gd name="connsiteX1" fmla="*/ 2933205 w 3895107"/>
              <a:gd name="connsiteY1" fmla="*/ 110220 h 1107746"/>
              <a:gd name="connsiteX2" fmla="*/ 2054431 w 3895107"/>
              <a:gd name="connsiteY2" fmla="*/ 739612 h 1107746"/>
              <a:gd name="connsiteX3" fmla="*/ 736270 w 3895107"/>
              <a:gd name="connsiteY3" fmla="*/ 3343 h 1107746"/>
              <a:gd name="connsiteX4" fmla="*/ 0 w 3895107"/>
              <a:gd name="connsiteY4" fmla="*/ 1107746 h 110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107" h="1107746">
                <a:moveTo>
                  <a:pt x="3895107" y="276474"/>
                </a:moveTo>
                <a:cubicBezTo>
                  <a:pt x="3554681" y="343767"/>
                  <a:pt x="3273631" y="42927"/>
                  <a:pt x="2933205" y="110220"/>
                </a:cubicBezTo>
                <a:cubicBezTo>
                  <a:pt x="2576945" y="70636"/>
                  <a:pt x="2493818" y="733674"/>
                  <a:pt x="2054431" y="739612"/>
                </a:cubicBezTo>
                <a:cubicBezTo>
                  <a:pt x="1615044" y="745550"/>
                  <a:pt x="1078675" y="-58013"/>
                  <a:pt x="736270" y="3343"/>
                </a:cubicBezTo>
                <a:cubicBezTo>
                  <a:pt x="393865" y="64699"/>
                  <a:pt x="134587" y="759404"/>
                  <a:pt x="0" y="11077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pic>
        <p:nvPicPr>
          <p:cNvPr id="12" name="Picture 2" descr="http://i43.tinypic.com/9rudtk.jpg">
            <a:extLst>
              <a:ext uri="{FF2B5EF4-FFF2-40B4-BE49-F238E27FC236}">
                <a16:creationId xmlns:a16="http://schemas.microsoft.com/office/drawing/2014/main" id="{0DCCB93B-42EF-4088-B424-C705CECD332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5613" y="4440238"/>
            <a:ext cx="8905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13 CuadroTexto">
            <a:extLst>
              <a:ext uri="{FF2B5EF4-FFF2-40B4-BE49-F238E27FC236}">
                <a16:creationId xmlns:a16="http://schemas.microsoft.com/office/drawing/2014/main" id="{461F1665-6F04-45B6-A45C-56B2463E4CB4}"/>
              </a:ext>
            </a:extLst>
          </p:cNvPr>
          <p:cNvSpPr txBox="1">
            <a:spLocks noChangeArrowheads="1"/>
          </p:cNvSpPr>
          <p:nvPr/>
        </p:nvSpPr>
        <p:spPr bwMode="auto">
          <a:xfrm>
            <a:off x="4443413" y="5392738"/>
            <a:ext cx="2244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X</a:t>
            </a:r>
            <a:r>
              <a:rPr lang="es-ES" altLang="es-AR" sz="1800" b="1" baseline="-25000"/>
              <a:t>o</a:t>
            </a:r>
          </a:p>
          <a:p>
            <a:pPr>
              <a:spcBef>
                <a:spcPct val="0"/>
              </a:spcBef>
              <a:buFontTx/>
              <a:buNone/>
            </a:pPr>
            <a:r>
              <a:rPr lang="es-ES" altLang="es-AR" sz="1800"/>
              <a:t>posición inicial</a:t>
            </a:r>
            <a:endParaRPr lang="es-AR" altLang="es-AR" sz="1800"/>
          </a:p>
        </p:txBody>
      </p:sp>
      <p:sp>
        <p:nvSpPr>
          <p:cNvPr id="8201" name="14 CuadroTexto">
            <a:extLst>
              <a:ext uri="{FF2B5EF4-FFF2-40B4-BE49-F238E27FC236}">
                <a16:creationId xmlns:a16="http://schemas.microsoft.com/office/drawing/2014/main" id="{FF0A16C3-3DE1-4835-A427-CA3A74D76B28}"/>
              </a:ext>
            </a:extLst>
          </p:cNvPr>
          <p:cNvSpPr txBox="1">
            <a:spLocks noChangeArrowheads="1"/>
          </p:cNvSpPr>
          <p:nvPr/>
        </p:nvSpPr>
        <p:spPr bwMode="auto">
          <a:xfrm>
            <a:off x="7181850" y="2405063"/>
            <a:ext cx="1620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es-ES" altLang="es-AR" sz="1800"/>
              <a:t>X</a:t>
            </a:r>
            <a:r>
              <a:rPr lang="es-ES" altLang="es-AR" sz="1800" b="1" baseline="-25000"/>
              <a:t>f</a:t>
            </a:r>
          </a:p>
          <a:p>
            <a:pPr algn="r">
              <a:spcBef>
                <a:spcPct val="0"/>
              </a:spcBef>
              <a:buFontTx/>
              <a:buNone/>
            </a:pPr>
            <a:r>
              <a:rPr lang="es-ES" altLang="es-AR" sz="1800"/>
              <a:t>posición final</a:t>
            </a:r>
            <a:endParaRPr lang="es-AR" altLang="es-AR" sz="1800"/>
          </a:p>
        </p:txBody>
      </p:sp>
      <p:cxnSp>
        <p:nvCxnSpPr>
          <p:cNvPr id="17" name="16 Conector recto">
            <a:extLst>
              <a:ext uri="{FF2B5EF4-FFF2-40B4-BE49-F238E27FC236}">
                <a16:creationId xmlns:a16="http://schemas.microsoft.com/office/drawing/2014/main" id="{74D014C6-8D04-4CFF-AD12-A19E562DC145}"/>
              </a:ext>
            </a:extLst>
          </p:cNvPr>
          <p:cNvCxnSpPr/>
          <p:nvPr/>
        </p:nvCxnSpPr>
        <p:spPr>
          <a:xfrm>
            <a:off x="4491038" y="1350963"/>
            <a:ext cx="6715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17 CuadroTexto">
            <a:extLst>
              <a:ext uri="{FF2B5EF4-FFF2-40B4-BE49-F238E27FC236}">
                <a16:creationId xmlns:a16="http://schemas.microsoft.com/office/drawing/2014/main" id="{9454ECFA-EF6C-44BE-8E99-79807915A066}"/>
              </a:ext>
            </a:extLst>
          </p:cNvPr>
          <p:cNvSpPr txBox="1">
            <a:spLocks noChangeArrowheads="1"/>
          </p:cNvSpPr>
          <p:nvPr/>
        </p:nvSpPr>
        <p:spPr bwMode="auto">
          <a:xfrm>
            <a:off x="5381625" y="1165225"/>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Trayectoria</a:t>
            </a:r>
            <a:endParaRPr lang="es-AR" altLang="es-AR" sz="1800"/>
          </a:p>
        </p:txBody>
      </p:sp>
      <p:cxnSp>
        <p:nvCxnSpPr>
          <p:cNvPr id="20" name="19 Conector recto">
            <a:extLst>
              <a:ext uri="{FF2B5EF4-FFF2-40B4-BE49-F238E27FC236}">
                <a16:creationId xmlns:a16="http://schemas.microsoft.com/office/drawing/2014/main" id="{70E166C9-AD95-4322-9E0D-7E2C43FC85E6}"/>
              </a:ext>
            </a:extLst>
          </p:cNvPr>
          <p:cNvCxnSpPr/>
          <p:nvPr/>
        </p:nvCxnSpPr>
        <p:spPr>
          <a:xfrm flipH="1">
            <a:off x="4711700" y="5510213"/>
            <a:ext cx="43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20 Conector recto">
            <a:extLst>
              <a:ext uri="{FF2B5EF4-FFF2-40B4-BE49-F238E27FC236}">
                <a16:creationId xmlns:a16="http://schemas.microsoft.com/office/drawing/2014/main" id="{5F693C59-1B06-43AE-889D-2333AB706456}"/>
              </a:ext>
            </a:extLst>
          </p:cNvPr>
          <p:cNvCxnSpPr/>
          <p:nvPr/>
        </p:nvCxnSpPr>
        <p:spPr>
          <a:xfrm>
            <a:off x="4491038" y="1800225"/>
            <a:ext cx="6715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21 CuadroTexto">
            <a:extLst>
              <a:ext uri="{FF2B5EF4-FFF2-40B4-BE49-F238E27FC236}">
                <a16:creationId xmlns:a16="http://schemas.microsoft.com/office/drawing/2014/main" id="{F7187F8F-67FC-4426-ACEA-2DAAF98092D4}"/>
              </a:ext>
            </a:extLst>
          </p:cNvPr>
          <p:cNvSpPr txBox="1">
            <a:spLocks noChangeArrowheads="1"/>
          </p:cNvSpPr>
          <p:nvPr/>
        </p:nvSpPr>
        <p:spPr bwMode="auto">
          <a:xfrm>
            <a:off x="5381625" y="1616075"/>
            <a:ext cx="1890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Distancia</a:t>
            </a:r>
            <a:endParaRPr lang="es-AR" altLang="es-AR" sz="1800"/>
          </a:p>
        </p:txBody>
      </p:sp>
      <p:cxnSp>
        <p:nvCxnSpPr>
          <p:cNvPr id="24" name="23 Conector recto">
            <a:extLst>
              <a:ext uri="{FF2B5EF4-FFF2-40B4-BE49-F238E27FC236}">
                <a16:creationId xmlns:a16="http://schemas.microsoft.com/office/drawing/2014/main" id="{98466D3D-167A-4E26-A300-EA949E660A02}"/>
              </a:ext>
            </a:extLst>
          </p:cNvPr>
          <p:cNvCxnSpPr>
            <a:endCxn id="12" idx="2"/>
          </p:cNvCxnSpPr>
          <p:nvPr/>
        </p:nvCxnSpPr>
        <p:spPr>
          <a:xfrm flipH="1">
            <a:off x="4711700" y="4154488"/>
            <a:ext cx="3756025" cy="126523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24 Conector recto">
            <a:extLst>
              <a:ext uri="{FF2B5EF4-FFF2-40B4-BE49-F238E27FC236}">
                <a16:creationId xmlns:a16="http://schemas.microsoft.com/office/drawing/2014/main" id="{8B715BC6-9F80-449A-88BE-46F424C4BAF8}"/>
              </a:ext>
            </a:extLst>
          </p:cNvPr>
          <p:cNvCxnSpPr/>
          <p:nvPr/>
        </p:nvCxnSpPr>
        <p:spPr>
          <a:xfrm>
            <a:off x="4491038" y="2225675"/>
            <a:ext cx="67151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25 CuadroTexto">
            <a:extLst>
              <a:ext uri="{FF2B5EF4-FFF2-40B4-BE49-F238E27FC236}">
                <a16:creationId xmlns:a16="http://schemas.microsoft.com/office/drawing/2014/main" id="{F88BA318-3257-4C67-894B-6A110DD12960}"/>
              </a:ext>
            </a:extLst>
          </p:cNvPr>
          <p:cNvSpPr txBox="1">
            <a:spLocks noChangeArrowheads="1"/>
          </p:cNvSpPr>
          <p:nvPr/>
        </p:nvSpPr>
        <p:spPr bwMode="auto">
          <a:xfrm>
            <a:off x="5381625" y="2033588"/>
            <a:ext cx="1890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Desplazamiento</a:t>
            </a:r>
            <a:endParaRPr lang="es-AR" altLang="es-AR" sz="1800"/>
          </a:p>
        </p:txBody>
      </p:sp>
      <p:sp>
        <p:nvSpPr>
          <p:cNvPr id="28" name="27 Forma libre">
            <a:extLst>
              <a:ext uri="{FF2B5EF4-FFF2-40B4-BE49-F238E27FC236}">
                <a16:creationId xmlns:a16="http://schemas.microsoft.com/office/drawing/2014/main" id="{7543FB6B-E582-4610-B2FE-30D3F542F952}"/>
              </a:ext>
            </a:extLst>
          </p:cNvPr>
          <p:cNvSpPr/>
          <p:nvPr/>
        </p:nvSpPr>
        <p:spPr>
          <a:xfrm>
            <a:off x="4649788" y="4486275"/>
            <a:ext cx="4108450" cy="573088"/>
          </a:xfrm>
          <a:custGeom>
            <a:avLst/>
            <a:gdLst>
              <a:gd name="connsiteX0" fmla="*/ 3895107 w 3895107"/>
              <a:gd name="connsiteY0" fmla="*/ 0 h 831272"/>
              <a:gd name="connsiteX1" fmla="*/ 0 w 3895107"/>
              <a:gd name="connsiteY1" fmla="*/ 831272 h 831272"/>
              <a:gd name="connsiteX0" fmla="*/ 3895107 w 3895107"/>
              <a:gd name="connsiteY0" fmla="*/ 257331 h 1088603"/>
              <a:gd name="connsiteX1" fmla="*/ 3040083 w 3895107"/>
              <a:gd name="connsiteY1" fmla="*/ 7949 h 1088603"/>
              <a:gd name="connsiteX2" fmla="*/ 0 w 3895107"/>
              <a:gd name="connsiteY2" fmla="*/ 1088603 h 1088603"/>
              <a:gd name="connsiteX0" fmla="*/ 3895107 w 3895107"/>
              <a:gd name="connsiteY0" fmla="*/ 294661 h 1125933"/>
              <a:gd name="connsiteX1" fmla="*/ 3040083 w 3895107"/>
              <a:gd name="connsiteY1" fmla="*/ 45279 h 1125933"/>
              <a:gd name="connsiteX2" fmla="*/ 403761 w 3895107"/>
              <a:gd name="connsiteY2" fmla="*/ 80906 h 1125933"/>
              <a:gd name="connsiteX3" fmla="*/ 0 w 3895107"/>
              <a:gd name="connsiteY3" fmla="*/ 1125933 h 1125933"/>
              <a:gd name="connsiteX0" fmla="*/ 3895107 w 3895107"/>
              <a:gd name="connsiteY0" fmla="*/ 329009 h 1160281"/>
              <a:gd name="connsiteX1" fmla="*/ 3040083 w 3895107"/>
              <a:gd name="connsiteY1" fmla="*/ 79627 h 1160281"/>
              <a:gd name="connsiteX2" fmla="*/ 403761 w 3895107"/>
              <a:gd name="connsiteY2" fmla="*/ 115254 h 1160281"/>
              <a:gd name="connsiteX3" fmla="*/ 0 w 3895107"/>
              <a:gd name="connsiteY3" fmla="*/ 1160281 h 1160281"/>
              <a:gd name="connsiteX0" fmla="*/ 3895107 w 3895107"/>
              <a:gd name="connsiteY0" fmla="*/ 257332 h 1088604"/>
              <a:gd name="connsiteX1" fmla="*/ 3040083 w 3895107"/>
              <a:gd name="connsiteY1" fmla="*/ 7950 h 1088604"/>
              <a:gd name="connsiteX2" fmla="*/ 2054431 w 3895107"/>
              <a:gd name="connsiteY2" fmla="*/ 720470 h 1088604"/>
              <a:gd name="connsiteX3" fmla="*/ 403761 w 3895107"/>
              <a:gd name="connsiteY3" fmla="*/ 43577 h 1088604"/>
              <a:gd name="connsiteX4" fmla="*/ 0 w 3895107"/>
              <a:gd name="connsiteY4" fmla="*/ 1088604 h 1088604"/>
              <a:gd name="connsiteX0" fmla="*/ 3895107 w 3895107"/>
              <a:gd name="connsiteY0" fmla="*/ 276474 h 1107746"/>
              <a:gd name="connsiteX1" fmla="*/ 3040083 w 3895107"/>
              <a:gd name="connsiteY1" fmla="*/ 27092 h 1107746"/>
              <a:gd name="connsiteX2" fmla="*/ 2054431 w 3895107"/>
              <a:gd name="connsiteY2" fmla="*/ 739612 h 1107746"/>
              <a:gd name="connsiteX3" fmla="*/ 736270 w 3895107"/>
              <a:gd name="connsiteY3" fmla="*/ 3343 h 1107746"/>
              <a:gd name="connsiteX4" fmla="*/ 0 w 3895107"/>
              <a:gd name="connsiteY4" fmla="*/ 1107746 h 1107746"/>
              <a:gd name="connsiteX0" fmla="*/ 3895107 w 3895107"/>
              <a:gd name="connsiteY0" fmla="*/ 276474 h 1107746"/>
              <a:gd name="connsiteX1" fmla="*/ 2933205 w 3895107"/>
              <a:gd name="connsiteY1" fmla="*/ 110220 h 1107746"/>
              <a:gd name="connsiteX2" fmla="*/ 2054431 w 3895107"/>
              <a:gd name="connsiteY2" fmla="*/ 739612 h 1107746"/>
              <a:gd name="connsiteX3" fmla="*/ 736270 w 3895107"/>
              <a:gd name="connsiteY3" fmla="*/ 3343 h 1107746"/>
              <a:gd name="connsiteX4" fmla="*/ 0 w 3895107"/>
              <a:gd name="connsiteY4" fmla="*/ 1107746 h 1107746"/>
              <a:gd name="connsiteX0" fmla="*/ 3895107 w 3895107"/>
              <a:gd name="connsiteY0" fmla="*/ 176137 h 1007409"/>
              <a:gd name="connsiteX1" fmla="*/ 2933205 w 3895107"/>
              <a:gd name="connsiteY1" fmla="*/ 9883 h 1007409"/>
              <a:gd name="connsiteX2" fmla="*/ 2054431 w 3895107"/>
              <a:gd name="connsiteY2" fmla="*/ 639275 h 1007409"/>
              <a:gd name="connsiteX3" fmla="*/ 807522 w 3895107"/>
              <a:gd name="connsiteY3" fmla="*/ 294892 h 1007409"/>
              <a:gd name="connsiteX4" fmla="*/ 0 w 3895107"/>
              <a:gd name="connsiteY4" fmla="*/ 1007409 h 1007409"/>
              <a:gd name="connsiteX0" fmla="*/ 3895107 w 3895107"/>
              <a:gd name="connsiteY0" fmla="*/ 0 h 831272"/>
              <a:gd name="connsiteX1" fmla="*/ 3087584 w 3895107"/>
              <a:gd name="connsiteY1" fmla="*/ 118754 h 831272"/>
              <a:gd name="connsiteX2" fmla="*/ 2054431 w 3895107"/>
              <a:gd name="connsiteY2" fmla="*/ 463138 h 831272"/>
              <a:gd name="connsiteX3" fmla="*/ 807522 w 3895107"/>
              <a:gd name="connsiteY3" fmla="*/ 118755 h 831272"/>
              <a:gd name="connsiteX4" fmla="*/ 0 w 3895107"/>
              <a:gd name="connsiteY4" fmla="*/ 831272 h 831272"/>
              <a:gd name="connsiteX0" fmla="*/ 3918858 w 3918858"/>
              <a:gd name="connsiteY0" fmla="*/ 130235 h 724001"/>
              <a:gd name="connsiteX1" fmla="*/ 3087584 w 3918858"/>
              <a:gd name="connsiteY1" fmla="*/ 11483 h 724001"/>
              <a:gd name="connsiteX2" fmla="*/ 2054431 w 3918858"/>
              <a:gd name="connsiteY2" fmla="*/ 355867 h 724001"/>
              <a:gd name="connsiteX3" fmla="*/ 807522 w 3918858"/>
              <a:gd name="connsiteY3" fmla="*/ 11484 h 724001"/>
              <a:gd name="connsiteX4" fmla="*/ 0 w 3918858"/>
              <a:gd name="connsiteY4" fmla="*/ 724001 h 724001"/>
              <a:gd name="connsiteX0" fmla="*/ 3918858 w 3918858"/>
              <a:gd name="connsiteY0" fmla="*/ 133729 h 727495"/>
              <a:gd name="connsiteX1" fmla="*/ 3087584 w 3918858"/>
              <a:gd name="connsiteY1" fmla="*/ 14977 h 727495"/>
              <a:gd name="connsiteX2" fmla="*/ 2054431 w 3918858"/>
              <a:gd name="connsiteY2" fmla="*/ 359361 h 727495"/>
              <a:gd name="connsiteX3" fmla="*/ 1514084 w 3918858"/>
              <a:gd name="connsiteY3" fmla="*/ 251711 h 727495"/>
              <a:gd name="connsiteX4" fmla="*/ 807522 w 3918858"/>
              <a:gd name="connsiteY4" fmla="*/ 14978 h 727495"/>
              <a:gd name="connsiteX5" fmla="*/ 0 w 3918858"/>
              <a:gd name="connsiteY5" fmla="*/ 727495 h 727495"/>
              <a:gd name="connsiteX0" fmla="*/ 4109690 w 4109690"/>
              <a:gd name="connsiteY0" fmla="*/ 268901 h 727495"/>
              <a:gd name="connsiteX1" fmla="*/ 3087584 w 4109690"/>
              <a:gd name="connsiteY1" fmla="*/ 14977 h 727495"/>
              <a:gd name="connsiteX2" fmla="*/ 2054431 w 4109690"/>
              <a:gd name="connsiteY2" fmla="*/ 359361 h 727495"/>
              <a:gd name="connsiteX3" fmla="*/ 1514084 w 4109690"/>
              <a:gd name="connsiteY3" fmla="*/ 251711 h 727495"/>
              <a:gd name="connsiteX4" fmla="*/ 807522 w 4109690"/>
              <a:gd name="connsiteY4" fmla="*/ 14978 h 727495"/>
              <a:gd name="connsiteX5" fmla="*/ 0 w 4109690"/>
              <a:gd name="connsiteY5" fmla="*/ 727495 h 727495"/>
              <a:gd name="connsiteX0" fmla="*/ 4109690 w 4109690"/>
              <a:gd name="connsiteY0" fmla="*/ 268901 h 727495"/>
              <a:gd name="connsiteX1" fmla="*/ 3087584 w 4109690"/>
              <a:gd name="connsiteY1" fmla="*/ 14977 h 727495"/>
              <a:gd name="connsiteX2" fmla="*/ 2070333 w 4109690"/>
              <a:gd name="connsiteY2" fmla="*/ 486582 h 727495"/>
              <a:gd name="connsiteX3" fmla="*/ 1514084 w 4109690"/>
              <a:gd name="connsiteY3" fmla="*/ 251711 h 727495"/>
              <a:gd name="connsiteX4" fmla="*/ 807522 w 4109690"/>
              <a:gd name="connsiteY4" fmla="*/ 14978 h 727495"/>
              <a:gd name="connsiteX5" fmla="*/ 0 w 4109690"/>
              <a:gd name="connsiteY5" fmla="*/ 727495 h 727495"/>
              <a:gd name="connsiteX0" fmla="*/ 4109690 w 4109690"/>
              <a:gd name="connsiteY0" fmla="*/ 264305 h 722899"/>
              <a:gd name="connsiteX1" fmla="*/ 3087584 w 4109690"/>
              <a:gd name="connsiteY1" fmla="*/ 10381 h 722899"/>
              <a:gd name="connsiteX2" fmla="*/ 2070333 w 4109690"/>
              <a:gd name="connsiteY2" fmla="*/ 481986 h 722899"/>
              <a:gd name="connsiteX3" fmla="*/ 1442522 w 4109690"/>
              <a:gd name="connsiteY3" fmla="*/ 302774 h 722899"/>
              <a:gd name="connsiteX4" fmla="*/ 807522 w 4109690"/>
              <a:gd name="connsiteY4" fmla="*/ 10382 h 722899"/>
              <a:gd name="connsiteX5" fmla="*/ 0 w 4109690"/>
              <a:gd name="connsiteY5" fmla="*/ 722899 h 722899"/>
              <a:gd name="connsiteX0" fmla="*/ 4109690 w 4109690"/>
              <a:gd name="connsiteY0" fmla="*/ 261790 h 720384"/>
              <a:gd name="connsiteX1" fmla="*/ 3087584 w 4109690"/>
              <a:gd name="connsiteY1" fmla="*/ 7866 h 720384"/>
              <a:gd name="connsiteX2" fmla="*/ 2070333 w 4109690"/>
              <a:gd name="connsiteY2" fmla="*/ 479471 h 720384"/>
              <a:gd name="connsiteX3" fmla="*/ 807522 w 4109690"/>
              <a:gd name="connsiteY3" fmla="*/ 7867 h 720384"/>
              <a:gd name="connsiteX4" fmla="*/ 0 w 4109690"/>
              <a:gd name="connsiteY4" fmla="*/ 720384 h 720384"/>
              <a:gd name="connsiteX0" fmla="*/ 4109690 w 4109690"/>
              <a:gd name="connsiteY0" fmla="*/ 261790 h 720384"/>
              <a:gd name="connsiteX1" fmla="*/ 3087584 w 4109690"/>
              <a:gd name="connsiteY1" fmla="*/ 7866 h 720384"/>
              <a:gd name="connsiteX2" fmla="*/ 2070333 w 4109690"/>
              <a:gd name="connsiteY2" fmla="*/ 479471 h 720384"/>
              <a:gd name="connsiteX3" fmla="*/ 807522 w 4109690"/>
              <a:gd name="connsiteY3" fmla="*/ 182796 h 720384"/>
              <a:gd name="connsiteX4" fmla="*/ 0 w 4109690"/>
              <a:gd name="connsiteY4" fmla="*/ 720384 h 720384"/>
              <a:gd name="connsiteX0" fmla="*/ 4109690 w 4109690"/>
              <a:gd name="connsiteY0" fmla="*/ 114992 h 573586"/>
              <a:gd name="connsiteX1" fmla="*/ 3111438 w 4109690"/>
              <a:gd name="connsiteY1" fmla="*/ 12143 h 573586"/>
              <a:gd name="connsiteX2" fmla="*/ 2070333 w 4109690"/>
              <a:gd name="connsiteY2" fmla="*/ 332673 h 573586"/>
              <a:gd name="connsiteX3" fmla="*/ 807522 w 4109690"/>
              <a:gd name="connsiteY3" fmla="*/ 35998 h 573586"/>
              <a:gd name="connsiteX4" fmla="*/ 0 w 4109690"/>
              <a:gd name="connsiteY4" fmla="*/ 573586 h 57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690" h="573586">
                <a:moveTo>
                  <a:pt x="4109690" y="114992"/>
                </a:moveTo>
                <a:cubicBezTo>
                  <a:pt x="3769264" y="182285"/>
                  <a:pt x="3451864" y="-55150"/>
                  <a:pt x="3111438" y="12143"/>
                </a:cubicBezTo>
                <a:cubicBezTo>
                  <a:pt x="2755178" y="-27441"/>
                  <a:pt x="2509720" y="326735"/>
                  <a:pt x="2070333" y="332673"/>
                </a:cubicBezTo>
                <a:cubicBezTo>
                  <a:pt x="1690323" y="332673"/>
                  <a:pt x="1152577" y="-4154"/>
                  <a:pt x="807522" y="35998"/>
                </a:cubicBezTo>
                <a:cubicBezTo>
                  <a:pt x="567102" y="106019"/>
                  <a:pt x="134587" y="225244"/>
                  <a:pt x="0" y="5735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29" name="28 Forma libre">
            <a:extLst>
              <a:ext uri="{FF2B5EF4-FFF2-40B4-BE49-F238E27FC236}">
                <a16:creationId xmlns:a16="http://schemas.microsoft.com/office/drawing/2014/main" id="{F7BE8C60-A6F8-449E-ACC5-B0E79FC501F4}"/>
              </a:ext>
            </a:extLst>
          </p:cNvPr>
          <p:cNvSpPr/>
          <p:nvPr/>
        </p:nvSpPr>
        <p:spPr>
          <a:xfrm>
            <a:off x="4768850" y="4924425"/>
            <a:ext cx="4179888" cy="100013"/>
          </a:xfrm>
          <a:custGeom>
            <a:avLst/>
            <a:gdLst>
              <a:gd name="connsiteX0" fmla="*/ 3895107 w 3895107"/>
              <a:gd name="connsiteY0" fmla="*/ 0 h 831272"/>
              <a:gd name="connsiteX1" fmla="*/ 0 w 3895107"/>
              <a:gd name="connsiteY1" fmla="*/ 831272 h 831272"/>
              <a:gd name="connsiteX0" fmla="*/ 3895107 w 3895107"/>
              <a:gd name="connsiteY0" fmla="*/ 257331 h 1088603"/>
              <a:gd name="connsiteX1" fmla="*/ 3040083 w 3895107"/>
              <a:gd name="connsiteY1" fmla="*/ 7949 h 1088603"/>
              <a:gd name="connsiteX2" fmla="*/ 0 w 3895107"/>
              <a:gd name="connsiteY2" fmla="*/ 1088603 h 1088603"/>
              <a:gd name="connsiteX0" fmla="*/ 3895107 w 3895107"/>
              <a:gd name="connsiteY0" fmla="*/ 294661 h 1125933"/>
              <a:gd name="connsiteX1" fmla="*/ 3040083 w 3895107"/>
              <a:gd name="connsiteY1" fmla="*/ 45279 h 1125933"/>
              <a:gd name="connsiteX2" fmla="*/ 403761 w 3895107"/>
              <a:gd name="connsiteY2" fmla="*/ 80906 h 1125933"/>
              <a:gd name="connsiteX3" fmla="*/ 0 w 3895107"/>
              <a:gd name="connsiteY3" fmla="*/ 1125933 h 1125933"/>
              <a:gd name="connsiteX0" fmla="*/ 3895107 w 3895107"/>
              <a:gd name="connsiteY0" fmla="*/ 329009 h 1160281"/>
              <a:gd name="connsiteX1" fmla="*/ 3040083 w 3895107"/>
              <a:gd name="connsiteY1" fmla="*/ 79627 h 1160281"/>
              <a:gd name="connsiteX2" fmla="*/ 403761 w 3895107"/>
              <a:gd name="connsiteY2" fmla="*/ 115254 h 1160281"/>
              <a:gd name="connsiteX3" fmla="*/ 0 w 3895107"/>
              <a:gd name="connsiteY3" fmla="*/ 1160281 h 1160281"/>
              <a:gd name="connsiteX0" fmla="*/ 3895107 w 3895107"/>
              <a:gd name="connsiteY0" fmla="*/ 257332 h 1088604"/>
              <a:gd name="connsiteX1" fmla="*/ 3040083 w 3895107"/>
              <a:gd name="connsiteY1" fmla="*/ 7950 h 1088604"/>
              <a:gd name="connsiteX2" fmla="*/ 2054431 w 3895107"/>
              <a:gd name="connsiteY2" fmla="*/ 720470 h 1088604"/>
              <a:gd name="connsiteX3" fmla="*/ 403761 w 3895107"/>
              <a:gd name="connsiteY3" fmla="*/ 43577 h 1088604"/>
              <a:gd name="connsiteX4" fmla="*/ 0 w 3895107"/>
              <a:gd name="connsiteY4" fmla="*/ 1088604 h 1088604"/>
              <a:gd name="connsiteX0" fmla="*/ 3895107 w 3895107"/>
              <a:gd name="connsiteY0" fmla="*/ 276474 h 1107746"/>
              <a:gd name="connsiteX1" fmla="*/ 3040083 w 3895107"/>
              <a:gd name="connsiteY1" fmla="*/ 27092 h 1107746"/>
              <a:gd name="connsiteX2" fmla="*/ 2054431 w 3895107"/>
              <a:gd name="connsiteY2" fmla="*/ 739612 h 1107746"/>
              <a:gd name="connsiteX3" fmla="*/ 736270 w 3895107"/>
              <a:gd name="connsiteY3" fmla="*/ 3343 h 1107746"/>
              <a:gd name="connsiteX4" fmla="*/ 0 w 3895107"/>
              <a:gd name="connsiteY4" fmla="*/ 1107746 h 1107746"/>
              <a:gd name="connsiteX0" fmla="*/ 3895107 w 3895107"/>
              <a:gd name="connsiteY0" fmla="*/ 276474 h 1107746"/>
              <a:gd name="connsiteX1" fmla="*/ 2933205 w 3895107"/>
              <a:gd name="connsiteY1" fmla="*/ 110220 h 1107746"/>
              <a:gd name="connsiteX2" fmla="*/ 2054431 w 3895107"/>
              <a:gd name="connsiteY2" fmla="*/ 739612 h 1107746"/>
              <a:gd name="connsiteX3" fmla="*/ 736270 w 3895107"/>
              <a:gd name="connsiteY3" fmla="*/ 3343 h 1107746"/>
              <a:gd name="connsiteX4" fmla="*/ 0 w 3895107"/>
              <a:gd name="connsiteY4" fmla="*/ 1107746 h 1107746"/>
              <a:gd name="connsiteX0" fmla="*/ 3895107 w 3895107"/>
              <a:gd name="connsiteY0" fmla="*/ 176137 h 1007409"/>
              <a:gd name="connsiteX1" fmla="*/ 2933205 w 3895107"/>
              <a:gd name="connsiteY1" fmla="*/ 9883 h 1007409"/>
              <a:gd name="connsiteX2" fmla="*/ 2054431 w 3895107"/>
              <a:gd name="connsiteY2" fmla="*/ 639275 h 1007409"/>
              <a:gd name="connsiteX3" fmla="*/ 807522 w 3895107"/>
              <a:gd name="connsiteY3" fmla="*/ 294892 h 1007409"/>
              <a:gd name="connsiteX4" fmla="*/ 0 w 3895107"/>
              <a:gd name="connsiteY4" fmla="*/ 1007409 h 1007409"/>
              <a:gd name="connsiteX0" fmla="*/ 3895107 w 3895107"/>
              <a:gd name="connsiteY0" fmla="*/ 0 h 831272"/>
              <a:gd name="connsiteX1" fmla="*/ 3087584 w 3895107"/>
              <a:gd name="connsiteY1" fmla="*/ 118754 h 831272"/>
              <a:gd name="connsiteX2" fmla="*/ 2054431 w 3895107"/>
              <a:gd name="connsiteY2" fmla="*/ 463138 h 831272"/>
              <a:gd name="connsiteX3" fmla="*/ 807522 w 3895107"/>
              <a:gd name="connsiteY3" fmla="*/ 118755 h 831272"/>
              <a:gd name="connsiteX4" fmla="*/ 0 w 3895107"/>
              <a:gd name="connsiteY4" fmla="*/ 831272 h 831272"/>
              <a:gd name="connsiteX0" fmla="*/ 3918858 w 3918858"/>
              <a:gd name="connsiteY0" fmla="*/ 130235 h 724001"/>
              <a:gd name="connsiteX1" fmla="*/ 3087584 w 3918858"/>
              <a:gd name="connsiteY1" fmla="*/ 11483 h 724001"/>
              <a:gd name="connsiteX2" fmla="*/ 2054431 w 3918858"/>
              <a:gd name="connsiteY2" fmla="*/ 355867 h 724001"/>
              <a:gd name="connsiteX3" fmla="*/ 807522 w 3918858"/>
              <a:gd name="connsiteY3" fmla="*/ 11484 h 724001"/>
              <a:gd name="connsiteX4" fmla="*/ 0 w 3918858"/>
              <a:gd name="connsiteY4" fmla="*/ 724001 h 724001"/>
              <a:gd name="connsiteX0" fmla="*/ 3918858 w 3918858"/>
              <a:gd name="connsiteY0" fmla="*/ 133729 h 727495"/>
              <a:gd name="connsiteX1" fmla="*/ 3087584 w 3918858"/>
              <a:gd name="connsiteY1" fmla="*/ 14977 h 727495"/>
              <a:gd name="connsiteX2" fmla="*/ 2054431 w 3918858"/>
              <a:gd name="connsiteY2" fmla="*/ 359361 h 727495"/>
              <a:gd name="connsiteX3" fmla="*/ 1514084 w 3918858"/>
              <a:gd name="connsiteY3" fmla="*/ 251711 h 727495"/>
              <a:gd name="connsiteX4" fmla="*/ 807522 w 3918858"/>
              <a:gd name="connsiteY4" fmla="*/ 14978 h 727495"/>
              <a:gd name="connsiteX5" fmla="*/ 0 w 3918858"/>
              <a:gd name="connsiteY5" fmla="*/ 727495 h 727495"/>
              <a:gd name="connsiteX0" fmla="*/ 3918858 w 3918858"/>
              <a:gd name="connsiteY0" fmla="*/ 150671 h 744437"/>
              <a:gd name="connsiteX1" fmla="*/ 3087584 w 3918858"/>
              <a:gd name="connsiteY1" fmla="*/ 31919 h 744437"/>
              <a:gd name="connsiteX2" fmla="*/ 2054431 w 3918858"/>
              <a:gd name="connsiteY2" fmla="*/ 376303 h 744437"/>
              <a:gd name="connsiteX3" fmla="*/ 1514084 w 3918858"/>
              <a:gd name="connsiteY3" fmla="*/ 268653 h 744437"/>
              <a:gd name="connsiteX4" fmla="*/ 944069 w 3918858"/>
              <a:gd name="connsiteY4" fmla="*/ 138034 h 744437"/>
              <a:gd name="connsiteX5" fmla="*/ 807522 w 3918858"/>
              <a:gd name="connsiteY5" fmla="*/ 31920 h 744437"/>
              <a:gd name="connsiteX6" fmla="*/ 0 w 3918858"/>
              <a:gd name="connsiteY6" fmla="*/ 744437 h 744437"/>
              <a:gd name="connsiteX0" fmla="*/ 3918858 w 3918858"/>
              <a:gd name="connsiteY0" fmla="*/ 133730 h 727496"/>
              <a:gd name="connsiteX1" fmla="*/ 3087584 w 3918858"/>
              <a:gd name="connsiteY1" fmla="*/ 14978 h 727496"/>
              <a:gd name="connsiteX2" fmla="*/ 2054431 w 3918858"/>
              <a:gd name="connsiteY2" fmla="*/ 359362 h 727496"/>
              <a:gd name="connsiteX3" fmla="*/ 1514084 w 3918858"/>
              <a:gd name="connsiteY3" fmla="*/ 251712 h 727496"/>
              <a:gd name="connsiteX4" fmla="*/ 807522 w 3918858"/>
              <a:gd name="connsiteY4" fmla="*/ 14979 h 727496"/>
              <a:gd name="connsiteX5" fmla="*/ 0 w 3918858"/>
              <a:gd name="connsiteY5" fmla="*/ 727496 h 727496"/>
              <a:gd name="connsiteX0" fmla="*/ 3918858 w 3918858"/>
              <a:gd name="connsiteY0" fmla="*/ 130235 h 724001"/>
              <a:gd name="connsiteX1" fmla="*/ 3087584 w 3918858"/>
              <a:gd name="connsiteY1" fmla="*/ 11483 h 724001"/>
              <a:gd name="connsiteX2" fmla="*/ 2054431 w 3918858"/>
              <a:gd name="connsiteY2" fmla="*/ 355867 h 724001"/>
              <a:gd name="connsiteX3" fmla="*/ 807522 w 3918858"/>
              <a:gd name="connsiteY3" fmla="*/ 11484 h 724001"/>
              <a:gd name="connsiteX4" fmla="*/ 0 w 3918858"/>
              <a:gd name="connsiteY4" fmla="*/ 724001 h 724001"/>
              <a:gd name="connsiteX0" fmla="*/ 3918858 w 3918858"/>
              <a:gd name="connsiteY0" fmla="*/ 130235 h 724001"/>
              <a:gd name="connsiteX1" fmla="*/ 3087584 w 3918858"/>
              <a:gd name="connsiteY1" fmla="*/ 11483 h 724001"/>
              <a:gd name="connsiteX2" fmla="*/ 2054431 w 3918858"/>
              <a:gd name="connsiteY2" fmla="*/ 355867 h 724001"/>
              <a:gd name="connsiteX3" fmla="*/ 1009403 w 3918858"/>
              <a:gd name="connsiteY3" fmla="*/ 260866 h 724001"/>
              <a:gd name="connsiteX4" fmla="*/ 0 w 3918858"/>
              <a:gd name="connsiteY4" fmla="*/ 724001 h 724001"/>
              <a:gd name="connsiteX0" fmla="*/ 3918858 w 3918858"/>
              <a:gd name="connsiteY0" fmla="*/ 0 h 593766"/>
              <a:gd name="connsiteX1" fmla="*/ 3289465 w 3918858"/>
              <a:gd name="connsiteY1" fmla="*/ 106879 h 593766"/>
              <a:gd name="connsiteX2" fmla="*/ 2054431 w 3918858"/>
              <a:gd name="connsiteY2" fmla="*/ 225632 h 593766"/>
              <a:gd name="connsiteX3" fmla="*/ 1009403 w 3918858"/>
              <a:gd name="connsiteY3" fmla="*/ 130631 h 593766"/>
              <a:gd name="connsiteX4" fmla="*/ 0 w 3918858"/>
              <a:gd name="connsiteY4" fmla="*/ 593766 h 593766"/>
              <a:gd name="connsiteX0" fmla="*/ 4263242 w 4263242"/>
              <a:gd name="connsiteY0" fmla="*/ 30027 h 505040"/>
              <a:gd name="connsiteX1" fmla="*/ 3289465 w 4263242"/>
              <a:gd name="connsiteY1" fmla="*/ 18153 h 505040"/>
              <a:gd name="connsiteX2" fmla="*/ 2054431 w 4263242"/>
              <a:gd name="connsiteY2" fmla="*/ 136906 h 505040"/>
              <a:gd name="connsiteX3" fmla="*/ 1009403 w 4263242"/>
              <a:gd name="connsiteY3" fmla="*/ 41905 h 505040"/>
              <a:gd name="connsiteX4" fmla="*/ 0 w 4263242"/>
              <a:gd name="connsiteY4" fmla="*/ 505040 h 505040"/>
              <a:gd name="connsiteX0" fmla="*/ 4310743 w 4310743"/>
              <a:gd name="connsiteY0" fmla="*/ 62692 h 502079"/>
              <a:gd name="connsiteX1" fmla="*/ 3289465 w 4310743"/>
              <a:gd name="connsiteY1" fmla="*/ 15192 h 502079"/>
              <a:gd name="connsiteX2" fmla="*/ 2054431 w 4310743"/>
              <a:gd name="connsiteY2" fmla="*/ 133945 h 502079"/>
              <a:gd name="connsiteX3" fmla="*/ 1009403 w 4310743"/>
              <a:gd name="connsiteY3" fmla="*/ 38944 h 502079"/>
              <a:gd name="connsiteX4" fmla="*/ 0 w 4310743"/>
              <a:gd name="connsiteY4" fmla="*/ 502079 h 502079"/>
              <a:gd name="connsiteX0" fmla="*/ 4275117 w 4275117"/>
              <a:gd name="connsiteY0" fmla="*/ 146459 h 217712"/>
              <a:gd name="connsiteX1" fmla="*/ 3253839 w 4275117"/>
              <a:gd name="connsiteY1" fmla="*/ 98959 h 217712"/>
              <a:gd name="connsiteX2" fmla="*/ 2018805 w 4275117"/>
              <a:gd name="connsiteY2" fmla="*/ 217712 h 217712"/>
              <a:gd name="connsiteX3" fmla="*/ 973777 w 4275117"/>
              <a:gd name="connsiteY3" fmla="*/ 122711 h 217712"/>
              <a:gd name="connsiteX4" fmla="*/ 0 w 4275117"/>
              <a:gd name="connsiteY4" fmla="*/ 170210 h 217712"/>
              <a:gd name="connsiteX0" fmla="*/ 4179701 w 4179701"/>
              <a:gd name="connsiteY0" fmla="*/ 112572 h 184031"/>
              <a:gd name="connsiteX1" fmla="*/ 3158423 w 4179701"/>
              <a:gd name="connsiteY1" fmla="*/ 65072 h 184031"/>
              <a:gd name="connsiteX2" fmla="*/ 1923389 w 4179701"/>
              <a:gd name="connsiteY2" fmla="*/ 183825 h 184031"/>
              <a:gd name="connsiteX3" fmla="*/ 878361 w 4179701"/>
              <a:gd name="connsiteY3" fmla="*/ 88824 h 184031"/>
              <a:gd name="connsiteX4" fmla="*/ 0 w 4179701"/>
              <a:gd name="connsiteY4" fmla="*/ 184031 h 184031"/>
              <a:gd name="connsiteX0" fmla="*/ 4179701 w 4179701"/>
              <a:gd name="connsiteY0" fmla="*/ 62692 h 134151"/>
              <a:gd name="connsiteX1" fmla="*/ 3158423 w 4179701"/>
              <a:gd name="connsiteY1" fmla="*/ 15192 h 134151"/>
              <a:gd name="connsiteX2" fmla="*/ 1923389 w 4179701"/>
              <a:gd name="connsiteY2" fmla="*/ 133945 h 134151"/>
              <a:gd name="connsiteX3" fmla="*/ 878361 w 4179701"/>
              <a:gd name="connsiteY3" fmla="*/ 38944 h 134151"/>
              <a:gd name="connsiteX4" fmla="*/ 384069 w 4179701"/>
              <a:gd name="connsiteY4" fmla="*/ 57695 h 134151"/>
              <a:gd name="connsiteX5" fmla="*/ 0 w 4179701"/>
              <a:gd name="connsiteY5" fmla="*/ 134151 h 134151"/>
              <a:gd name="connsiteX0" fmla="*/ 4179701 w 4179701"/>
              <a:gd name="connsiteY0" fmla="*/ 28415 h 99874"/>
              <a:gd name="connsiteX1" fmla="*/ 3190228 w 4179701"/>
              <a:gd name="connsiteY1" fmla="*/ 36574 h 99874"/>
              <a:gd name="connsiteX2" fmla="*/ 1923389 w 4179701"/>
              <a:gd name="connsiteY2" fmla="*/ 99668 h 99874"/>
              <a:gd name="connsiteX3" fmla="*/ 878361 w 4179701"/>
              <a:gd name="connsiteY3" fmla="*/ 4667 h 99874"/>
              <a:gd name="connsiteX4" fmla="*/ 384069 w 4179701"/>
              <a:gd name="connsiteY4" fmla="*/ 23418 h 99874"/>
              <a:gd name="connsiteX5" fmla="*/ 0 w 4179701"/>
              <a:gd name="connsiteY5" fmla="*/ 99874 h 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9701" h="99874">
                <a:moveTo>
                  <a:pt x="4179701" y="28415"/>
                </a:moveTo>
                <a:cubicBezTo>
                  <a:pt x="3839275" y="95708"/>
                  <a:pt x="3530654" y="-30719"/>
                  <a:pt x="3190228" y="36574"/>
                </a:cubicBezTo>
                <a:cubicBezTo>
                  <a:pt x="2833968" y="-3010"/>
                  <a:pt x="2362776" y="93730"/>
                  <a:pt x="1923389" y="99668"/>
                </a:cubicBezTo>
                <a:cubicBezTo>
                  <a:pt x="1543379" y="99668"/>
                  <a:pt x="1134914" y="17375"/>
                  <a:pt x="878361" y="4667"/>
                </a:cubicBezTo>
                <a:cubicBezTo>
                  <a:pt x="621808" y="-8041"/>
                  <a:pt x="530463" y="7550"/>
                  <a:pt x="384069" y="23418"/>
                </a:cubicBezTo>
                <a:cubicBezTo>
                  <a:pt x="237676" y="39286"/>
                  <a:pt x="33531" y="71229"/>
                  <a:pt x="0" y="9987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31" name="30 Forma libre">
            <a:extLst>
              <a:ext uri="{FF2B5EF4-FFF2-40B4-BE49-F238E27FC236}">
                <a16:creationId xmlns:a16="http://schemas.microsoft.com/office/drawing/2014/main" id="{2AE99632-0C4D-4A18-BAB3-EE808122CC2F}"/>
              </a:ext>
            </a:extLst>
          </p:cNvPr>
          <p:cNvSpPr/>
          <p:nvPr/>
        </p:nvSpPr>
        <p:spPr>
          <a:xfrm>
            <a:off x="4616450" y="3979863"/>
            <a:ext cx="3895725" cy="1108075"/>
          </a:xfrm>
          <a:custGeom>
            <a:avLst/>
            <a:gdLst>
              <a:gd name="connsiteX0" fmla="*/ 3895107 w 3895107"/>
              <a:gd name="connsiteY0" fmla="*/ 0 h 831272"/>
              <a:gd name="connsiteX1" fmla="*/ 0 w 3895107"/>
              <a:gd name="connsiteY1" fmla="*/ 831272 h 831272"/>
              <a:gd name="connsiteX0" fmla="*/ 3895107 w 3895107"/>
              <a:gd name="connsiteY0" fmla="*/ 257331 h 1088603"/>
              <a:gd name="connsiteX1" fmla="*/ 3040083 w 3895107"/>
              <a:gd name="connsiteY1" fmla="*/ 7949 h 1088603"/>
              <a:gd name="connsiteX2" fmla="*/ 0 w 3895107"/>
              <a:gd name="connsiteY2" fmla="*/ 1088603 h 1088603"/>
              <a:gd name="connsiteX0" fmla="*/ 3895107 w 3895107"/>
              <a:gd name="connsiteY0" fmla="*/ 294661 h 1125933"/>
              <a:gd name="connsiteX1" fmla="*/ 3040083 w 3895107"/>
              <a:gd name="connsiteY1" fmla="*/ 45279 h 1125933"/>
              <a:gd name="connsiteX2" fmla="*/ 403761 w 3895107"/>
              <a:gd name="connsiteY2" fmla="*/ 80906 h 1125933"/>
              <a:gd name="connsiteX3" fmla="*/ 0 w 3895107"/>
              <a:gd name="connsiteY3" fmla="*/ 1125933 h 1125933"/>
              <a:gd name="connsiteX0" fmla="*/ 3895107 w 3895107"/>
              <a:gd name="connsiteY0" fmla="*/ 329009 h 1160281"/>
              <a:gd name="connsiteX1" fmla="*/ 3040083 w 3895107"/>
              <a:gd name="connsiteY1" fmla="*/ 79627 h 1160281"/>
              <a:gd name="connsiteX2" fmla="*/ 403761 w 3895107"/>
              <a:gd name="connsiteY2" fmla="*/ 115254 h 1160281"/>
              <a:gd name="connsiteX3" fmla="*/ 0 w 3895107"/>
              <a:gd name="connsiteY3" fmla="*/ 1160281 h 1160281"/>
              <a:gd name="connsiteX0" fmla="*/ 3895107 w 3895107"/>
              <a:gd name="connsiteY0" fmla="*/ 257332 h 1088604"/>
              <a:gd name="connsiteX1" fmla="*/ 3040083 w 3895107"/>
              <a:gd name="connsiteY1" fmla="*/ 7950 h 1088604"/>
              <a:gd name="connsiteX2" fmla="*/ 2054431 w 3895107"/>
              <a:gd name="connsiteY2" fmla="*/ 720470 h 1088604"/>
              <a:gd name="connsiteX3" fmla="*/ 403761 w 3895107"/>
              <a:gd name="connsiteY3" fmla="*/ 43577 h 1088604"/>
              <a:gd name="connsiteX4" fmla="*/ 0 w 3895107"/>
              <a:gd name="connsiteY4" fmla="*/ 1088604 h 1088604"/>
              <a:gd name="connsiteX0" fmla="*/ 3895107 w 3895107"/>
              <a:gd name="connsiteY0" fmla="*/ 276474 h 1107746"/>
              <a:gd name="connsiteX1" fmla="*/ 3040083 w 3895107"/>
              <a:gd name="connsiteY1" fmla="*/ 27092 h 1107746"/>
              <a:gd name="connsiteX2" fmla="*/ 2054431 w 3895107"/>
              <a:gd name="connsiteY2" fmla="*/ 739612 h 1107746"/>
              <a:gd name="connsiteX3" fmla="*/ 736270 w 3895107"/>
              <a:gd name="connsiteY3" fmla="*/ 3343 h 1107746"/>
              <a:gd name="connsiteX4" fmla="*/ 0 w 3895107"/>
              <a:gd name="connsiteY4" fmla="*/ 1107746 h 1107746"/>
              <a:gd name="connsiteX0" fmla="*/ 3895107 w 3895107"/>
              <a:gd name="connsiteY0" fmla="*/ 276474 h 1107746"/>
              <a:gd name="connsiteX1" fmla="*/ 2933205 w 3895107"/>
              <a:gd name="connsiteY1" fmla="*/ 110220 h 1107746"/>
              <a:gd name="connsiteX2" fmla="*/ 2054431 w 3895107"/>
              <a:gd name="connsiteY2" fmla="*/ 739612 h 1107746"/>
              <a:gd name="connsiteX3" fmla="*/ 736270 w 3895107"/>
              <a:gd name="connsiteY3" fmla="*/ 3343 h 1107746"/>
              <a:gd name="connsiteX4" fmla="*/ 0 w 3895107"/>
              <a:gd name="connsiteY4" fmla="*/ 1107746 h 1107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107" h="1107746">
                <a:moveTo>
                  <a:pt x="3895107" y="276474"/>
                </a:moveTo>
                <a:cubicBezTo>
                  <a:pt x="3554681" y="343767"/>
                  <a:pt x="3273631" y="42927"/>
                  <a:pt x="2933205" y="110220"/>
                </a:cubicBezTo>
                <a:cubicBezTo>
                  <a:pt x="2576945" y="70636"/>
                  <a:pt x="2493818" y="733674"/>
                  <a:pt x="2054431" y="739612"/>
                </a:cubicBezTo>
                <a:cubicBezTo>
                  <a:pt x="1615044" y="745550"/>
                  <a:pt x="1078675" y="-58013"/>
                  <a:pt x="736270" y="3343"/>
                </a:cubicBezTo>
                <a:cubicBezTo>
                  <a:pt x="393865" y="64699"/>
                  <a:pt x="134587" y="759404"/>
                  <a:pt x="0" y="110774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dirty="0"/>
          </a:p>
        </p:txBody>
      </p:sp>
      <p:sp>
        <p:nvSpPr>
          <p:cNvPr id="34" name="33 CuadroTexto">
            <a:extLst>
              <a:ext uri="{FF2B5EF4-FFF2-40B4-BE49-F238E27FC236}">
                <a16:creationId xmlns:a16="http://schemas.microsoft.com/office/drawing/2014/main" id="{F66DE54A-9A83-4769-BADD-03D6A30AB5EE}"/>
              </a:ext>
            </a:extLst>
          </p:cNvPr>
          <p:cNvSpPr txBox="1">
            <a:spLocks noChangeArrowheads="1"/>
          </p:cNvSpPr>
          <p:nvPr/>
        </p:nvSpPr>
        <p:spPr bwMode="auto">
          <a:xfrm>
            <a:off x="6194425" y="5194300"/>
            <a:ext cx="1122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X = 45 m</a:t>
            </a:r>
            <a:endParaRPr lang="es-AR" altLang="es-AR" sz="1800"/>
          </a:p>
        </p:txBody>
      </p:sp>
      <p:sp>
        <p:nvSpPr>
          <p:cNvPr id="36" name="35 CuadroTexto">
            <a:extLst>
              <a:ext uri="{FF2B5EF4-FFF2-40B4-BE49-F238E27FC236}">
                <a16:creationId xmlns:a16="http://schemas.microsoft.com/office/drawing/2014/main" id="{0E4F676D-3C3C-4D63-8120-9A8E6CD9FF0D}"/>
              </a:ext>
            </a:extLst>
          </p:cNvPr>
          <p:cNvSpPr txBox="1">
            <a:spLocks noChangeArrowheads="1"/>
          </p:cNvSpPr>
          <p:nvPr/>
        </p:nvSpPr>
        <p:spPr bwMode="auto">
          <a:xfrm rot="-1129381">
            <a:off x="5299075" y="4457700"/>
            <a:ext cx="2459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sym typeface="Symbol" panose="05050102010706020507" pitchFamily="18" charset="2"/>
              </a:rPr>
              <a:t></a:t>
            </a:r>
            <a:r>
              <a:rPr lang="es-ES" altLang="es-AR" sz="1800" b="1"/>
              <a:t>X</a:t>
            </a:r>
            <a:r>
              <a:rPr lang="es-ES" altLang="es-AR" sz="1800"/>
              <a:t> = </a:t>
            </a:r>
            <a:r>
              <a:rPr lang="es-ES" altLang="es-AR" sz="1800" b="1"/>
              <a:t>X</a:t>
            </a:r>
            <a:r>
              <a:rPr lang="es-ES" altLang="es-AR" sz="1800" baseline="-25000"/>
              <a:t>f</a:t>
            </a:r>
            <a:r>
              <a:rPr lang="es-ES" altLang="es-AR" sz="1800"/>
              <a:t> – </a:t>
            </a:r>
            <a:r>
              <a:rPr lang="es-ES" altLang="es-AR" sz="1800" b="1"/>
              <a:t>X</a:t>
            </a:r>
            <a:r>
              <a:rPr lang="es-ES" altLang="es-AR" sz="1800" baseline="-25000"/>
              <a:t>o</a:t>
            </a:r>
            <a:r>
              <a:rPr lang="es-ES" altLang="es-AR" sz="1800"/>
              <a:t> = 30 m</a:t>
            </a:r>
            <a:endParaRPr lang="es-AR" altLang="es-AR" sz="1800"/>
          </a:p>
        </p:txBody>
      </p:sp>
      <p:sp>
        <p:nvSpPr>
          <p:cNvPr id="38" name="Rectangle 7">
            <a:extLst>
              <a:ext uri="{FF2B5EF4-FFF2-40B4-BE49-F238E27FC236}">
                <a16:creationId xmlns:a16="http://schemas.microsoft.com/office/drawing/2014/main" id="{6204F9C4-6083-4314-8B4E-31ACF11D1889}"/>
              </a:ext>
            </a:extLst>
          </p:cNvPr>
          <p:cNvSpPr>
            <a:spLocks noChangeArrowheads="1"/>
          </p:cNvSpPr>
          <p:nvPr/>
        </p:nvSpPr>
        <p:spPr bwMode="auto">
          <a:xfrm>
            <a:off x="115888" y="130175"/>
            <a:ext cx="88249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eaLnBrk="1" hangingPunct="1">
              <a:spcBef>
                <a:spcPct val="0"/>
              </a:spcBef>
              <a:buFontTx/>
              <a:buNone/>
            </a:pPr>
            <a:r>
              <a:rPr lang="es-ES" altLang="es-AR" sz="2200" b="1">
                <a:solidFill>
                  <a:srgbClr val="0070C0"/>
                </a:solidFill>
                <a:cs typeface="Times New Roman" panose="02020603050405020304" pitchFamily="18" charset="0"/>
              </a:rPr>
              <a:t>Trayectoria</a:t>
            </a:r>
            <a:r>
              <a:rPr lang="es-ES" altLang="es-AR" sz="2200" b="1">
                <a:cs typeface="Times New Roman" panose="02020603050405020304" pitchFamily="18" charset="0"/>
              </a:rPr>
              <a:t>: </a:t>
            </a:r>
            <a:r>
              <a:rPr lang="es-AR" altLang="es-AR" sz="2200"/>
              <a:t>Es la línea determinada por las sucesivas posiciones del objeto su recorrido.</a:t>
            </a:r>
            <a:endParaRPr lang="es-ES_tradnl" altLang="es-AR" sz="2200"/>
          </a:p>
        </p:txBody>
      </p:sp>
      <p:sp>
        <p:nvSpPr>
          <p:cNvPr id="27" name="Rectángulo 26">
            <a:extLst>
              <a:ext uri="{FF2B5EF4-FFF2-40B4-BE49-F238E27FC236}">
                <a16:creationId xmlns:a16="http://schemas.microsoft.com/office/drawing/2014/main" id="{6843A718-8A58-4A16-BE6C-EA3260C002CC}"/>
              </a:ext>
            </a:extLst>
          </p:cNvPr>
          <p:cNvSpPr/>
          <p:nvPr/>
        </p:nvSpPr>
        <p:spPr>
          <a:xfrm>
            <a:off x="111125" y="122238"/>
            <a:ext cx="8421688" cy="852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30" name="Rectángulo 29">
            <a:extLst>
              <a:ext uri="{FF2B5EF4-FFF2-40B4-BE49-F238E27FC236}">
                <a16:creationId xmlns:a16="http://schemas.microsoft.com/office/drawing/2014/main" id="{1E64A3AE-3F1C-4586-80FF-A00B2DD1771A}"/>
              </a:ext>
            </a:extLst>
          </p:cNvPr>
          <p:cNvSpPr/>
          <p:nvPr/>
        </p:nvSpPr>
        <p:spPr>
          <a:xfrm>
            <a:off x="125413" y="1204913"/>
            <a:ext cx="3951287" cy="2428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32" name="Rectángulo 31">
            <a:extLst>
              <a:ext uri="{FF2B5EF4-FFF2-40B4-BE49-F238E27FC236}">
                <a16:creationId xmlns:a16="http://schemas.microsoft.com/office/drawing/2014/main" id="{CE225728-405C-40BD-A5D7-992B6C063833}"/>
              </a:ext>
            </a:extLst>
          </p:cNvPr>
          <p:cNvSpPr/>
          <p:nvPr/>
        </p:nvSpPr>
        <p:spPr>
          <a:xfrm>
            <a:off x="98425" y="3803650"/>
            <a:ext cx="3978275" cy="2909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0" presetClass="path" presetSubtype="0" fill="hold" nodeType="clickEffect">
                                  <p:stCondLst>
                                    <p:cond delay="0"/>
                                  </p:stCondLst>
                                  <p:childTnLst>
                                    <p:animMotion origin="layout" path="M -0.0151 -0.00671 C -0.01423 -0.02614 -0.0125 -0.05042 -0.00434 -0.0673 C -0.00295 -0.07494 -0.00225 -0.08465 0.00053 -0.09159 C 0.00434 -0.10176 0.01042 -0.10824 0.01493 -0.11749 C 0.02066 -0.12882 0.01389 -0.12096 0.02101 -0.1279 C 0.02657 -0.14015 0.02344 -0.13599 0.02952 -0.14177 C 0.03646 -0.15634 0.02726 -0.13923 0.03559 -0.14871 C 0.03664 -0.1501 0.03681 -0.15241 0.03803 -0.1538 C 0.03941 -0.15542 0.04115 -0.15588 0.04289 -0.15727 C 0.04514 -0.15935 0.0474 -0.16305 0.05 -0.1642 C 0.05608 -0.16698 0.06216 -0.16883 0.06823 -0.17114 C 0.08785 -0.16929 0.08889 -0.17114 0.1033 -0.16074 C 0.10695 -0.15264 0.11233 -0.15033 0.11771 -0.14524 C 0.12171 -0.13691 0.129 -0.13067 0.13473 -0.12443 C 0.13698 -0.12188 0.14184 -0.11749 0.14184 -0.11726 C 0.14462 -0.11148 0.1474 -0.10778 0.15157 -0.10361 C 0.15504 -0.09598 0.15955 -0.08789 0.16493 -0.0828 C 0.16997 -0.0717 0.1875 -0.07216 0.19618 -0.07077 C 0.20678 -0.0717 0.21459 -0.07147 0.22396 -0.07586 C 0.22796 -0.07956 0.23247 -0.08095 0.23612 -0.08465 C 0.2375 -0.08604 0.23837 -0.08835 0.23976 -0.08974 C 0.24254 -0.09251 0.24549 -0.09413 0.24827 -0.09667 C 0.25504 -0.11101 0.25105 -0.10408 0.26025 -0.11749 C 0.2665 -0.12674 0.25851 -0.11818 0.26511 -0.12951 C 0.26598 -0.13113 0.26771 -0.1316 0.26875 -0.13298 C 0.27118 -0.13599 0.27674 -0.14432 0.27969 -0.14871 C 0.28143 -0.15125 0.28455 -0.15056 0.28681 -0.15218 C 0.29132 -0.15542 0.2941 -0.15727 0.29896 -0.15889 C 0.30955 -0.15842 0.31997 -0.15865 0.33039 -0.15727 C 0.33299 -0.15704 0.33768 -0.1538 0.33768 -0.15357 C 0.34549 -0.1464 0.35625 -0.14316 0.36546 -0.13992 C 0.37205 -0.13761 0.37813 -0.13368 0.38473 -0.13136 C 0.38889 -0.13183 0.39862 -0.13044 0.40296 -0.13645 " pathEditMode="relative" rAng="0" ptsTypes="ffffffffffffffffffffffffffffffffA">
                                      <p:cBhvr>
                                        <p:cTn id="19" dur="3000" fill="hold"/>
                                        <p:tgtEl>
                                          <p:spTgt spid="12"/>
                                        </p:tgtEl>
                                        <p:attrNameLst>
                                          <p:attrName>ppt_x</p:attrName>
                                          <p:attrName>ppt_y</p:attrName>
                                        </p:attrNameLst>
                                      </p:cBhvr>
                                      <p:rCtr x="20903" y="-8233"/>
                                    </p:animMotion>
                                  </p:childTnLst>
                                </p:cTn>
                              </p:par>
                            </p:childTnLst>
                          </p:cTn>
                        </p:par>
                        <p:par>
                          <p:cTn id="20" fill="hold" nodeType="afterGroup">
                            <p:stCondLst>
                              <p:cond delay="3000"/>
                            </p:stCondLst>
                            <p:childTnLst>
                              <p:par>
                                <p:cTn id="21" presetID="1"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nodeType="afterGroup">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childTnLst>
                                  <p:subTnLst>
                                    <p:set>
                                      <p:cBhvr override="childStyle">
                                        <p:cTn dur="1" fill="hold" display="0" masterRel="sameClick" afterEffect="1">
                                          <p:stCondLst>
                                            <p:cond evt="end" delay="0">
                                              <p:tn val="37"/>
                                            </p:cond>
                                          </p:stCondLst>
                                        </p:cTn>
                                        <p:tgtEl>
                                          <p:spTgt spid="31"/>
                                        </p:tgtEl>
                                        <p:attrNameLst>
                                          <p:attrName>style.visibility</p:attrName>
                                        </p:attrNameLst>
                                      </p:cBhvr>
                                      <p:to>
                                        <p:strVal val="hidden"/>
                                      </p:to>
                                    </p:set>
                                  </p:subTnLst>
                                </p:cTn>
                              </p:par>
                            </p:childTnLst>
                          </p:cTn>
                        </p:par>
                        <p:par>
                          <p:cTn id="40" fill="hold" nodeType="afterGroup">
                            <p:stCondLst>
                              <p:cond delay="1000"/>
                            </p:stCondLst>
                            <p:childTnLst>
                              <p:par>
                                <p:cTn id="41" presetID="1"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par>
                          <p:cTn id="43" fill="hold" nodeType="afterGroup">
                            <p:stCondLst>
                              <p:cond delay="1000"/>
                            </p:stCondLst>
                            <p:childTnLst>
                              <p:par>
                                <p:cTn id="44" presetID="42" presetClass="path" presetSubtype="0" fill="hold" nodeType="afterEffect">
                                  <p:stCondLst>
                                    <p:cond delay="0"/>
                                  </p:stCondLst>
                                  <p:childTnLst>
                                    <p:animMotion origin="layout" path="M 2.77778E-7 1.48148E-6 L 0.00052 0.04444 " pathEditMode="relative" rAng="0" ptsTypes="AA">
                                      <p:cBhvr>
                                        <p:cTn id="45" dur="1000" fill="hold"/>
                                        <p:tgtEl>
                                          <p:spTgt spid="28"/>
                                        </p:tgtEl>
                                        <p:attrNameLst>
                                          <p:attrName>ppt_x</p:attrName>
                                          <p:attrName>ppt_y</p:attrName>
                                        </p:attrNameLst>
                                      </p:cBhvr>
                                      <p:rCtr x="17" y="2222"/>
                                    </p:animMotion>
                                  </p:childTnLst>
                                  <p:subTnLst>
                                    <p:set>
                                      <p:cBhvr override="childStyle">
                                        <p:cTn dur="1" fill="hold" display="0" masterRel="sameClick" afterEffect="1">
                                          <p:stCondLst>
                                            <p:cond evt="end" delay="0">
                                              <p:tn val="44"/>
                                            </p:cond>
                                          </p:stCondLst>
                                        </p:cTn>
                                        <p:tgtEl>
                                          <p:spTgt spid="28"/>
                                        </p:tgtEl>
                                        <p:attrNameLst>
                                          <p:attrName>style.visibility</p:attrName>
                                        </p:attrNameLst>
                                      </p:cBhvr>
                                      <p:to>
                                        <p:strVal val="hidden"/>
                                      </p:to>
                                    </p:set>
                                  </p:subTnLst>
                                </p:cTn>
                              </p:par>
                            </p:childTnLst>
                          </p:cTn>
                        </p:par>
                        <p:par>
                          <p:cTn id="46" fill="hold" nodeType="afterGroup">
                            <p:stCondLst>
                              <p:cond delay="2000"/>
                            </p:stCondLst>
                            <p:childTnLst>
                              <p:par>
                                <p:cTn id="47" presetID="1"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nodeType="afterGroup">
                            <p:stCondLst>
                              <p:cond delay="2000"/>
                            </p:stCondLst>
                            <p:childTnLst>
                              <p:par>
                                <p:cTn id="50" presetID="42" presetClass="path" presetSubtype="0" fill="hold" nodeType="afterEffect">
                                  <p:stCondLst>
                                    <p:cond delay="0"/>
                                  </p:stCondLst>
                                  <p:childTnLst>
                                    <p:animMotion origin="layout" path="M -0.01632 0.01898 L -0.01615 0.07986 " pathEditMode="relative" rAng="0" ptsTypes="AA">
                                      <p:cBhvr>
                                        <p:cTn id="51" dur="1000" fill="hold"/>
                                        <p:tgtEl>
                                          <p:spTgt spid="29"/>
                                        </p:tgtEl>
                                        <p:attrNameLst>
                                          <p:attrName>ppt_x</p:attrName>
                                          <p:attrName>ppt_y</p:attrName>
                                        </p:attrNameLst>
                                      </p:cBhvr>
                                      <p:rCtr x="0" y="3032"/>
                                    </p:animMotion>
                                  </p:childTnLst>
                                  <p:subTnLst>
                                    <p:set>
                                      <p:cBhvr override="childStyle">
                                        <p:cTn dur="1" fill="hold" display="0" masterRel="sameClick" afterEffect="1">
                                          <p:stCondLst>
                                            <p:cond evt="end" delay="0">
                                              <p:tn val="50"/>
                                            </p:cond>
                                          </p:stCondLst>
                                        </p:cTn>
                                        <p:tgtEl>
                                          <p:spTgt spid="29"/>
                                        </p:tgtEl>
                                        <p:attrNameLst>
                                          <p:attrName>style.visibility</p:attrName>
                                        </p:attrNameLst>
                                      </p:cBhvr>
                                      <p:to>
                                        <p:strVal val="hidden"/>
                                      </p:to>
                                    </p:set>
                                  </p:subTnLst>
                                </p:cTn>
                              </p:par>
                            </p:childTnLst>
                          </p:cTn>
                        </p:par>
                        <p:par>
                          <p:cTn id="52" fill="hold" nodeType="afterGroup">
                            <p:stCondLst>
                              <p:cond delay="3000"/>
                            </p:stCondLst>
                            <p:childTnLst>
                              <p:par>
                                <p:cTn id="53" presetID="1"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nodeType="afterGroup">
                            <p:stCondLst>
                              <p:cond delay="3000"/>
                            </p:stCondLst>
                            <p:childTnLst>
                              <p:par>
                                <p:cTn id="56" presetID="1"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par>
                          <p:cTn id="58" fill="hold" nodeType="afterGroup">
                            <p:stCondLst>
                              <p:cond delay="3000"/>
                            </p:stCondLst>
                            <p:childTnLst>
                              <p:par>
                                <p:cTn id="59" presetID="1"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par>
                          <p:cTn id="61" fill="hold" nodeType="afterGroup">
                            <p:stCondLst>
                              <p:cond delay="3000"/>
                            </p:stCondLst>
                            <p:childTnLst>
                              <p:par>
                                <p:cTn id="62" presetID="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par>
                          <p:cTn id="78" fill="hold" nodeType="afterGroup">
                            <p:stCondLst>
                              <p:cond delay="0"/>
                            </p:stCondLst>
                            <p:childTnLst>
                              <p:par>
                                <p:cTn id="79" presetID="1" presetClass="entr" presetSubtype="0"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p:bldP spid="22" grpId="0"/>
      <p:bldP spid="26" grpId="0"/>
      <p:bldP spid="34" grpId="0"/>
      <p:bldP spid="36" grpId="0"/>
      <p:bldP spid="38" grpId="0"/>
      <p:bldP spid="27" grpId="0" animBg="1"/>
      <p:bldP spid="30"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FA206A89-E8BB-4A9C-B5D0-19F5FEDB0DC1}"/>
              </a:ext>
            </a:extLst>
          </p:cNvPr>
          <p:cNvSpPr>
            <a:spLocks noChangeArrowheads="1"/>
          </p:cNvSpPr>
          <p:nvPr/>
        </p:nvSpPr>
        <p:spPr bwMode="auto">
          <a:xfrm>
            <a:off x="138113" y="401638"/>
            <a:ext cx="86423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a:cs typeface="Times New Roman" panose="02020603050405020304" pitchFamily="18" charset="0"/>
              </a:rPr>
              <a:t>El </a:t>
            </a:r>
            <a:r>
              <a:rPr lang="es-ES" altLang="es-AR" sz="2200" b="1">
                <a:solidFill>
                  <a:srgbClr val="FF0000"/>
                </a:solidFill>
                <a:cs typeface="Times New Roman" panose="02020603050405020304" pitchFamily="18" charset="0"/>
              </a:rPr>
              <a:t>movimiento</a:t>
            </a:r>
            <a:r>
              <a:rPr lang="es-ES" altLang="es-AR" sz="2200">
                <a:cs typeface="Times New Roman" panose="02020603050405020304" pitchFamily="18" charset="0"/>
              </a:rPr>
              <a:t> se define como el cambio de posición de un cuerpo con el paso del tiempo. </a:t>
            </a:r>
            <a:endParaRPr lang="es-ES_tradnl" altLang="es-AR" sz="2200"/>
          </a:p>
        </p:txBody>
      </p:sp>
      <p:sp>
        <p:nvSpPr>
          <p:cNvPr id="5" name="Rectangle 7">
            <a:extLst>
              <a:ext uri="{FF2B5EF4-FFF2-40B4-BE49-F238E27FC236}">
                <a16:creationId xmlns:a16="http://schemas.microsoft.com/office/drawing/2014/main" id="{167A05AD-C3A5-4029-A30E-28D1628F14AE}"/>
              </a:ext>
            </a:extLst>
          </p:cNvPr>
          <p:cNvSpPr>
            <a:spLocks noChangeArrowheads="1"/>
          </p:cNvSpPr>
          <p:nvPr/>
        </p:nvSpPr>
        <p:spPr bwMode="auto">
          <a:xfrm>
            <a:off x="138113" y="1565275"/>
            <a:ext cx="86423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algn="just" eaLnBrk="1" hangingPunct="1">
              <a:spcBef>
                <a:spcPct val="0"/>
              </a:spcBef>
              <a:buFontTx/>
              <a:buNone/>
            </a:pPr>
            <a:r>
              <a:rPr lang="es-ES_tradnl" altLang="es-AR" sz="2200">
                <a:cs typeface="Times New Roman" panose="02020603050405020304" pitchFamily="18" charset="0"/>
              </a:rPr>
              <a:t>Se define </a:t>
            </a:r>
            <a:r>
              <a:rPr lang="es-ES_tradnl" altLang="es-AR" sz="2200" b="1">
                <a:solidFill>
                  <a:srgbClr val="FF0000"/>
                </a:solidFill>
                <a:cs typeface="Times New Roman" panose="02020603050405020304" pitchFamily="18" charset="0"/>
              </a:rPr>
              <a:t>rapidez</a:t>
            </a:r>
            <a:r>
              <a:rPr lang="es-ES_tradnl" altLang="es-AR" sz="2200">
                <a:cs typeface="Times New Roman" panose="02020603050405020304" pitchFamily="18" charset="0"/>
              </a:rPr>
              <a:t> como la relación entre la </a:t>
            </a:r>
            <a:r>
              <a:rPr lang="es-ES_tradnl" altLang="es-AR" sz="2200" b="1">
                <a:solidFill>
                  <a:srgbClr val="0070C0"/>
                </a:solidFill>
                <a:cs typeface="Times New Roman" panose="02020603050405020304" pitchFamily="18" charset="0"/>
              </a:rPr>
              <a:t>distancia recorrida</a:t>
            </a:r>
            <a:r>
              <a:rPr lang="es-ES_tradnl" altLang="es-AR" sz="2200">
                <a:cs typeface="Times New Roman" panose="02020603050405020304" pitchFamily="18" charset="0"/>
              </a:rPr>
              <a:t> y en el </a:t>
            </a:r>
            <a:r>
              <a:rPr lang="es-ES_tradnl" altLang="es-AR" sz="2200" b="1">
                <a:solidFill>
                  <a:srgbClr val="0070C0"/>
                </a:solidFill>
                <a:cs typeface="Times New Roman" panose="02020603050405020304" pitchFamily="18" charset="0"/>
              </a:rPr>
              <a:t>tiempo transcurrido</a:t>
            </a:r>
            <a:r>
              <a:rPr lang="es-ES_tradnl" altLang="es-AR" sz="2200">
                <a:cs typeface="Times New Roman" panose="02020603050405020304" pitchFamily="18" charset="0"/>
              </a:rPr>
              <a:t> (el desplazamiento es una magnitud escalar)</a:t>
            </a:r>
            <a:endParaRPr lang="es-ES_tradnl" altLang="es-AR" sz="2200"/>
          </a:p>
        </p:txBody>
      </p:sp>
      <p:sp>
        <p:nvSpPr>
          <p:cNvPr id="9" name="Rectangle 7">
            <a:extLst>
              <a:ext uri="{FF2B5EF4-FFF2-40B4-BE49-F238E27FC236}">
                <a16:creationId xmlns:a16="http://schemas.microsoft.com/office/drawing/2014/main" id="{A62E6004-BDAE-4314-B302-219E33C313F3}"/>
              </a:ext>
            </a:extLst>
          </p:cNvPr>
          <p:cNvSpPr>
            <a:spLocks noChangeArrowheads="1"/>
          </p:cNvSpPr>
          <p:nvPr/>
        </p:nvSpPr>
        <p:spPr bwMode="auto">
          <a:xfrm>
            <a:off x="182563" y="3830638"/>
            <a:ext cx="86423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990600" algn="l"/>
              </a:tabLst>
              <a:defRPr sz="3200">
                <a:solidFill>
                  <a:schemeClr val="tx1"/>
                </a:solidFill>
                <a:latin typeface="Arial" panose="020B0604020202020204" pitchFamily="34" charset="0"/>
              </a:defRPr>
            </a:lvl1pPr>
            <a:lvl2pPr marL="742950" indent="-285750">
              <a:spcBef>
                <a:spcPct val="20000"/>
              </a:spcBef>
              <a:buChar char="–"/>
              <a:tabLst>
                <a:tab pos="990600" algn="l"/>
              </a:tabLst>
              <a:defRPr sz="2800">
                <a:solidFill>
                  <a:schemeClr val="tx1"/>
                </a:solidFill>
                <a:latin typeface="Arial" panose="020B0604020202020204" pitchFamily="34" charset="0"/>
              </a:defRPr>
            </a:lvl2pPr>
            <a:lvl3pPr marL="1143000" indent="-228600">
              <a:spcBef>
                <a:spcPct val="20000"/>
              </a:spcBef>
              <a:buChar char="•"/>
              <a:tabLst>
                <a:tab pos="990600" algn="l"/>
              </a:tabLst>
              <a:defRPr sz="2400">
                <a:solidFill>
                  <a:schemeClr val="tx1"/>
                </a:solidFill>
                <a:latin typeface="Arial" panose="020B0604020202020204" pitchFamily="34" charset="0"/>
              </a:defRPr>
            </a:lvl3pPr>
            <a:lvl4pPr marL="1600200" indent="-228600">
              <a:spcBef>
                <a:spcPct val="20000"/>
              </a:spcBef>
              <a:buChar char="–"/>
              <a:tabLst>
                <a:tab pos="990600" algn="l"/>
              </a:tabLst>
              <a:defRPr sz="2000">
                <a:solidFill>
                  <a:schemeClr val="tx1"/>
                </a:solidFill>
                <a:latin typeface="Arial" panose="020B0604020202020204" pitchFamily="34" charset="0"/>
              </a:defRPr>
            </a:lvl4pPr>
            <a:lvl5pPr marL="2057400" indent="-228600">
              <a:spcBef>
                <a:spcPct val="20000"/>
              </a:spcBef>
              <a:buChar char="»"/>
              <a:tabLst>
                <a:tab pos="990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990600" algn="l"/>
              </a:tabLst>
              <a:defRPr sz="2000">
                <a:solidFill>
                  <a:schemeClr val="tx1"/>
                </a:solidFill>
                <a:latin typeface="Arial" panose="020B0604020202020204" pitchFamily="34" charset="0"/>
              </a:defRPr>
            </a:lvl9pPr>
          </a:lstStyle>
          <a:p>
            <a:pPr algn="just" eaLnBrk="1" hangingPunct="1">
              <a:spcBef>
                <a:spcPct val="0"/>
              </a:spcBef>
              <a:buFontTx/>
              <a:buNone/>
            </a:pPr>
            <a:r>
              <a:rPr lang="es-ES_tradnl" altLang="es-AR" sz="2200">
                <a:cs typeface="Times New Roman" panose="02020603050405020304" pitchFamily="18" charset="0"/>
              </a:rPr>
              <a:t>Se define </a:t>
            </a:r>
            <a:r>
              <a:rPr lang="es-ES_tradnl" altLang="es-AR" sz="2200" b="1">
                <a:solidFill>
                  <a:srgbClr val="FF0000"/>
                </a:solidFill>
                <a:cs typeface="Times New Roman" panose="02020603050405020304" pitchFamily="18" charset="0"/>
              </a:rPr>
              <a:t>velocidad</a:t>
            </a:r>
            <a:r>
              <a:rPr lang="es-ES_tradnl" altLang="es-AR" sz="2200">
                <a:cs typeface="Times New Roman" panose="02020603050405020304" pitchFamily="18" charset="0"/>
              </a:rPr>
              <a:t> como la relación entre el </a:t>
            </a:r>
            <a:r>
              <a:rPr lang="es-ES_tradnl" altLang="es-AR" sz="2200" b="1">
                <a:solidFill>
                  <a:srgbClr val="0070C0"/>
                </a:solidFill>
                <a:cs typeface="Times New Roman" panose="02020603050405020304" pitchFamily="18" charset="0"/>
              </a:rPr>
              <a:t>desplazamiento</a:t>
            </a:r>
            <a:r>
              <a:rPr lang="es-ES_tradnl" altLang="es-AR" sz="2200">
                <a:cs typeface="Times New Roman" panose="02020603050405020304" pitchFamily="18" charset="0"/>
              </a:rPr>
              <a:t> y el </a:t>
            </a:r>
            <a:r>
              <a:rPr lang="es-ES_tradnl" altLang="es-AR" sz="2200" b="1">
                <a:solidFill>
                  <a:srgbClr val="0070C0"/>
                </a:solidFill>
                <a:cs typeface="Times New Roman" panose="02020603050405020304" pitchFamily="18" charset="0"/>
              </a:rPr>
              <a:t>tiempo transcurrido </a:t>
            </a:r>
            <a:r>
              <a:rPr lang="es-ES_tradnl" altLang="es-AR" sz="2200">
                <a:cs typeface="Times New Roman" panose="02020603050405020304" pitchFamily="18" charset="0"/>
              </a:rPr>
              <a:t>(la velocidad es una </a:t>
            </a:r>
            <a:r>
              <a:rPr lang="es-ES_tradnl" altLang="es-AR" sz="2200" b="1">
                <a:solidFill>
                  <a:srgbClr val="0070C0"/>
                </a:solidFill>
                <a:cs typeface="Times New Roman" panose="02020603050405020304" pitchFamily="18" charset="0"/>
              </a:rPr>
              <a:t>magnitud vectorial</a:t>
            </a:r>
            <a:r>
              <a:rPr lang="es-ES_tradnl" altLang="es-AR" sz="2200">
                <a:cs typeface="Times New Roman" panose="02020603050405020304" pitchFamily="18" charset="0"/>
              </a:rPr>
              <a:t>)</a:t>
            </a:r>
          </a:p>
        </p:txBody>
      </p:sp>
      <p:sp>
        <p:nvSpPr>
          <p:cNvPr id="7" name="Rectángulo 6">
            <a:extLst>
              <a:ext uri="{FF2B5EF4-FFF2-40B4-BE49-F238E27FC236}">
                <a16:creationId xmlns:a16="http://schemas.microsoft.com/office/drawing/2014/main" id="{4C1E8423-B434-4234-9A49-67C14C30405D}"/>
              </a:ext>
            </a:extLst>
          </p:cNvPr>
          <p:cNvSpPr/>
          <p:nvPr/>
        </p:nvSpPr>
        <p:spPr>
          <a:xfrm>
            <a:off x="166688" y="401638"/>
            <a:ext cx="8729662" cy="852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8" name="Rectángulo 7">
            <a:extLst>
              <a:ext uri="{FF2B5EF4-FFF2-40B4-BE49-F238E27FC236}">
                <a16:creationId xmlns:a16="http://schemas.microsoft.com/office/drawing/2014/main" id="{8B560BED-7D3E-4B77-A905-049D0370CD09}"/>
              </a:ext>
            </a:extLst>
          </p:cNvPr>
          <p:cNvSpPr/>
          <p:nvPr/>
        </p:nvSpPr>
        <p:spPr>
          <a:xfrm>
            <a:off x="182563" y="1550988"/>
            <a:ext cx="8729662" cy="2051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0" name="Rectángulo 9">
            <a:extLst>
              <a:ext uri="{FF2B5EF4-FFF2-40B4-BE49-F238E27FC236}">
                <a16:creationId xmlns:a16="http://schemas.microsoft.com/office/drawing/2014/main" id="{508BE18E-6035-4AFA-B3BD-A83DD14353B7}"/>
              </a:ext>
            </a:extLst>
          </p:cNvPr>
          <p:cNvSpPr/>
          <p:nvPr/>
        </p:nvSpPr>
        <p:spPr>
          <a:xfrm>
            <a:off x="138113" y="3830638"/>
            <a:ext cx="8729662" cy="2894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1" name="Rectángulo 10">
            <a:extLst>
              <a:ext uri="{FF2B5EF4-FFF2-40B4-BE49-F238E27FC236}">
                <a16:creationId xmlns:a16="http://schemas.microsoft.com/office/drawing/2014/main" id="{A6836EA1-A1A5-4F89-B15D-87ACD847A5AC}"/>
              </a:ext>
            </a:extLst>
          </p:cNvPr>
          <p:cNvSpPr>
            <a:spLocks noRot="1" noChangeAspect="1" noMove="1" noResize="1" noEditPoints="1" noAdjustHandles="1" noChangeArrowheads="1" noChangeShapeType="1" noTextEdit="1"/>
          </p:cNvSpPr>
          <p:nvPr/>
        </p:nvSpPr>
        <p:spPr>
          <a:xfrm>
            <a:off x="166420" y="2633117"/>
            <a:ext cx="8745181" cy="792140"/>
          </a:xfrm>
          <a:prstGeom prst="rect">
            <a:avLst/>
          </a:prstGeom>
          <a:blipFill>
            <a:blip r:embed="rId2"/>
            <a:stretch>
              <a:fillRect/>
            </a:stretch>
          </a:blipFill>
        </p:spPr>
        <p:txBody>
          <a:bodyPr/>
          <a:lstStyle/>
          <a:p>
            <a:pPr>
              <a:defRPr/>
            </a:pPr>
            <a:r>
              <a:rPr lang="es-AR">
                <a:noFill/>
              </a:rPr>
              <a:t> </a:t>
            </a:r>
          </a:p>
        </p:txBody>
      </p:sp>
      <p:sp>
        <p:nvSpPr>
          <p:cNvPr id="12" name="Rectángulo 11">
            <a:extLst>
              <a:ext uri="{FF2B5EF4-FFF2-40B4-BE49-F238E27FC236}">
                <a16:creationId xmlns:a16="http://schemas.microsoft.com/office/drawing/2014/main" id="{6AD2BCCA-12D2-4FEB-B942-C9A6557A9B4F}"/>
              </a:ext>
            </a:extLst>
          </p:cNvPr>
          <p:cNvSpPr>
            <a:spLocks noRot="1" noChangeAspect="1" noMove="1" noResize="1" noEditPoints="1" noAdjustHandles="1" noChangeArrowheads="1" noChangeShapeType="1" noTextEdit="1"/>
          </p:cNvSpPr>
          <p:nvPr/>
        </p:nvSpPr>
        <p:spPr>
          <a:xfrm>
            <a:off x="166421" y="4753773"/>
            <a:ext cx="8701526" cy="792974"/>
          </a:xfrm>
          <a:prstGeom prst="rect">
            <a:avLst/>
          </a:prstGeom>
          <a:blipFill>
            <a:blip r:embed="rId3"/>
            <a:stretch>
              <a:fillRect/>
            </a:stretch>
          </a:blipFill>
        </p:spPr>
        <p:txBody>
          <a:bodyPr/>
          <a:lstStyle/>
          <a:p>
            <a:pPr>
              <a:defRPr/>
            </a:pPr>
            <a:r>
              <a:rPr lang="es-AR">
                <a:noFill/>
              </a:rPr>
              <a:t> </a:t>
            </a:r>
          </a:p>
        </p:txBody>
      </p:sp>
      <p:sp>
        <p:nvSpPr>
          <p:cNvPr id="13" name="Rectángulo 12">
            <a:extLst>
              <a:ext uri="{FF2B5EF4-FFF2-40B4-BE49-F238E27FC236}">
                <a16:creationId xmlns:a16="http://schemas.microsoft.com/office/drawing/2014/main" id="{B74B1DCF-76F8-4F59-825F-FA545BD7468A}"/>
              </a:ext>
            </a:extLst>
          </p:cNvPr>
          <p:cNvSpPr>
            <a:spLocks noRot="1" noChangeAspect="1" noMove="1" noResize="1" noEditPoints="1" noAdjustHandles="1" noChangeArrowheads="1" noChangeShapeType="1" noTextEdit="1"/>
          </p:cNvSpPr>
          <p:nvPr/>
        </p:nvSpPr>
        <p:spPr>
          <a:xfrm>
            <a:off x="181941" y="5761258"/>
            <a:ext cx="8686006" cy="792974"/>
          </a:xfrm>
          <a:prstGeom prst="rect">
            <a:avLst/>
          </a:prstGeom>
          <a:blipFill>
            <a:blip r:embed="rId4"/>
            <a:stretch>
              <a:fillRect/>
            </a:stretch>
          </a:blipFill>
        </p:spPr>
        <p:txBody>
          <a:bodyPr/>
          <a:lstStyle/>
          <a:p>
            <a:pPr>
              <a:defRPr/>
            </a:pPr>
            <a:r>
              <a:rPr lang="es-AR">
                <a:no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16" presetClass="entr" presetSubtype="2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nodeType="afterGroup">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0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250"/>
                                        <p:tgtEl>
                                          <p:spTgt spid="12"/>
                                        </p:tgtEl>
                                      </p:cBhvr>
                                    </p:animEffect>
                                  </p:childTnLst>
                                </p:cTn>
                              </p:par>
                            </p:childTnLst>
                          </p:cTn>
                        </p:par>
                        <p:par>
                          <p:cTn id="38" fill="hold" nodeType="afterGroup">
                            <p:stCondLst>
                              <p:cond delay="225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250"/>
                                        <p:tgtEl>
                                          <p:spTgt spid="13"/>
                                        </p:tgtEl>
                                      </p:cBhvr>
                                    </p:animEffect>
                                  </p:childTnLst>
                                </p:cTn>
                              </p:par>
                            </p:childTnLst>
                          </p:cTn>
                        </p:par>
                        <p:par>
                          <p:cTn id="42" fill="hold" nodeType="afterGroup">
                            <p:stCondLst>
                              <p:cond delay="3500"/>
                            </p:stCondLst>
                            <p:childTnLst>
                              <p:par>
                                <p:cTn id="43" presetID="1"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9" name="2048 Conector recto">
            <a:extLst>
              <a:ext uri="{FF2B5EF4-FFF2-40B4-BE49-F238E27FC236}">
                <a16:creationId xmlns:a16="http://schemas.microsoft.com/office/drawing/2014/main" id="{48579245-B827-40B7-A844-6009B09D257E}"/>
              </a:ext>
            </a:extLst>
          </p:cNvPr>
          <p:cNvCxnSpPr/>
          <p:nvPr/>
        </p:nvCxnSpPr>
        <p:spPr>
          <a:xfrm flipV="1">
            <a:off x="3925888" y="3284538"/>
            <a:ext cx="3189287" cy="32004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1266" name="Picture 2" descr="http://i43.tinypic.com/9rudtk.jpg">
            <a:extLst>
              <a:ext uri="{FF2B5EF4-FFF2-40B4-BE49-F238E27FC236}">
                <a16:creationId xmlns:a16="http://schemas.microsoft.com/office/drawing/2014/main" id="{A0222DB2-47D8-44E3-BAC7-AB32A2CA0C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25" y="414338"/>
            <a:ext cx="150336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recto">
            <a:extLst>
              <a:ext uri="{FF2B5EF4-FFF2-40B4-BE49-F238E27FC236}">
                <a16:creationId xmlns:a16="http://schemas.microsoft.com/office/drawing/2014/main" id="{E7FFF0D4-A6C6-4224-BB97-60431BF9B566}"/>
              </a:ext>
            </a:extLst>
          </p:cNvPr>
          <p:cNvCxnSpPr/>
          <p:nvPr/>
        </p:nvCxnSpPr>
        <p:spPr>
          <a:xfrm flipV="1">
            <a:off x="971550" y="188913"/>
            <a:ext cx="0" cy="2160587"/>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7 Conector recto de flecha">
            <a:extLst>
              <a:ext uri="{FF2B5EF4-FFF2-40B4-BE49-F238E27FC236}">
                <a16:creationId xmlns:a16="http://schemas.microsoft.com/office/drawing/2014/main" id="{E1E1FBEB-51E2-4BE2-9F4D-8E07408E29B7}"/>
              </a:ext>
            </a:extLst>
          </p:cNvPr>
          <p:cNvCxnSpPr/>
          <p:nvPr/>
        </p:nvCxnSpPr>
        <p:spPr>
          <a:xfrm>
            <a:off x="746125" y="1989138"/>
            <a:ext cx="806132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46" name="9 CuadroTexto">
            <a:extLst>
              <a:ext uri="{FF2B5EF4-FFF2-40B4-BE49-F238E27FC236}">
                <a16:creationId xmlns:a16="http://schemas.microsoft.com/office/drawing/2014/main" id="{49219AA6-6076-44B8-B3B0-4C11770A4CC4}"/>
              </a:ext>
            </a:extLst>
          </p:cNvPr>
          <p:cNvSpPr txBox="1">
            <a:spLocks noChangeArrowheads="1"/>
          </p:cNvSpPr>
          <p:nvPr/>
        </p:nvSpPr>
        <p:spPr bwMode="auto">
          <a:xfrm>
            <a:off x="7767638" y="2033588"/>
            <a:ext cx="1349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x (posición)</a:t>
            </a:r>
            <a:endParaRPr lang="es-AR" altLang="es-AR" sz="1800"/>
          </a:p>
        </p:txBody>
      </p:sp>
      <p:sp>
        <p:nvSpPr>
          <p:cNvPr id="10247" name="18 CuadroTexto">
            <a:extLst>
              <a:ext uri="{FF2B5EF4-FFF2-40B4-BE49-F238E27FC236}">
                <a16:creationId xmlns:a16="http://schemas.microsoft.com/office/drawing/2014/main" id="{D37B760B-E2A8-46A3-BBCD-291D8DD9420A}"/>
              </a:ext>
            </a:extLst>
          </p:cNvPr>
          <p:cNvSpPr txBox="1">
            <a:spLocks noChangeArrowheads="1"/>
          </p:cNvSpPr>
          <p:nvPr/>
        </p:nvSpPr>
        <p:spPr bwMode="auto">
          <a:xfrm>
            <a:off x="960438" y="2079625"/>
            <a:ext cx="134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0</a:t>
            </a:r>
            <a:endParaRPr lang="es-AR" altLang="es-AR" sz="1800"/>
          </a:p>
        </p:txBody>
      </p:sp>
      <p:cxnSp>
        <p:nvCxnSpPr>
          <p:cNvPr id="13" name="12 Conector recto">
            <a:extLst>
              <a:ext uri="{FF2B5EF4-FFF2-40B4-BE49-F238E27FC236}">
                <a16:creationId xmlns:a16="http://schemas.microsoft.com/office/drawing/2014/main" id="{D06EA3F8-D4BB-4191-9B9D-775886ECA084}"/>
              </a:ext>
            </a:extLst>
          </p:cNvPr>
          <p:cNvCxnSpPr/>
          <p:nvPr/>
        </p:nvCxnSpPr>
        <p:spPr>
          <a:xfrm>
            <a:off x="1692275" y="1898650"/>
            <a:ext cx="0" cy="169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a:extLst>
              <a:ext uri="{FF2B5EF4-FFF2-40B4-BE49-F238E27FC236}">
                <a16:creationId xmlns:a16="http://schemas.microsoft.com/office/drawing/2014/main" id="{62602DA0-1D20-4B3F-A293-D69BEC8CFAA6}"/>
              </a:ext>
            </a:extLst>
          </p:cNvPr>
          <p:cNvCxnSpPr/>
          <p:nvPr/>
        </p:nvCxnSpPr>
        <p:spPr>
          <a:xfrm>
            <a:off x="2411413" y="1898650"/>
            <a:ext cx="0" cy="169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a:extLst>
              <a:ext uri="{FF2B5EF4-FFF2-40B4-BE49-F238E27FC236}">
                <a16:creationId xmlns:a16="http://schemas.microsoft.com/office/drawing/2014/main" id="{DD73E8D5-E59A-4A11-9C26-F2B42248193B}"/>
              </a:ext>
            </a:extLst>
          </p:cNvPr>
          <p:cNvCxnSpPr/>
          <p:nvPr/>
        </p:nvCxnSpPr>
        <p:spPr>
          <a:xfrm>
            <a:off x="3132138" y="1898650"/>
            <a:ext cx="0" cy="169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a:extLst>
              <a:ext uri="{FF2B5EF4-FFF2-40B4-BE49-F238E27FC236}">
                <a16:creationId xmlns:a16="http://schemas.microsoft.com/office/drawing/2014/main" id="{8FA0C291-4FD0-4F30-9010-49A3D1FA16DC}"/>
              </a:ext>
            </a:extLst>
          </p:cNvPr>
          <p:cNvCxnSpPr/>
          <p:nvPr/>
        </p:nvCxnSpPr>
        <p:spPr>
          <a:xfrm>
            <a:off x="3851275" y="1898650"/>
            <a:ext cx="0" cy="169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a:extLst>
              <a:ext uri="{FF2B5EF4-FFF2-40B4-BE49-F238E27FC236}">
                <a16:creationId xmlns:a16="http://schemas.microsoft.com/office/drawing/2014/main" id="{9984078D-EEC2-4DCD-963F-B7FDE729B17A}"/>
              </a:ext>
            </a:extLst>
          </p:cNvPr>
          <p:cNvCxnSpPr/>
          <p:nvPr/>
        </p:nvCxnSpPr>
        <p:spPr>
          <a:xfrm>
            <a:off x="4565650" y="1903413"/>
            <a:ext cx="0" cy="169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a:extLst>
              <a:ext uri="{FF2B5EF4-FFF2-40B4-BE49-F238E27FC236}">
                <a16:creationId xmlns:a16="http://schemas.microsoft.com/office/drawing/2014/main" id="{641E88E1-04A8-4D1E-B5B0-4BA1BDD12399}"/>
              </a:ext>
            </a:extLst>
          </p:cNvPr>
          <p:cNvCxnSpPr/>
          <p:nvPr/>
        </p:nvCxnSpPr>
        <p:spPr>
          <a:xfrm>
            <a:off x="5292725" y="1903413"/>
            <a:ext cx="0" cy="169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a:extLst>
              <a:ext uri="{FF2B5EF4-FFF2-40B4-BE49-F238E27FC236}">
                <a16:creationId xmlns:a16="http://schemas.microsoft.com/office/drawing/2014/main" id="{91E43353-2D9B-4E5C-850A-E1AD5CC4DA54}"/>
              </a:ext>
            </a:extLst>
          </p:cNvPr>
          <p:cNvCxnSpPr/>
          <p:nvPr/>
        </p:nvCxnSpPr>
        <p:spPr>
          <a:xfrm>
            <a:off x="6011863" y="1903413"/>
            <a:ext cx="0" cy="169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a:extLst>
              <a:ext uri="{FF2B5EF4-FFF2-40B4-BE49-F238E27FC236}">
                <a16:creationId xmlns:a16="http://schemas.microsoft.com/office/drawing/2014/main" id="{E734B472-B73E-4F51-9BE0-537A3B6FB2C9}"/>
              </a:ext>
            </a:extLst>
          </p:cNvPr>
          <p:cNvCxnSpPr/>
          <p:nvPr/>
        </p:nvCxnSpPr>
        <p:spPr>
          <a:xfrm>
            <a:off x="6732588" y="1903413"/>
            <a:ext cx="0" cy="169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Conector recto">
            <a:extLst>
              <a:ext uri="{FF2B5EF4-FFF2-40B4-BE49-F238E27FC236}">
                <a16:creationId xmlns:a16="http://schemas.microsoft.com/office/drawing/2014/main" id="{0A0D1D0C-78FA-4DED-A5D4-F09D98736E87}"/>
              </a:ext>
            </a:extLst>
          </p:cNvPr>
          <p:cNvCxnSpPr/>
          <p:nvPr/>
        </p:nvCxnSpPr>
        <p:spPr>
          <a:xfrm>
            <a:off x="7451725" y="1898650"/>
            <a:ext cx="0" cy="169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57" name="32 CuadroTexto">
            <a:extLst>
              <a:ext uri="{FF2B5EF4-FFF2-40B4-BE49-F238E27FC236}">
                <a16:creationId xmlns:a16="http://schemas.microsoft.com/office/drawing/2014/main" id="{8B720FBA-A9FD-4043-8A40-B724DC27A353}"/>
              </a:ext>
            </a:extLst>
          </p:cNvPr>
          <p:cNvSpPr txBox="1">
            <a:spLocks noChangeArrowheads="1"/>
          </p:cNvSpPr>
          <p:nvPr/>
        </p:nvSpPr>
        <p:spPr bwMode="auto">
          <a:xfrm>
            <a:off x="1531938" y="2073275"/>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1</a:t>
            </a:r>
            <a:endParaRPr lang="es-AR" altLang="es-AR" sz="1800"/>
          </a:p>
        </p:txBody>
      </p:sp>
      <p:sp>
        <p:nvSpPr>
          <p:cNvPr id="10258" name="33 CuadroTexto">
            <a:extLst>
              <a:ext uri="{FF2B5EF4-FFF2-40B4-BE49-F238E27FC236}">
                <a16:creationId xmlns:a16="http://schemas.microsoft.com/office/drawing/2014/main" id="{0F19A25F-EF52-4220-A081-C58A40BCC748}"/>
              </a:ext>
            </a:extLst>
          </p:cNvPr>
          <p:cNvSpPr txBox="1">
            <a:spLocks noChangeArrowheads="1"/>
          </p:cNvSpPr>
          <p:nvPr/>
        </p:nvSpPr>
        <p:spPr bwMode="auto">
          <a:xfrm>
            <a:off x="2252663" y="2073275"/>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2</a:t>
            </a:r>
            <a:endParaRPr lang="es-AR" altLang="es-AR" sz="1800"/>
          </a:p>
        </p:txBody>
      </p:sp>
      <p:sp>
        <p:nvSpPr>
          <p:cNvPr id="10259" name="34 CuadroTexto">
            <a:extLst>
              <a:ext uri="{FF2B5EF4-FFF2-40B4-BE49-F238E27FC236}">
                <a16:creationId xmlns:a16="http://schemas.microsoft.com/office/drawing/2014/main" id="{86D5A4FF-AA6F-4F81-8EB5-BEE58420FDA7}"/>
              </a:ext>
            </a:extLst>
          </p:cNvPr>
          <p:cNvSpPr txBox="1">
            <a:spLocks noChangeArrowheads="1"/>
          </p:cNvSpPr>
          <p:nvPr/>
        </p:nvSpPr>
        <p:spPr bwMode="auto">
          <a:xfrm>
            <a:off x="2971800" y="2073275"/>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3</a:t>
            </a:r>
            <a:endParaRPr lang="es-AR" altLang="es-AR" sz="1800"/>
          </a:p>
        </p:txBody>
      </p:sp>
      <p:sp>
        <p:nvSpPr>
          <p:cNvPr id="10260" name="36 CuadroTexto">
            <a:extLst>
              <a:ext uri="{FF2B5EF4-FFF2-40B4-BE49-F238E27FC236}">
                <a16:creationId xmlns:a16="http://schemas.microsoft.com/office/drawing/2014/main" id="{58D20182-F0EB-4DC4-A4A3-B8E119A69E9D}"/>
              </a:ext>
            </a:extLst>
          </p:cNvPr>
          <p:cNvSpPr txBox="1">
            <a:spLocks noChangeArrowheads="1"/>
          </p:cNvSpPr>
          <p:nvPr/>
        </p:nvSpPr>
        <p:spPr bwMode="auto">
          <a:xfrm>
            <a:off x="3692525" y="2066925"/>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4</a:t>
            </a:r>
            <a:endParaRPr lang="es-AR" altLang="es-AR" sz="1800"/>
          </a:p>
        </p:txBody>
      </p:sp>
      <p:sp>
        <p:nvSpPr>
          <p:cNvPr id="10261" name="37 CuadroTexto">
            <a:extLst>
              <a:ext uri="{FF2B5EF4-FFF2-40B4-BE49-F238E27FC236}">
                <a16:creationId xmlns:a16="http://schemas.microsoft.com/office/drawing/2014/main" id="{D7AFDC5E-104D-478D-AF3D-762246C535B6}"/>
              </a:ext>
            </a:extLst>
          </p:cNvPr>
          <p:cNvSpPr txBox="1">
            <a:spLocks noChangeArrowheads="1"/>
          </p:cNvSpPr>
          <p:nvPr/>
        </p:nvSpPr>
        <p:spPr bwMode="auto">
          <a:xfrm>
            <a:off x="4379913" y="2074863"/>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5</a:t>
            </a:r>
            <a:endParaRPr lang="es-AR" altLang="es-AR" sz="1800"/>
          </a:p>
        </p:txBody>
      </p:sp>
      <p:sp>
        <p:nvSpPr>
          <p:cNvPr id="10262" name="38 CuadroTexto">
            <a:extLst>
              <a:ext uri="{FF2B5EF4-FFF2-40B4-BE49-F238E27FC236}">
                <a16:creationId xmlns:a16="http://schemas.microsoft.com/office/drawing/2014/main" id="{F5572A40-9362-49DB-B944-188958E4E190}"/>
              </a:ext>
            </a:extLst>
          </p:cNvPr>
          <p:cNvSpPr txBox="1">
            <a:spLocks noChangeArrowheads="1"/>
          </p:cNvSpPr>
          <p:nvPr/>
        </p:nvSpPr>
        <p:spPr bwMode="auto">
          <a:xfrm>
            <a:off x="5132388" y="2066925"/>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6</a:t>
            </a:r>
            <a:endParaRPr lang="es-AR" altLang="es-AR" sz="1800"/>
          </a:p>
        </p:txBody>
      </p:sp>
      <p:sp>
        <p:nvSpPr>
          <p:cNvPr id="10263" name="39 CuadroTexto">
            <a:extLst>
              <a:ext uri="{FF2B5EF4-FFF2-40B4-BE49-F238E27FC236}">
                <a16:creationId xmlns:a16="http://schemas.microsoft.com/office/drawing/2014/main" id="{4784B87E-D517-4183-912E-AAC0F065D5A3}"/>
              </a:ext>
            </a:extLst>
          </p:cNvPr>
          <p:cNvSpPr txBox="1">
            <a:spLocks noChangeArrowheads="1"/>
          </p:cNvSpPr>
          <p:nvPr/>
        </p:nvSpPr>
        <p:spPr bwMode="auto">
          <a:xfrm>
            <a:off x="5853113" y="2078038"/>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7</a:t>
            </a:r>
            <a:endParaRPr lang="es-AR" altLang="es-AR" sz="1800"/>
          </a:p>
        </p:txBody>
      </p:sp>
      <p:sp>
        <p:nvSpPr>
          <p:cNvPr id="10264" name="40 CuadroTexto">
            <a:extLst>
              <a:ext uri="{FF2B5EF4-FFF2-40B4-BE49-F238E27FC236}">
                <a16:creationId xmlns:a16="http://schemas.microsoft.com/office/drawing/2014/main" id="{4B5C277C-52D7-4A15-81F0-E3E5CEA5A49C}"/>
              </a:ext>
            </a:extLst>
          </p:cNvPr>
          <p:cNvSpPr txBox="1">
            <a:spLocks noChangeArrowheads="1"/>
          </p:cNvSpPr>
          <p:nvPr/>
        </p:nvSpPr>
        <p:spPr bwMode="auto">
          <a:xfrm>
            <a:off x="6572250" y="2078038"/>
            <a:ext cx="31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8</a:t>
            </a:r>
            <a:endParaRPr lang="es-AR" altLang="es-AR" sz="1800"/>
          </a:p>
        </p:txBody>
      </p:sp>
      <p:sp>
        <p:nvSpPr>
          <p:cNvPr id="10265" name="41 CuadroTexto">
            <a:extLst>
              <a:ext uri="{FF2B5EF4-FFF2-40B4-BE49-F238E27FC236}">
                <a16:creationId xmlns:a16="http://schemas.microsoft.com/office/drawing/2014/main" id="{0C7418CD-ED3D-4766-B5FD-597C1FC97CE5}"/>
              </a:ext>
            </a:extLst>
          </p:cNvPr>
          <p:cNvSpPr txBox="1">
            <a:spLocks noChangeArrowheads="1"/>
          </p:cNvSpPr>
          <p:nvPr/>
        </p:nvSpPr>
        <p:spPr bwMode="auto">
          <a:xfrm>
            <a:off x="7292975" y="2078038"/>
            <a:ext cx="31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9</a:t>
            </a:r>
            <a:endParaRPr lang="es-AR" altLang="es-AR" sz="1800"/>
          </a:p>
        </p:txBody>
      </p:sp>
      <p:sp>
        <p:nvSpPr>
          <p:cNvPr id="43" name="42 CuadroTexto">
            <a:extLst>
              <a:ext uri="{FF2B5EF4-FFF2-40B4-BE49-F238E27FC236}">
                <a16:creationId xmlns:a16="http://schemas.microsoft.com/office/drawing/2014/main" id="{508F880D-6F51-4813-9FA0-0DB4BE29D010}"/>
              </a:ext>
            </a:extLst>
          </p:cNvPr>
          <p:cNvSpPr txBox="1">
            <a:spLocks noChangeArrowheads="1"/>
          </p:cNvSpPr>
          <p:nvPr/>
        </p:nvSpPr>
        <p:spPr bwMode="auto">
          <a:xfrm>
            <a:off x="1331913" y="2489200"/>
            <a:ext cx="71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400"/>
              <a:t>1s</a:t>
            </a:r>
            <a:endParaRPr lang="es-AR" altLang="es-AR" sz="1400"/>
          </a:p>
        </p:txBody>
      </p:sp>
      <p:sp>
        <p:nvSpPr>
          <p:cNvPr id="44" name="43 CuadroTexto">
            <a:extLst>
              <a:ext uri="{FF2B5EF4-FFF2-40B4-BE49-F238E27FC236}">
                <a16:creationId xmlns:a16="http://schemas.microsoft.com/office/drawing/2014/main" id="{21838873-43AA-4395-B739-01710244AA9B}"/>
              </a:ext>
            </a:extLst>
          </p:cNvPr>
          <p:cNvSpPr txBox="1">
            <a:spLocks noChangeArrowheads="1"/>
          </p:cNvSpPr>
          <p:nvPr/>
        </p:nvSpPr>
        <p:spPr bwMode="auto">
          <a:xfrm>
            <a:off x="2051050" y="2493963"/>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400"/>
              <a:t>2s</a:t>
            </a:r>
            <a:endParaRPr lang="es-AR" altLang="es-AR" sz="1400"/>
          </a:p>
        </p:txBody>
      </p:sp>
      <p:sp>
        <p:nvSpPr>
          <p:cNvPr id="45" name="44 CuadroTexto">
            <a:extLst>
              <a:ext uri="{FF2B5EF4-FFF2-40B4-BE49-F238E27FC236}">
                <a16:creationId xmlns:a16="http://schemas.microsoft.com/office/drawing/2014/main" id="{6BF01180-53B5-4A2A-832E-70062E5EFA69}"/>
              </a:ext>
            </a:extLst>
          </p:cNvPr>
          <p:cNvSpPr txBox="1">
            <a:spLocks noChangeArrowheads="1"/>
          </p:cNvSpPr>
          <p:nvPr/>
        </p:nvSpPr>
        <p:spPr bwMode="auto">
          <a:xfrm>
            <a:off x="2951163" y="2484438"/>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400"/>
              <a:t>3s</a:t>
            </a:r>
            <a:endParaRPr lang="es-AR" altLang="es-AR" sz="1400"/>
          </a:p>
        </p:txBody>
      </p:sp>
      <p:sp>
        <p:nvSpPr>
          <p:cNvPr id="46" name="45 CuadroTexto">
            <a:extLst>
              <a:ext uri="{FF2B5EF4-FFF2-40B4-BE49-F238E27FC236}">
                <a16:creationId xmlns:a16="http://schemas.microsoft.com/office/drawing/2014/main" id="{3143F131-BFB2-48D4-8B79-919E4F90160E}"/>
              </a:ext>
            </a:extLst>
          </p:cNvPr>
          <p:cNvSpPr txBox="1">
            <a:spLocks noChangeArrowheads="1"/>
          </p:cNvSpPr>
          <p:nvPr/>
        </p:nvSpPr>
        <p:spPr bwMode="auto">
          <a:xfrm>
            <a:off x="3492500" y="2484438"/>
            <a:ext cx="71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400"/>
              <a:t>4s</a:t>
            </a:r>
            <a:endParaRPr lang="es-AR" altLang="es-AR" sz="1400"/>
          </a:p>
        </p:txBody>
      </p:sp>
      <p:sp>
        <p:nvSpPr>
          <p:cNvPr id="47" name="46 CuadroTexto">
            <a:extLst>
              <a:ext uri="{FF2B5EF4-FFF2-40B4-BE49-F238E27FC236}">
                <a16:creationId xmlns:a16="http://schemas.microsoft.com/office/drawing/2014/main" id="{E3C2420D-4CB7-4469-BC16-207332144CF7}"/>
              </a:ext>
            </a:extLst>
          </p:cNvPr>
          <p:cNvSpPr txBox="1">
            <a:spLocks noChangeArrowheads="1"/>
          </p:cNvSpPr>
          <p:nvPr/>
        </p:nvSpPr>
        <p:spPr bwMode="auto">
          <a:xfrm>
            <a:off x="4211638" y="2484438"/>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400"/>
              <a:t>5s</a:t>
            </a:r>
            <a:endParaRPr lang="es-AR" altLang="es-AR" sz="1400"/>
          </a:p>
        </p:txBody>
      </p:sp>
      <p:sp>
        <p:nvSpPr>
          <p:cNvPr id="48" name="47 CuadroTexto">
            <a:extLst>
              <a:ext uri="{FF2B5EF4-FFF2-40B4-BE49-F238E27FC236}">
                <a16:creationId xmlns:a16="http://schemas.microsoft.com/office/drawing/2014/main" id="{1A7604BF-C39B-4B35-B1D4-8B30C64B93FF}"/>
              </a:ext>
            </a:extLst>
          </p:cNvPr>
          <p:cNvSpPr txBox="1">
            <a:spLocks noChangeArrowheads="1"/>
          </p:cNvSpPr>
          <p:nvPr/>
        </p:nvSpPr>
        <p:spPr bwMode="auto">
          <a:xfrm>
            <a:off x="4932363" y="2484438"/>
            <a:ext cx="71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400"/>
              <a:t>6s</a:t>
            </a:r>
            <a:endParaRPr lang="es-AR" altLang="es-AR" sz="1400"/>
          </a:p>
        </p:txBody>
      </p:sp>
      <p:sp>
        <p:nvSpPr>
          <p:cNvPr id="49" name="48 CuadroTexto">
            <a:extLst>
              <a:ext uri="{FF2B5EF4-FFF2-40B4-BE49-F238E27FC236}">
                <a16:creationId xmlns:a16="http://schemas.microsoft.com/office/drawing/2014/main" id="{8E252394-F908-4D5A-8EA7-3FE64E9DF395}"/>
              </a:ext>
            </a:extLst>
          </p:cNvPr>
          <p:cNvSpPr txBox="1">
            <a:spLocks noChangeArrowheads="1"/>
          </p:cNvSpPr>
          <p:nvPr/>
        </p:nvSpPr>
        <p:spPr bwMode="auto">
          <a:xfrm>
            <a:off x="5651500" y="2484438"/>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400"/>
              <a:t>7s</a:t>
            </a:r>
            <a:endParaRPr lang="es-AR" altLang="es-AR" sz="1400"/>
          </a:p>
        </p:txBody>
      </p:sp>
      <p:sp>
        <p:nvSpPr>
          <p:cNvPr id="50" name="49 CuadroTexto">
            <a:extLst>
              <a:ext uri="{FF2B5EF4-FFF2-40B4-BE49-F238E27FC236}">
                <a16:creationId xmlns:a16="http://schemas.microsoft.com/office/drawing/2014/main" id="{A071652C-5964-4FBB-AA42-44B32AAD1C3E}"/>
              </a:ext>
            </a:extLst>
          </p:cNvPr>
          <p:cNvSpPr txBox="1">
            <a:spLocks noChangeArrowheads="1"/>
          </p:cNvSpPr>
          <p:nvPr/>
        </p:nvSpPr>
        <p:spPr bwMode="auto">
          <a:xfrm>
            <a:off x="6372225" y="2484438"/>
            <a:ext cx="72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400"/>
              <a:t>8s</a:t>
            </a:r>
            <a:endParaRPr lang="es-AR" altLang="es-AR" sz="1400"/>
          </a:p>
        </p:txBody>
      </p:sp>
      <p:sp>
        <p:nvSpPr>
          <p:cNvPr id="51" name="50 CuadroTexto">
            <a:extLst>
              <a:ext uri="{FF2B5EF4-FFF2-40B4-BE49-F238E27FC236}">
                <a16:creationId xmlns:a16="http://schemas.microsoft.com/office/drawing/2014/main" id="{CBB38ECB-8770-459B-9950-EC664A814310}"/>
              </a:ext>
            </a:extLst>
          </p:cNvPr>
          <p:cNvSpPr txBox="1">
            <a:spLocks noChangeArrowheads="1"/>
          </p:cNvSpPr>
          <p:nvPr/>
        </p:nvSpPr>
        <p:spPr bwMode="auto">
          <a:xfrm>
            <a:off x="7092950" y="2484438"/>
            <a:ext cx="765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400"/>
              <a:t>9s</a:t>
            </a:r>
            <a:endParaRPr lang="es-AR" altLang="es-AR" sz="1400"/>
          </a:p>
        </p:txBody>
      </p:sp>
      <p:sp>
        <p:nvSpPr>
          <p:cNvPr id="52" name="51 CuadroTexto">
            <a:extLst>
              <a:ext uri="{FF2B5EF4-FFF2-40B4-BE49-F238E27FC236}">
                <a16:creationId xmlns:a16="http://schemas.microsoft.com/office/drawing/2014/main" id="{EE807EA6-639A-49EB-8EAF-0D01293539EF}"/>
              </a:ext>
            </a:extLst>
          </p:cNvPr>
          <p:cNvSpPr txBox="1">
            <a:spLocks noChangeArrowheads="1"/>
          </p:cNvSpPr>
          <p:nvPr/>
        </p:nvSpPr>
        <p:spPr bwMode="auto">
          <a:xfrm>
            <a:off x="792163" y="2489200"/>
            <a:ext cx="493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400"/>
              <a:t>0s</a:t>
            </a:r>
            <a:endParaRPr lang="es-AR" altLang="es-AR" sz="1400"/>
          </a:p>
        </p:txBody>
      </p:sp>
      <p:cxnSp>
        <p:nvCxnSpPr>
          <p:cNvPr id="53" name="52 Conector recto">
            <a:extLst>
              <a:ext uri="{FF2B5EF4-FFF2-40B4-BE49-F238E27FC236}">
                <a16:creationId xmlns:a16="http://schemas.microsoft.com/office/drawing/2014/main" id="{B4F1A796-4673-42A3-835C-46D30922E3C0}"/>
              </a:ext>
            </a:extLst>
          </p:cNvPr>
          <p:cNvCxnSpPr/>
          <p:nvPr/>
        </p:nvCxnSpPr>
        <p:spPr>
          <a:xfrm flipV="1">
            <a:off x="2112963" y="3494088"/>
            <a:ext cx="0" cy="319881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53 Conector recto">
            <a:extLst>
              <a:ext uri="{FF2B5EF4-FFF2-40B4-BE49-F238E27FC236}">
                <a16:creationId xmlns:a16="http://schemas.microsoft.com/office/drawing/2014/main" id="{4A7A32B4-9EAA-49B2-84FA-AD406A0CA0DF}"/>
              </a:ext>
            </a:extLst>
          </p:cNvPr>
          <p:cNvCxnSpPr/>
          <p:nvPr/>
        </p:nvCxnSpPr>
        <p:spPr>
          <a:xfrm rot="16200000" flipV="1">
            <a:off x="2222501" y="2619375"/>
            <a:ext cx="0" cy="223202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278" name="54 CuadroTexto">
            <a:extLst>
              <a:ext uri="{FF2B5EF4-FFF2-40B4-BE49-F238E27FC236}">
                <a16:creationId xmlns:a16="http://schemas.microsoft.com/office/drawing/2014/main" id="{1CC1FF82-1304-4E0F-ADC7-C9FDA05FA1D0}"/>
              </a:ext>
            </a:extLst>
          </p:cNvPr>
          <p:cNvSpPr txBox="1">
            <a:spLocks noChangeArrowheads="1"/>
          </p:cNvSpPr>
          <p:nvPr/>
        </p:nvSpPr>
        <p:spPr bwMode="auto">
          <a:xfrm>
            <a:off x="2141538" y="3403600"/>
            <a:ext cx="1373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x (posición)</a:t>
            </a:r>
            <a:endParaRPr lang="es-AR" altLang="es-AR" sz="1800"/>
          </a:p>
        </p:txBody>
      </p:sp>
      <p:sp>
        <p:nvSpPr>
          <p:cNvPr id="10279" name="55 CuadroTexto">
            <a:extLst>
              <a:ext uri="{FF2B5EF4-FFF2-40B4-BE49-F238E27FC236}">
                <a16:creationId xmlns:a16="http://schemas.microsoft.com/office/drawing/2014/main" id="{0580D52F-8566-46A9-9D02-22A2475E6493}"/>
              </a:ext>
            </a:extLst>
          </p:cNvPr>
          <p:cNvSpPr txBox="1">
            <a:spLocks noChangeArrowheads="1"/>
          </p:cNvSpPr>
          <p:nvPr/>
        </p:nvSpPr>
        <p:spPr bwMode="auto">
          <a:xfrm>
            <a:off x="1016000" y="340995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t (tiempo)</a:t>
            </a:r>
            <a:endParaRPr lang="es-AR" altLang="es-AR" sz="1800"/>
          </a:p>
        </p:txBody>
      </p:sp>
      <p:sp>
        <p:nvSpPr>
          <p:cNvPr id="57" name="56 CuadroTexto">
            <a:extLst>
              <a:ext uri="{FF2B5EF4-FFF2-40B4-BE49-F238E27FC236}">
                <a16:creationId xmlns:a16="http://schemas.microsoft.com/office/drawing/2014/main" id="{8CDEC700-C0D5-4DA9-BDD9-FD44AEFA107B}"/>
              </a:ext>
            </a:extLst>
          </p:cNvPr>
          <p:cNvSpPr txBox="1">
            <a:spLocks noChangeArrowheads="1"/>
          </p:cNvSpPr>
          <p:nvPr/>
        </p:nvSpPr>
        <p:spPr bwMode="auto">
          <a:xfrm>
            <a:off x="1230313" y="3762375"/>
            <a:ext cx="71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0</a:t>
            </a:r>
            <a:endParaRPr lang="es-AR" altLang="es-AR" sz="1800"/>
          </a:p>
        </p:txBody>
      </p:sp>
      <p:sp>
        <p:nvSpPr>
          <p:cNvPr id="59" name="58 CuadroTexto">
            <a:extLst>
              <a:ext uri="{FF2B5EF4-FFF2-40B4-BE49-F238E27FC236}">
                <a16:creationId xmlns:a16="http://schemas.microsoft.com/office/drawing/2014/main" id="{73993A4A-29FA-4312-A175-883BBF1AC9C3}"/>
              </a:ext>
            </a:extLst>
          </p:cNvPr>
          <p:cNvSpPr txBox="1">
            <a:spLocks noChangeArrowheads="1"/>
          </p:cNvSpPr>
          <p:nvPr/>
        </p:nvSpPr>
        <p:spPr bwMode="auto">
          <a:xfrm>
            <a:off x="1241425" y="404971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1</a:t>
            </a:r>
            <a:endParaRPr lang="es-AR" altLang="es-AR" sz="1800"/>
          </a:p>
        </p:txBody>
      </p:sp>
      <p:sp>
        <p:nvSpPr>
          <p:cNvPr id="61" name="60 CuadroTexto">
            <a:extLst>
              <a:ext uri="{FF2B5EF4-FFF2-40B4-BE49-F238E27FC236}">
                <a16:creationId xmlns:a16="http://schemas.microsoft.com/office/drawing/2014/main" id="{B1756F07-5383-4AE1-9301-F91BF329E4DD}"/>
              </a:ext>
            </a:extLst>
          </p:cNvPr>
          <p:cNvSpPr txBox="1">
            <a:spLocks noChangeArrowheads="1"/>
          </p:cNvSpPr>
          <p:nvPr/>
        </p:nvSpPr>
        <p:spPr bwMode="auto">
          <a:xfrm>
            <a:off x="1246188" y="4319588"/>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2</a:t>
            </a:r>
            <a:endParaRPr lang="es-AR" altLang="es-AR" sz="1800"/>
          </a:p>
        </p:txBody>
      </p:sp>
      <p:sp>
        <p:nvSpPr>
          <p:cNvPr id="62" name="61 CuadroTexto">
            <a:extLst>
              <a:ext uri="{FF2B5EF4-FFF2-40B4-BE49-F238E27FC236}">
                <a16:creationId xmlns:a16="http://schemas.microsoft.com/office/drawing/2014/main" id="{256BF0F4-2E74-445E-B2A8-69E4EC6EEBF9}"/>
              </a:ext>
            </a:extLst>
          </p:cNvPr>
          <p:cNvSpPr txBox="1">
            <a:spLocks noChangeArrowheads="1"/>
          </p:cNvSpPr>
          <p:nvPr/>
        </p:nvSpPr>
        <p:spPr bwMode="auto">
          <a:xfrm>
            <a:off x="1241425" y="458946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3</a:t>
            </a:r>
            <a:endParaRPr lang="es-AR" altLang="es-AR" sz="1800"/>
          </a:p>
        </p:txBody>
      </p:sp>
      <p:sp>
        <p:nvSpPr>
          <p:cNvPr id="63" name="62 CuadroTexto">
            <a:extLst>
              <a:ext uri="{FF2B5EF4-FFF2-40B4-BE49-F238E27FC236}">
                <a16:creationId xmlns:a16="http://schemas.microsoft.com/office/drawing/2014/main" id="{91B322D3-EBFE-473C-B852-B9A8A8B25A01}"/>
              </a:ext>
            </a:extLst>
          </p:cNvPr>
          <p:cNvSpPr txBox="1">
            <a:spLocks noChangeArrowheads="1"/>
          </p:cNvSpPr>
          <p:nvPr/>
        </p:nvSpPr>
        <p:spPr bwMode="auto">
          <a:xfrm>
            <a:off x="1241425" y="4859338"/>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4</a:t>
            </a:r>
            <a:endParaRPr lang="es-AR" altLang="es-AR" sz="1800"/>
          </a:p>
        </p:txBody>
      </p:sp>
      <p:sp>
        <p:nvSpPr>
          <p:cNvPr id="64" name="63 CuadroTexto">
            <a:extLst>
              <a:ext uri="{FF2B5EF4-FFF2-40B4-BE49-F238E27FC236}">
                <a16:creationId xmlns:a16="http://schemas.microsoft.com/office/drawing/2014/main" id="{D03D4BA9-8352-4DC7-9B8F-FCD20FE79851}"/>
              </a:ext>
            </a:extLst>
          </p:cNvPr>
          <p:cNvSpPr txBox="1">
            <a:spLocks noChangeArrowheads="1"/>
          </p:cNvSpPr>
          <p:nvPr/>
        </p:nvSpPr>
        <p:spPr bwMode="auto">
          <a:xfrm>
            <a:off x="1241425" y="512921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5</a:t>
            </a:r>
            <a:endParaRPr lang="es-AR" altLang="es-AR" sz="1800"/>
          </a:p>
        </p:txBody>
      </p:sp>
      <p:sp>
        <p:nvSpPr>
          <p:cNvPr id="65" name="64 CuadroTexto">
            <a:extLst>
              <a:ext uri="{FF2B5EF4-FFF2-40B4-BE49-F238E27FC236}">
                <a16:creationId xmlns:a16="http://schemas.microsoft.com/office/drawing/2014/main" id="{164959A9-69C9-4B2A-8396-1B9498880997}"/>
              </a:ext>
            </a:extLst>
          </p:cNvPr>
          <p:cNvSpPr txBox="1">
            <a:spLocks noChangeArrowheads="1"/>
          </p:cNvSpPr>
          <p:nvPr/>
        </p:nvSpPr>
        <p:spPr bwMode="auto">
          <a:xfrm>
            <a:off x="1241425" y="5400675"/>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6</a:t>
            </a:r>
            <a:endParaRPr lang="es-AR" altLang="es-AR" sz="1800"/>
          </a:p>
        </p:txBody>
      </p:sp>
      <p:sp>
        <p:nvSpPr>
          <p:cNvPr id="66" name="65 CuadroTexto">
            <a:extLst>
              <a:ext uri="{FF2B5EF4-FFF2-40B4-BE49-F238E27FC236}">
                <a16:creationId xmlns:a16="http://schemas.microsoft.com/office/drawing/2014/main" id="{7269259A-A146-44FA-944D-44812BCEC7BF}"/>
              </a:ext>
            </a:extLst>
          </p:cNvPr>
          <p:cNvSpPr txBox="1">
            <a:spLocks noChangeArrowheads="1"/>
          </p:cNvSpPr>
          <p:nvPr/>
        </p:nvSpPr>
        <p:spPr bwMode="auto">
          <a:xfrm>
            <a:off x="1241425" y="5670550"/>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7</a:t>
            </a:r>
            <a:endParaRPr lang="es-AR" altLang="es-AR" sz="1800"/>
          </a:p>
        </p:txBody>
      </p:sp>
      <p:sp>
        <p:nvSpPr>
          <p:cNvPr id="67" name="66 CuadroTexto">
            <a:extLst>
              <a:ext uri="{FF2B5EF4-FFF2-40B4-BE49-F238E27FC236}">
                <a16:creationId xmlns:a16="http://schemas.microsoft.com/office/drawing/2014/main" id="{1C82F6C2-F680-4792-8A7E-C99176AF884F}"/>
              </a:ext>
            </a:extLst>
          </p:cNvPr>
          <p:cNvSpPr txBox="1">
            <a:spLocks noChangeArrowheads="1"/>
          </p:cNvSpPr>
          <p:nvPr/>
        </p:nvSpPr>
        <p:spPr bwMode="auto">
          <a:xfrm>
            <a:off x="1241425" y="5930900"/>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8</a:t>
            </a:r>
            <a:endParaRPr lang="es-AR" altLang="es-AR" sz="1800"/>
          </a:p>
        </p:txBody>
      </p:sp>
      <p:sp>
        <p:nvSpPr>
          <p:cNvPr id="68" name="67 CuadroTexto">
            <a:extLst>
              <a:ext uri="{FF2B5EF4-FFF2-40B4-BE49-F238E27FC236}">
                <a16:creationId xmlns:a16="http://schemas.microsoft.com/office/drawing/2014/main" id="{7D2FDEDD-BC94-4B51-94B6-A714CF7D8B84}"/>
              </a:ext>
            </a:extLst>
          </p:cNvPr>
          <p:cNvSpPr txBox="1">
            <a:spLocks noChangeArrowheads="1"/>
          </p:cNvSpPr>
          <p:nvPr/>
        </p:nvSpPr>
        <p:spPr bwMode="auto">
          <a:xfrm>
            <a:off x="1196975" y="6210300"/>
            <a:ext cx="765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9</a:t>
            </a:r>
            <a:endParaRPr lang="es-AR" altLang="es-AR" sz="1800"/>
          </a:p>
        </p:txBody>
      </p:sp>
      <p:sp>
        <p:nvSpPr>
          <p:cNvPr id="69" name="68 CuadroTexto">
            <a:extLst>
              <a:ext uri="{FF2B5EF4-FFF2-40B4-BE49-F238E27FC236}">
                <a16:creationId xmlns:a16="http://schemas.microsoft.com/office/drawing/2014/main" id="{F94CB31D-28E8-4AA8-8DE7-D3BCA0384BDA}"/>
              </a:ext>
            </a:extLst>
          </p:cNvPr>
          <p:cNvSpPr txBox="1">
            <a:spLocks noChangeArrowheads="1"/>
          </p:cNvSpPr>
          <p:nvPr/>
        </p:nvSpPr>
        <p:spPr bwMode="auto">
          <a:xfrm>
            <a:off x="2366963" y="3762375"/>
            <a:ext cx="71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0</a:t>
            </a:r>
            <a:endParaRPr lang="es-AR" altLang="es-AR" sz="1800"/>
          </a:p>
        </p:txBody>
      </p:sp>
      <p:sp>
        <p:nvSpPr>
          <p:cNvPr id="70" name="69 CuadroTexto">
            <a:extLst>
              <a:ext uri="{FF2B5EF4-FFF2-40B4-BE49-F238E27FC236}">
                <a16:creationId xmlns:a16="http://schemas.microsoft.com/office/drawing/2014/main" id="{74F7E8A0-72F8-4A77-A8A3-33F27F543C13}"/>
              </a:ext>
            </a:extLst>
          </p:cNvPr>
          <p:cNvSpPr txBox="1">
            <a:spLocks noChangeArrowheads="1"/>
          </p:cNvSpPr>
          <p:nvPr/>
        </p:nvSpPr>
        <p:spPr bwMode="auto">
          <a:xfrm>
            <a:off x="2378075" y="404971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1</a:t>
            </a:r>
            <a:endParaRPr lang="es-AR" altLang="es-AR" sz="1800"/>
          </a:p>
        </p:txBody>
      </p:sp>
      <p:sp>
        <p:nvSpPr>
          <p:cNvPr id="71" name="70 CuadroTexto">
            <a:extLst>
              <a:ext uri="{FF2B5EF4-FFF2-40B4-BE49-F238E27FC236}">
                <a16:creationId xmlns:a16="http://schemas.microsoft.com/office/drawing/2014/main" id="{61DA4D90-AD56-4B92-8069-C9D46A8637B4}"/>
              </a:ext>
            </a:extLst>
          </p:cNvPr>
          <p:cNvSpPr txBox="1">
            <a:spLocks noChangeArrowheads="1"/>
          </p:cNvSpPr>
          <p:nvPr/>
        </p:nvSpPr>
        <p:spPr bwMode="auto">
          <a:xfrm>
            <a:off x="2382838" y="4319588"/>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2</a:t>
            </a:r>
            <a:endParaRPr lang="es-AR" altLang="es-AR" sz="1800"/>
          </a:p>
        </p:txBody>
      </p:sp>
      <p:sp>
        <p:nvSpPr>
          <p:cNvPr id="72" name="71 CuadroTexto">
            <a:extLst>
              <a:ext uri="{FF2B5EF4-FFF2-40B4-BE49-F238E27FC236}">
                <a16:creationId xmlns:a16="http://schemas.microsoft.com/office/drawing/2014/main" id="{EE66740A-4499-4A99-977A-A4044880C781}"/>
              </a:ext>
            </a:extLst>
          </p:cNvPr>
          <p:cNvSpPr txBox="1">
            <a:spLocks noChangeArrowheads="1"/>
          </p:cNvSpPr>
          <p:nvPr/>
        </p:nvSpPr>
        <p:spPr bwMode="auto">
          <a:xfrm>
            <a:off x="2378075" y="458946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3</a:t>
            </a:r>
            <a:endParaRPr lang="es-AR" altLang="es-AR" sz="1800"/>
          </a:p>
        </p:txBody>
      </p:sp>
      <p:sp>
        <p:nvSpPr>
          <p:cNvPr id="73" name="72 CuadroTexto">
            <a:extLst>
              <a:ext uri="{FF2B5EF4-FFF2-40B4-BE49-F238E27FC236}">
                <a16:creationId xmlns:a16="http://schemas.microsoft.com/office/drawing/2014/main" id="{EC228057-1B5D-4484-BF2C-3532583845A2}"/>
              </a:ext>
            </a:extLst>
          </p:cNvPr>
          <p:cNvSpPr txBox="1">
            <a:spLocks noChangeArrowheads="1"/>
          </p:cNvSpPr>
          <p:nvPr/>
        </p:nvSpPr>
        <p:spPr bwMode="auto">
          <a:xfrm>
            <a:off x="2378075" y="4859338"/>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4</a:t>
            </a:r>
            <a:endParaRPr lang="es-AR" altLang="es-AR" sz="1800"/>
          </a:p>
        </p:txBody>
      </p:sp>
      <p:sp>
        <p:nvSpPr>
          <p:cNvPr id="74" name="73 CuadroTexto">
            <a:extLst>
              <a:ext uri="{FF2B5EF4-FFF2-40B4-BE49-F238E27FC236}">
                <a16:creationId xmlns:a16="http://schemas.microsoft.com/office/drawing/2014/main" id="{A9198E23-B423-4339-B1FF-8F9180A4C9B6}"/>
              </a:ext>
            </a:extLst>
          </p:cNvPr>
          <p:cNvSpPr txBox="1">
            <a:spLocks noChangeArrowheads="1"/>
          </p:cNvSpPr>
          <p:nvPr/>
        </p:nvSpPr>
        <p:spPr bwMode="auto">
          <a:xfrm>
            <a:off x="2378075" y="512921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5</a:t>
            </a:r>
            <a:endParaRPr lang="es-AR" altLang="es-AR" sz="1800"/>
          </a:p>
        </p:txBody>
      </p:sp>
      <p:sp>
        <p:nvSpPr>
          <p:cNvPr id="75" name="74 CuadroTexto">
            <a:extLst>
              <a:ext uri="{FF2B5EF4-FFF2-40B4-BE49-F238E27FC236}">
                <a16:creationId xmlns:a16="http://schemas.microsoft.com/office/drawing/2014/main" id="{0D83D07F-22AC-480B-AA5B-A83F2FA9608C}"/>
              </a:ext>
            </a:extLst>
          </p:cNvPr>
          <p:cNvSpPr txBox="1">
            <a:spLocks noChangeArrowheads="1"/>
          </p:cNvSpPr>
          <p:nvPr/>
        </p:nvSpPr>
        <p:spPr bwMode="auto">
          <a:xfrm>
            <a:off x="2378075" y="5400675"/>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6</a:t>
            </a:r>
            <a:endParaRPr lang="es-AR" altLang="es-AR" sz="1800"/>
          </a:p>
        </p:txBody>
      </p:sp>
      <p:sp>
        <p:nvSpPr>
          <p:cNvPr id="76" name="75 CuadroTexto">
            <a:extLst>
              <a:ext uri="{FF2B5EF4-FFF2-40B4-BE49-F238E27FC236}">
                <a16:creationId xmlns:a16="http://schemas.microsoft.com/office/drawing/2014/main" id="{AA493654-FAD2-4414-998A-0F4F7396C04E}"/>
              </a:ext>
            </a:extLst>
          </p:cNvPr>
          <p:cNvSpPr txBox="1">
            <a:spLocks noChangeArrowheads="1"/>
          </p:cNvSpPr>
          <p:nvPr/>
        </p:nvSpPr>
        <p:spPr bwMode="auto">
          <a:xfrm>
            <a:off x="2378075" y="5670550"/>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7</a:t>
            </a:r>
            <a:endParaRPr lang="es-AR" altLang="es-AR" sz="1800"/>
          </a:p>
        </p:txBody>
      </p:sp>
      <p:sp>
        <p:nvSpPr>
          <p:cNvPr id="77" name="76 CuadroTexto">
            <a:extLst>
              <a:ext uri="{FF2B5EF4-FFF2-40B4-BE49-F238E27FC236}">
                <a16:creationId xmlns:a16="http://schemas.microsoft.com/office/drawing/2014/main" id="{8B365EB4-5F5E-46B1-BE11-582BB4BEAECF}"/>
              </a:ext>
            </a:extLst>
          </p:cNvPr>
          <p:cNvSpPr txBox="1">
            <a:spLocks noChangeArrowheads="1"/>
          </p:cNvSpPr>
          <p:nvPr/>
        </p:nvSpPr>
        <p:spPr bwMode="auto">
          <a:xfrm>
            <a:off x="2378075" y="5930900"/>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8</a:t>
            </a:r>
            <a:endParaRPr lang="es-AR" altLang="es-AR" sz="1800"/>
          </a:p>
        </p:txBody>
      </p:sp>
      <p:sp>
        <p:nvSpPr>
          <p:cNvPr id="78" name="77 CuadroTexto">
            <a:extLst>
              <a:ext uri="{FF2B5EF4-FFF2-40B4-BE49-F238E27FC236}">
                <a16:creationId xmlns:a16="http://schemas.microsoft.com/office/drawing/2014/main" id="{944FFB36-3F4A-4E1C-91A6-92038DE5FBD2}"/>
              </a:ext>
            </a:extLst>
          </p:cNvPr>
          <p:cNvSpPr txBox="1">
            <a:spLocks noChangeArrowheads="1"/>
          </p:cNvSpPr>
          <p:nvPr/>
        </p:nvSpPr>
        <p:spPr bwMode="auto">
          <a:xfrm>
            <a:off x="2366963" y="6210300"/>
            <a:ext cx="765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9</a:t>
            </a:r>
            <a:endParaRPr lang="es-AR" altLang="es-AR" sz="1800"/>
          </a:p>
        </p:txBody>
      </p:sp>
      <p:cxnSp>
        <p:nvCxnSpPr>
          <p:cNvPr id="79" name="78 Conector recto de flecha">
            <a:extLst>
              <a:ext uri="{FF2B5EF4-FFF2-40B4-BE49-F238E27FC236}">
                <a16:creationId xmlns:a16="http://schemas.microsoft.com/office/drawing/2014/main" id="{308C72B0-5BC7-44A0-BF93-0982F6EF1E26}"/>
              </a:ext>
            </a:extLst>
          </p:cNvPr>
          <p:cNvCxnSpPr/>
          <p:nvPr/>
        </p:nvCxnSpPr>
        <p:spPr>
          <a:xfrm>
            <a:off x="3663950" y="6524625"/>
            <a:ext cx="467995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79 Conector recto">
            <a:extLst>
              <a:ext uri="{FF2B5EF4-FFF2-40B4-BE49-F238E27FC236}">
                <a16:creationId xmlns:a16="http://schemas.microsoft.com/office/drawing/2014/main" id="{A2872DEC-E920-431F-A06F-E76E29AC061C}"/>
              </a:ext>
            </a:extLst>
          </p:cNvPr>
          <p:cNvCxnSpPr/>
          <p:nvPr/>
        </p:nvCxnSpPr>
        <p:spPr>
          <a:xfrm flipV="1">
            <a:off x="3897313" y="3194050"/>
            <a:ext cx="0" cy="360045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302" name="80 CuadroTexto">
            <a:extLst>
              <a:ext uri="{FF2B5EF4-FFF2-40B4-BE49-F238E27FC236}">
                <a16:creationId xmlns:a16="http://schemas.microsoft.com/office/drawing/2014/main" id="{B21A106B-C4C9-495F-B8B8-4CBA30964C85}"/>
              </a:ext>
            </a:extLst>
          </p:cNvPr>
          <p:cNvSpPr txBox="1">
            <a:spLocks noChangeArrowheads="1"/>
          </p:cNvSpPr>
          <p:nvPr/>
        </p:nvSpPr>
        <p:spPr bwMode="auto">
          <a:xfrm>
            <a:off x="3851275" y="3095625"/>
            <a:ext cx="1350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x (posición)</a:t>
            </a:r>
            <a:endParaRPr lang="es-AR" altLang="es-AR" sz="1800"/>
          </a:p>
        </p:txBody>
      </p:sp>
      <p:sp>
        <p:nvSpPr>
          <p:cNvPr id="10303" name="81 CuadroTexto">
            <a:extLst>
              <a:ext uri="{FF2B5EF4-FFF2-40B4-BE49-F238E27FC236}">
                <a16:creationId xmlns:a16="http://schemas.microsoft.com/office/drawing/2014/main" id="{944AD1D3-DED7-49C1-81D1-4D0057D32EB3}"/>
              </a:ext>
            </a:extLst>
          </p:cNvPr>
          <p:cNvSpPr txBox="1">
            <a:spLocks noChangeArrowheads="1"/>
          </p:cNvSpPr>
          <p:nvPr/>
        </p:nvSpPr>
        <p:spPr bwMode="auto">
          <a:xfrm>
            <a:off x="7092950" y="6200775"/>
            <a:ext cx="1349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t (tiempo)</a:t>
            </a:r>
            <a:endParaRPr lang="es-AR" altLang="es-AR" sz="1800"/>
          </a:p>
        </p:txBody>
      </p:sp>
      <p:sp>
        <p:nvSpPr>
          <p:cNvPr id="10304" name="82 CuadroTexto">
            <a:extLst>
              <a:ext uri="{FF2B5EF4-FFF2-40B4-BE49-F238E27FC236}">
                <a16:creationId xmlns:a16="http://schemas.microsoft.com/office/drawing/2014/main" id="{A0E6C348-AA9C-4B20-B29C-4A504CCFBEFB}"/>
              </a:ext>
            </a:extLst>
          </p:cNvPr>
          <p:cNvSpPr txBox="1">
            <a:spLocks noChangeArrowheads="1"/>
          </p:cNvSpPr>
          <p:nvPr/>
        </p:nvSpPr>
        <p:spPr bwMode="auto">
          <a:xfrm>
            <a:off x="3806825" y="6435725"/>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0</a:t>
            </a:r>
            <a:endParaRPr lang="es-AR" altLang="es-AR" sz="1800"/>
          </a:p>
        </p:txBody>
      </p:sp>
      <p:sp>
        <p:nvSpPr>
          <p:cNvPr id="10305" name="83 CuadroTexto">
            <a:extLst>
              <a:ext uri="{FF2B5EF4-FFF2-40B4-BE49-F238E27FC236}">
                <a16:creationId xmlns:a16="http://schemas.microsoft.com/office/drawing/2014/main" id="{D331193A-3201-4F2C-8E9C-5F95584FD4FD}"/>
              </a:ext>
            </a:extLst>
          </p:cNvPr>
          <p:cNvSpPr txBox="1">
            <a:spLocks noChangeArrowheads="1"/>
          </p:cNvSpPr>
          <p:nvPr/>
        </p:nvSpPr>
        <p:spPr bwMode="auto">
          <a:xfrm>
            <a:off x="4122738" y="6435725"/>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1</a:t>
            </a:r>
            <a:endParaRPr lang="es-AR" altLang="es-AR" sz="1800"/>
          </a:p>
        </p:txBody>
      </p:sp>
      <p:sp>
        <p:nvSpPr>
          <p:cNvPr id="10306" name="84 CuadroTexto">
            <a:extLst>
              <a:ext uri="{FF2B5EF4-FFF2-40B4-BE49-F238E27FC236}">
                <a16:creationId xmlns:a16="http://schemas.microsoft.com/office/drawing/2014/main" id="{F6CD90E0-8D77-473F-839B-804D92AE2798}"/>
              </a:ext>
            </a:extLst>
          </p:cNvPr>
          <p:cNvSpPr txBox="1">
            <a:spLocks noChangeArrowheads="1"/>
          </p:cNvSpPr>
          <p:nvPr/>
        </p:nvSpPr>
        <p:spPr bwMode="auto">
          <a:xfrm>
            <a:off x="4481513" y="6435725"/>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2</a:t>
            </a:r>
            <a:endParaRPr lang="es-AR" altLang="es-AR" sz="1800"/>
          </a:p>
        </p:txBody>
      </p:sp>
      <p:sp>
        <p:nvSpPr>
          <p:cNvPr id="10307" name="85 CuadroTexto">
            <a:extLst>
              <a:ext uri="{FF2B5EF4-FFF2-40B4-BE49-F238E27FC236}">
                <a16:creationId xmlns:a16="http://schemas.microsoft.com/office/drawing/2014/main" id="{7AE47272-BA47-410A-8F39-7A423196869C}"/>
              </a:ext>
            </a:extLst>
          </p:cNvPr>
          <p:cNvSpPr txBox="1">
            <a:spLocks noChangeArrowheads="1"/>
          </p:cNvSpPr>
          <p:nvPr/>
        </p:nvSpPr>
        <p:spPr bwMode="auto">
          <a:xfrm>
            <a:off x="4818063" y="6435725"/>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3</a:t>
            </a:r>
            <a:endParaRPr lang="es-AR" altLang="es-AR" sz="1800"/>
          </a:p>
        </p:txBody>
      </p:sp>
      <p:sp>
        <p:nvSpPr>
          <p:cNvPr id="10308" name="86 CuadroTexto">
            <a:extLst>
              <a:ext uri="{FF2B5EF4-FFF2-40B4-BE49-F238E27FC236}">
                <a16:creationId xmlns:a16="http://schemas.microsoft.com/office/drawing/2014/main" id="{83A8CB1B-28D1-4261-86AC-03C6BC524B82}"/>
              </a:ext>
            </a:extLst>
          </p:cNvPr>
          <p:cNvSpPr txBox="1">
            <a:spLocks noChangeArrowheads="1"/>
          </p:cNvSpPr>
          <p:nvPr/>
        </p:nvSpPr>
        <p:spPr bwMode="auto">
          <a:xfrm>
            <a:off x="5202238" y="6435725"/>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4</a:t>
            </a:r>
            <a:endParaRPr lang="es-AR" altLang="es-AR" sz="1800"/>
          </a:p>
        </p:txBody>
      </p:sp>
      <p:sp>
        <p:nvSpPr>
          <p:cNvPr id="10309" name="87 CuadroTexto">
            <a:extLst>
              <a:ext uri="{FF2B5EF4-FFF2-40B4-BE49-F238E27FC236}">
                <a16:creationId xmlns:a16="http://schemas.microsoft.com/office/drawing/2014/main" id="{43D0591F-7A2A-4F7C-8F99-587FB6732D80}"/>
              </a:ext>
            </a:extLst>
          </p:cNvPr>
          <p:cNvSpPr txBox="1">
            <a:spLocks noChangeArrowheads="1"/>
          </p:cNvSpPr>
          <p:nvPr/>
        </p:nvSpPr>
        <p:spPr bwMode="auto">
          <a:xfrm>
            <a:off x="5562600" y="6435725"/>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5</a:t>
            </a:r>
            <a:endParaRPr lang="es-AR" altLang="es-AR" sz="1800"/>
          </a:p>
        </p:txBody>
      </p:sp>
      <p:sp>
        <p:nvSpPr>
          <p:cNvPr id="10310" name="88 CuadroTexto">
            <a:extLst>
              <a:ext uri="{FF2B5EF4-FFF2-40B4-BE49-F238E27FC236}">
                <a16:creationId xmlns:a16="http://schemas.microsoft.com/office/drawing/2014/main" id="{D74D21AF-67E6-4CF3-AE26-49914B53CFD2}"/>
              </a:ext>
            </a:extLst>
          </p:cNvPr>
          <p:cNvSpPr txBox="1">
            <a:spLocks noChangeArrowheads="1"/>
          </p:cNvSpPr>
          <p:nvPr/>
        </p:nvSpPr>
        <p:spPr bwMode="auto">
          <a:xfrm>
            <a:off x="6281738" y="6435725"/>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7</a:t>
            </a:r>
            <a:endParaRPr lang="es-AR" altLang="es-AR" sz="1800"/>
          </a:p>
        </p:txBody>
      </p:sp>
      <p:sp>
        <p:nvSpPr>
          <p:cNvPr id="10311" name="89 CuadroTexto">
            <a:extLst>
              <a:ext uri="{FF2B5EF4-FFF2-40B4-BE49-F238E27FC236}">
                <a16:creationId xmlns:a16="http://schemas.microsoft.com/office/drawing/2014/main" id="{3BAA2AB7-70C0-45C7-AC31-C732D7B391F6}"/>
              </a:ext>
            </a:extLst>
          </p:cNvPr>
          <p:cNvSpPr txBox="1">
            <a:spLocks noChangeArrowheads="1"/>
          </p:cNvSpPr>
          <p:nvPr/>
        </p:nvSpPr>
        <p:spPr bwMode="auto">
          <a:xfrm>
            <a:off x="5921375" y="6435725"/>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6</a:t>
            </a:r>
            <a:endParaRPr lang="es-AR" altLang="es-AR" sz="1800"/>
          </a:p>
        </p:txBody>
      </p:sp>
      <p:sp>
        <p:nvSpPr>
          <p:cNvPr id="10312" name="90 CuadroTexto">
            <a:extLst>
              <a:ext uri="{FF2B5EF4-FFF2-40B4-BE49-F238E27FC236}">
                <a16:creationId xmlns:a16="http://schemas.microsoft.com/office/drawing/2014/main" id="{1863C5CC-5C95-4789-8FB7-7D1D7FA29A12}"/>
              </a:ext>
            </a:extLst>
          </p:cNvPr>
          <p:cNvSpPr txBox="1">
            <a:spLocks noChangeArrowheads="1"/>
          </p:cNvSpPr>
          <p:nvPr/>
        </p:nvSpPr>
        <p:spPr bwMode="auto">
          <a:xfrm>
            <a:off x="6642100" y="6435725"/>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8</a:t>
            </a:r>
            <a:endParaRPr lang="es-AR" altLang="es-AR" sz="1800"/>
          </a:p>
        </p:txBody>
      </p:sp>
      <p:sp>
        <p:nvSpPr>
          <p:cNvPr id="10313" name="91 CuadroTexto">
            <a:extLst>
              <a:ext uri="{FF2B5EF4-FFF2-40B4-BE49-F238E27FC236}">
                <a16:creationId xmlns:a16="http://schemas.microsoft.com/office/drawing/2014/main" id="{49A4DB4C-26BF-4C87-8D3D-0F3539337F71}"/>
              </a:ext>
            </a:extLst>
          </p:cNvPr>
          <p:cNvSpPr txBox="1">
            <a:spLocks noChangeArrowheads="1"/>
          </p:cNvSpPr>
          <p:nvPr/>
        </p:nvSpPr>
        <p:spPr bwMode="auto">
          <a:xfrm>
            <a:off x="6958013" y="6435725"/>
            <a:ext cx="35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9</a:t>
            </a:r>
            <a:endParaRPr lang="es-AR" altLang="es-AR" sz="1800"/>
          </a:p>
        </p:txBody>
      </p:sp>
      <p:sp>
        <p:nvSpPr>
          <p:cNvPr id="10314" name="92 CuadroTexto">
            <a:extLst>
              <a:ext uri="{FF2B5EF4-FFF2-40B4-BE49-F238E27FC236}">
                <a16:creationId xmlns:a16="http://schemas.microsoft.com/office/drawing/2014/main" id="{D36AA685-D239-4BC2-813A-AF1314A61A98}"/>
              </a:ext>
            </a:extLst>
          </p:cNvPr>
          <p:cNvSpPr txBox="1">
            <a:spLocks noChangeArrowheads="1"/>
          </p:cNvSpPr>
          <p:nvPr/>
        </p:nvSpPr>
        <p:spPr bwMode="auto">
          <a:xfrm>
            <a:off x="3671888" y="6254750"/>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0</a:t>
            </a:r>
            <a:endParaRPr lang="es-AR" altLang="es-AR" sz="1800"/>
          </a:p>
        </p:txBody>
      </p:sp>
      <p:sp>
        <p:nvSpPr>
          <p:cNvPr id="10315" name="93 CuadroTexto">
            <a:extLst>
              <a:ext uri="{FF2B5EF4-FFF2-40B4-BE49-F238E27FC236}">
                <a16:creationId xmlns:a16="http://schemas.microsoft.com/office/drawing/2014/main" id="{B316784F-E312-4832-9769-043EA19462C5}"/>
              </a:ext>
            </a:extLst>
          </p:cNvPr>
          <p:cNvSpPr txBox="1">
            <a:spLocks noChangeArrowheads="1"/>
          </p:cNvSpPr>
          <p:nvPr/>
        </p:nvSpPr>
        <p:spPr bwMode="auto">
          <a:xfrm>
            <a:off x="3671888" y="5940425"/>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1</a:t>
            </a:r>
            <a:endParaRPr lang="es-AR" altLang="es-AR" sz="1800"/>
          </a:p>
        </p:txBody>
      </p:sp>
      <p:sp>
        <p:nvSpPr>
          <p:cNvPr id="10316" name="94 CuadroTexto">
            <a:extLst>
              <a:ext uri="{FF2B5EF4-FFF2-40B4-BE49-F238E27FC236}">
                <a16:creationId xmlns:a16="http://schemas.microsoft.com/office/drawing/2014/main" id="{3585BB3E-FC54-4996-BC02-BA911A6D199C}"/>
              </a:ext>
            </a:extLst>
          </p:cNvPr>
          <p:cNvSpPr txBox="1">
            <a:spLocks noChangeArrowheads="1"/>
          </p:cNvSpPr>
          <p:nvPr/>
        </p:nvSpPr>
        <p:spPr bwMode="auto">
          <a:xfrm>
            <a:off x="3671888" y="5614988"/>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2</a:t>
            </a:r>
            <a:endParaRPr lang="es-AR" altLang="es-AR" sz="1800"/>
          </a:p>
        </p:txBody>
      </p:sp>
      <p:sp>
        <p:nvSpPr>
          <p:cNvPr id="10317" name="95 CuadroTexto">
            <a:extLst>
              <a:ext uri="{FF2B5EF4-FFF2-40B4-BE49-F238E27FC236}">
                <a16:creationId xmlns:a16="http://schemas.microsoft.com/office/drawing/2014/main" id="{6C3172FD-889F-4104-AB50-95BCADC53F41}"/>
              </a:ext>
            </a:extLst>
          </p:cNvPr>
          <p:cNvSpPr txBox="1">
            <a:spLocks noChangeArrowheads="1"/>
          </p:cNvSpPr>
          <p:nvPr/>
        </p:nvSpPr>
        <p:spPr bwMode="auto">
          <a:xfrm>
            <a:off x="3671888" y="5219700"/>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3</a:t>
            </a:r>
            <a:endParaRPr lang="es-AR" altLang="es-AR" sz="1800"/>
          </a:p>
        </p:txBody>
      </p:sp>
      <p:sp>
        <p:nvSpPr>
          <p:cNvPr id="10318" name="96 CuadroTexto">
            <a:extLst>
              <a:ext uri="{FF2B5EF4-FFF2-40B4-BE49-F238E27FC236}">
                <a16:creationId xmlns:a16="http://schemas.microsoft.com/office/drawing/2014/main" id="{D4671F21-474D-4491-8A85-6288E66459A7}"/>
              </a:ext>
            </a:extLst>
          </p:cNvPr>
          <p:cNvSpPr txBox="1">
            <a:spLocks noChangeArrowheads="1"/>
          </p:cNvSpPr>
          <p:nvPr/>
        </p:nvSpPr>
        <p:spPr bwMode="auto">
          <a:xfrm>
            <a:off x="3671888" y="4876800"/>
            <a:ext cx="36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4</a:t>
            </a:r>
            <a:endParaRPr lang="es-AR" altLang="es-AR" sz="1800"/>
          </a:p>
        </p:txBody>
      </p:sp>
      <p:sp>
        <p:nvSpPr>
          <p:cNvPr id="10319" name="97 CuadroTexto">
            <a:extLst>
              <a:ext uri="{FF2B5EF4-FFF2-40B4-BE49-F238E27FC236}">
                <a16:creationId xmlns:a16="http://schemas.microsoft.com/office/drawing/2014/main" id="{C3E26DD8-8EF3-481D-AD52-F4912FED65F0}"/>
              </a:ext>
            </a:extLst>
          </p:cNvPr>
          <p:cNvSpPr txBox="1">
            <a:spLocks noChangeArrowheads="1"/>
          </p:cNvSpPr>
          <p:nvPr/>
        </p:nvSpPr>
        <p:spPr bwMode="auto">
          <a:xfrm>
            <a:off x="3671888" y="4545013"/>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5</a:t>
            </a:r>
            <a:endParaRPr lang="es-AR" altLang="es-AR" sz="1800"/>
          </a:p>
        </p:txBody>
      </p:sp>
      <p:sp>
        <p:nvSpPr>
          <p:cNvPr id="10320" name="98 CuadroTexto">
            <a:extLst>
              <a:ext uri="{FF2B5EF4-FFF2-40B4-BE49-F238E27FC236}">
                <a16:creationId xmlns:a16="http://schemas.microsoft.com/office/drawing/2014/main" id="{EC2D8E4A-AFD1-46B0-8B37-D921B27B7BFA}"/>
              </a:ext>
            </a:extLst>
          </p:cNvPr>
          <p:cNvSpPr txBox="1">
            <a:spLocks noChangeArrowheads="1"/>
          </p:cNvSpPr>
          <p:nvPr/>
        </p:nvSpPr>
        <p:spPr bwMode="auto">
          <a:xfrm>
            <a:off x="3671888" y="4184650"/>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6</a:t>
            </a:r>
            <a:endParaRPr lang="es-AR" altLang="es-AR" sz="1800"/>
          </a:p>
        </p:txBody>
      </p:sp>
      <p:sp>
        <p:nvSpPr>
          <p:cNvPr id="10321" name="99 CuadroTexto">
            <a:extLst>
              <a:ext uri="{FF2B5EF4-FFF2-40B4-BE49-F238E27FC236}">
                <a16:creationId xmlns:a16="http://schemas.microsoft.com/office/drawing/2014/main" id="{3FBAF1F3-F36B-4747-AE48-E16A044A8FCE}"/>
              </a:ext>
            </a:extLst>
          </p:cNvPr>
          <p:cNvSpPr txBox="1">
            <a:spLocks noChangeArrowheads="1"/>
          </p:cNvSpPr>
          <p:nvPr/>
        </p:nvSpPr>
        <p:spPr bwMode="auto">
          <a:xfrm>
            <a:off x="3671888" y="3824288"/>
            <a:ext cx="36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7</a:t>
            </a:r>
            <a:endParaRPr lang="es-AR" altLang="es-AR" sz="1800"/>
          </a:p>
        </p:txBody>
      </p:sp>
      <p:sp>
        <p:nvSpPr>
          <p:cNvPr id="10322" name="100 CuadroTexto">
            <a:extLst>
              <a:ext uri="{FF2B5EF4-FFF2-40B4-BE49-F238E27FC236}">
                <a16:creationId xmlns:a16="http://schemas.microsoft.com/office/drawing/2014/main" id="{46BEFE6E-3D49-4EC8-8B06-C4C9E23D1AE6}"/>
              </a:ext>
            </a:extLst>
          </p:cNvPr>
          <p:cNvSpPr txBox="1">
            <a:spLocks noChangeArrowheads="1"/>
          </p:cNvSpPr>
          <p:nvPr/>
        </p:nvSpPr>
        <p:spPr bwMode="auto">
          <a:xfrm>
            <a:off x="3671888" y="3463925"/>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8</a:t>
            </a:r>
            <a:endParaRPr lang="es-AR" altLang="es-AR" sz="1800"/>
          </a:p>
        </p:txBody>
      </p:sp>
      <p:sp>
        <p:nvSpPr>
          <p:cNvPr id="102" name="101 CuadroTexto">
            <a:extLst>
              <a:ext uri="{FF2B5EF4-FFF2-40B4-BE49-F238E27FC236}">
                <a16:creationId xmlns:a16="http://schemas.microsoft.com/office/drawing/2014/main" id="{D8247D24-411D-4DF9-BC9B-3560A1491D9D}"/>
              </a:ext>
            </a:extLst>
          </p:cNvPr>
          <p:cNvSpPr txBox="1">
            <a:spLocks noChangeArrowheads="1"/>
          </p:cNvSpPr>
          <p:nvPr/>
        </p:nvSpPr>
        <p:spPr bwMode="auto">
          <a:xfrm>
            <a:off x="3536950" y="6305550"/>
            <a:ext cx="720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2000">
                <a:solidFill>
                  <a:srgbClr val="FF0000"/>
                </a:solidFill>
                <a:sym typeface="Symbol" panose="05050102010706020507" pitchFamily="18" charset="2"/>
              </a:rPr>
              <a:t></a:t>
            </a:r>
            <a:endParaRPr lang="es-AR" altLang="es-AR" sz="2000">
              <a:solidFill>
                <a:srgbClr val="FF0000"/>
              </a:solidFill>
            </a:endParaRPr>
          </a:p>
        </p:txBody>
      </p:sp>
      <p:sp>
        <p:nvSpPr>
          <p:cNvPr id="107" name="106 CuadroTexto">
            <a:extLst>
              <a:ext uri="{FF2B5EF4-FFF2-40B4-BE49-F238E27FC236}">
                <a16:creationId xmlns:a16="http://schemas.microsoft.com/office/drawing/2014/main" id="{2EEDDDCE-15EC-4F07-9BD0-26C68E1CB178}"/>
              </a:ext>
            </a:extLst>
          </p:cNvPr>
          <p:cNvSpPr txBox="1">
            <a:spLocks noChangeArrowheads="1"/>
          </p:cNvSpPr>
          <p:nvPr/>
        </p:nvSpPr>
        <p:spPr bwMode="auto">
          <a:xfrm>
            <a:off x="5337175" y="4529138"/>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solidFill>
                  <a:srgbClr val="FF0000"/>
                </a:solidFill>
                <a:sym typeface="Symbol" panose="05050102010706020507" pitchFamily="18" charset="2"/>
              </a:rPr>
              <a:t></a:t>
            </a:r>
            <a:endParaRPr lang="es-AR" altLang="es-AR" sz="1800">
              <a:solidFill>
                <a:srgbClr val="FF0000"/>
              </a:solidFill>
            </a:endParaRPr>
          </a:p>
          <a:p>
            <a:pPr algn="ctr">
              <a:spcBef>
                <a:spcPct val="0"/>
              </a:spcBef>
              <a:buFontTx/>
              <a:buNone/>
            </a:pPr>
            <a:endParaRPr lang="es-AR" altLang="es-AR" sz="1800"/>
          </a:p>
        </p:txBody>
      </p:sp>
      <p:sp>
        <p:nvSpPr>
          <p:cNvPr id="108" name="107 CuadroTexto">
            <a:extLst>
              <a:ext uri="{FF2B5EF4-FFF2-40B4-BE49-F238E27FC236}">
                <a16:creationId xmlns:a16="http://schemas.microsoft.com/office/drawing/2014/main" id="{BE64AC7F-CA00-44E6-B67E-1A89E4853BC3}"/>
              </a:ext>
            </a:extLst>
          </p:cNvPr>
          <p:cNvSpPr txBox="1">
            <a:spLocks noChangeArrowheads="1"/>
          </p:cNvSpPr>
          <p:nvPr/>
        </p:nvSpPr>
        <p:spPr bwMode="auto">
          <a:xfrm>
            <a:off x="5786438" y="4168775"/>
            <a:ext cx="585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solidFill>
                  <a:srgbClr val="FF0000"/>
                </a:solidFill>
                <a:sym typeface="Symbol" panose="05050102010706020507" pitchFamily="18" charset="2"/>
              </a:rPr>
              <a:t></a:t>
            </a:r>
            <a:endParaRPr lang="es-AR" altLang="es-AR" sz="1800">
              <a:solidFill>
                <a:srgbClr val="FF0000"/>
              </a:solidFill>
            </a:endParaRPr>
          </a:p>
          <a:p>
            <a:pPr algn="ctr">
              <a:spcBef>
                <a:spcPct val="0"/>
              </a:spcBef>
              <a:buFontTx/>
              <a:buNone/>
            </a:pPr>
            <a:endParaRPr lang="es-AR" altLang="es-AR" sz="1800"/>
          </a:p>
        </p:txBody>
      </p:sp>
      <p:sp>
        <p:nvSpPr>
          <p:cNvPr id="109" name="108 CuadroTexto">
            <a:extLst>
              <a:ext uri="{FF2B5EF4-FFF2-40B4-BE49-F238E27FC236}">
                <a16:creationId xmlns:a16="http://schemas.microsoft.com/office/drawing/2014/main" id="{B04DD38E-9476-4EA2-AFC3-18E95F0FA016}"/>
              </a:ext>
            </a:extLst>
          </p:cNvPr>
          <p:cNvSpPr txBox="1">
            <a:spLocks noChangeArrowheads="1"/>
          </p:cNvSpPr>
          <p:nvPr/>
        </p:nvSpPr>
        <p:spPr bwMode="auto">
          <a:xfrm>
            <a:off x="6057900" y="3808413"/>
            <a:ext cx="719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solidFill>
                  <a:srgbClr val="FF0000"/>
                </a:solidFill>
                <a:sym typeface="Symbol" panose="05050102010706020507" pitchFamily="18" charset="2"/>
              </a:rPr>
              <a:t></a:t>
            </a:r>
            <a:endParaRPr lang="es-AR" altLang="es-AR" sz="1800">
              <a:solidFill>
                <a:srgbClr val="FF0000"/>
              </a:solidFill>
            </a:endParaRPr>
          </a:p>
          <a:p>
            <a:pPr algn="ctr">
              <a:spcBef>
                <a:spcPct val="0"/>
              </a:spcBef>
              <a:buFontTx/>
              <a:buNone/>
            </a:pPr>
            <a:endParaRPr lang="es-AR" altLang="es-AR" sz="1800"/>
          </a:p>
        </p:txBody>
      </p:sp>
      <p:sp>
        <p:nvSpPr>
          <p:cNvPr id="111" name="110 CuadroTexto">
            <a:extLst>
              <a:ext uri="{FF2B5EF4-FFF2-40B4-BE49-F238E27FC236}">
                <a16:creationId xmlns:a16="http://schemas.microsoft.com/office/drawing/2014/main" id="{719998AC-C34F-4C5B-A46A-CB532CB08E77}"/>
              </a:ext>
            </a:extLst>
          </p:cNvPr>
          <p:cNvSpPr txBox="1">
            <a:spLocks noChangeArrowheads="1"/>
          </p:cNvSpPr>
          <p:nvPr/>
        </p:nvSpPr>
        <p:spPr bwMode="auto">
          <a:xfrm>
            <a:off x="6732588" y="3105150"/>
            <a:ext cx="76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solidFill>
                  <a:srgbClr val="FF0000"/>
                </a:solidFill>
                <a:sym typeface="Symbol" panose="05050102010706020507" pitchFamily="18" charset="2"/>
              </a:rPr>
              <a:t></a:t>
            </a:r>
            <a:endParaRPr lang="es-AR" altLang="es-AR" sz="1800">
              <a:solidFill>
                <a:srgbClr val="FF0000"/>
              </a:solidFill>
            </a:endParaRPr>
          </a:p>
          <a:p>
            <a:pPr algn="ctr">
              <a:spcBef>
                <a:spcPct val="0"/>
              </a:spcBef>
              <a:buFontTx/>
              <a:buNone/>
            </a:pPr>
            <a:endParaRPr lang="es-AR" altLang="es-AR" sz="1800"/>
          </a:p>
        </p:txBody>
      </p:sp>
      <p:cxnSp>
        <p:nvCxnSpPr>
          <p:cNvPr id="17" name="16 Conector recto">
            <a:extLst>
              <a:ext uri="{FF2B5EF4-FFF2-40B4-BE49-F238E27FC236}">
                <a16:creationId xmlns:a16="http://schemas.microsoft.com/office/drawing/2014/main" id="{0C355623-F026-42C5-BDD6-B9B6CFB222EA}"/>
              </a:ext>
            </a:extLst>
          </p:cNvPr>
          <p:cNvCxnSpPr/>
          <p:nvPr/>
        </p:nvCxnSpPr>
        <p:spPr>
          <a:xfrm>
            <a:off x="3897313" y="6124575"/>
            <a:ext cx="36036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4" name="113 Conector recto">
            <a:extLst>
              <a:ext uri="{FF2B5EF4-FFF2-40B4-BE49-F238E27FC236}">
                <a16:creationId xmlns:a16="http://schemas.microsoft.com/office/drawing/2014/main" id="{9D4BE824-B2CD-49CB-AAAD-9E019A4D9621}"/>
              </a:ext>
            </a:extLst>
          </p:cNvPr>
          <p:cNvCxnSpPr/>
          <p:nvPr/>
        </p:nvCxnSpPr>
        <p:spPr>
          <a:xfrm rot="16200000">
            <a:off x="4060031" y="6326982"/>
            <a:ext cx="3952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5" name="114 CuadroTexto">
            <a:extLst>
              <a:ext uri="{FF2B5EF4-FFF2-40B4-BE49-F238E27FC236}">
                <a16:creationId xmlns:a16="http://schemas.microsoft.com/office/drawing/2014/main" id="{9B431D8C-9B91-4C93-B95F-59A75E92DC0C}"/>
              </a:ext>
            </a:extLst>
          </p:cNvPr>
          <p:cNvSpPr txBox="1">
            <a:spLocks noChangeArrowheads="1"/>
          </p:cNvSpPr>
          <p:nvPr/>
        </p:nvSpPr>
        <p:spPr bwMode="auto">
          <a:xfrm>
            <a:off x="4076700" y="5940425"/>
            <a:ext cx="360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solidFill>
                  <a:srgbClr val="FF0000"/>
                </a:solidFill>
                <a:sym typeface="Symbol" panose="05050102010706020507" pitchFamily="18" charset="2"/>
              </a:rPr>
              <a:t></a:t>
            </a:r>
            <a:endParaRPr lang="es-AR" altLang="es-AR" sz="1800">
              <a:solidFill>
                <a:srgbClr val="FF0000"/>
              </a:solidFill>
            </a:endParaRPr>
          </a:p>
          <a:p>
            <a:pPr algn="ctr">
              <a:spcBef>
                <a:spcPct val="0"/>
              </a:spcBef>
              <a:buFontTx/>
              <a:buNone/>
            </a:pPr>
            <a:endParaRPr lang="es-AR" altLang="es-AR" sz="1800"/>
          </a:p>
        </p:txBody>
      </p:sp>
      <p:cxnSp>
        <p:nvCxnSpPr>
          <p:cNvPr id="116" name="115 Conector recto">
            <a:extLst>
              <a:ext uri="{FF2B5EF4-FFF2-40B4-BE49-F238E27FC236}">
                <a16:creationId xmlns:a16="http://schemas.microsoft.com/office/drawing/2014/main" id="{3EF37287-2336-4909-B7F7-7FB425418801}"/>
              </a:ext>
            </a:extLst>
          </p:cNvPr>
          <p:cNvCxnSpPr/>
          <p:nvPr/>
        </p:nvCxnSpPr>
        <p:spPr>
          <a:xfrm>
            <a:off x="3897313" y="5800725"/>
            <a:ext cx="7207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117 Conector recto">
            <a:extLst>
              <a:ext uri="{FF2B5EF4-FFF2-40B4-BE49-F238E27FC236}">
                <a16:creationId xmlns:a16="http://schemas.microsoft.com/office/drawing/2014/main" id="{7FE3E706-4270-4D31-A4AE-3D4457BC0DCA}"/>
              </a:ext>
            </a:extLst>
          </p:cNvPr>
          <p:cNvCxnSpPr/>
          <p:nvPr/>
        </p:nvCxnSpPr>
        <p:spPr>
          <a:xfrm rot="5400000">
            <a:off x="4256881" y="6165057"/>
            <a:ext cx="71913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0" name="119 CuadroTexto">
            <a:extLst>
              <a:ext uri="{FF2B5EF4-FFF2-40B4-BE49-F238E27FC236}">
                <a16:creationId xmlns:a16="http://schemas.microsoft.com/office/drawing/2014/main" id="{C94EF7F9-4DDA-4DFB-81FE-B46FF42AE38D}"/>
              </a:ext>
            </a:extLst>
          </p:cNvPr>
          <p:cNvSpPr txBox="1">
            <a:spLocks noChangeArrowheads="1"/>
          </p:cNvSpPr>
          <p:nvPr/>
        </p:nvSpPr>
        <p:spPr bwMode="auto">
          <a:xfrm>
            <a:off x="4257675" y="5608638"/>
            <a:ext cx="719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solidFill>
                  <a:srgbClr val="FF0000"/>
                </a:solidFill>
                <a:sym typeface="Symbol" panose="05050102010706020507" pitchFamily="18" charset="2"/>
              </a:rPr>
              <a:t></a:t>
            </a:r>
            <a:endParaRPr lang="es-AR" altLang="es-AR" sz="1800">
              <a:solidFill>
                <a:srgbClr val="FF0000"/>
              </a:solidFill>
            </a:endParaRPr>
          </a:p>
          <a:p>
            <a:pPr algn="ctr">
              <a:spcBef>
                <a:spcPct val="0"/>
              </a:spcBef>
              <a:buFontTx/>
              <a:buNone/>
            </a:pPr>
            <a:endParaRPr lang="es-AR" altLang="es-AR" sz="1800"/>
          </a:p>
        </p:txBody>
      </p:sp>
      <p:cxnSp>
        <p:nvCxnSpPr>
          <p:cNvPr id="121" name="120 Conector recto">
            <a:extLst>
              <a:ext uri="{FF2B5EF4-FFF2-40B4-BE49-F238E27FC236}">
                <a16:creationId xmlns:a16="http://schemas.microsoft.com/office/drawing/2014/main" id="{F4DF4266-1715-498A-805A-37F4724C50B6}"/>
              </a:ext>
            </a:extLst>
          </p:cNvPr>
          <p:cNvCxnSpPr/>
          <p:nvPr/>
        </p:nvCxnSpPr>
        <p:spPr>
          <a:xfrm>
            <a:off x="3890963" y="5445125"/>
            <a:ext cx="10429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121 Conector recto">
            <a:extLst>
              <a:ext uri="{FF2B5EF4-FFF2-40B4-BE49-F238E27FC236}">
                <a16:creationId xmlns:a16="http://schemas.microsoft.com/office/drawing/2014/main" id="{9BD8F502-D86A-40B1-B33A-5C652ABD66AB}"/>
              </a:ext>
            </a:extLst>
          </p:cNvPr>
          <p:cNvCxnSpPr/>
          <p:nvPr/>
        </p:nvCxnSpPr>
        <p:spPr>
          <a:xfrm>
            <a:off x="3890963" y="5084763"/>
            <a:ext cx="143986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3" name="122 Conector recto">
            <a:extLst>
              <a:ext uri="{FF2B5EF4-FFF2-40B4-BE49-F238E27FC236}">
                <a16:creationId xmlns:a16="http://schemas.microsoft.com/office/drawing/2014/main" id="{4E3DFDAD-42A6-48D2-B9E4-091E2F8CA261}"/>
              </a:ext>
            </a:extLst>
          </p:cNvPr>
          <p:cNvCxnSpPr/>
          <p:nvPr/>
        </p:nvCxnSpPr>
        <p:spPr>
          <a:xfrm>
            <a:off x="3879850" y="4741863"/>
            <a:ext cx="18002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4" name="123 Conector recto">
            <a:extLst>
              <a:ext uri="{FF2B5EF4-FFF2-40B4-BE49-F238E27FC236}">
                <a16:creationId xmlns:a16="http://schemas.microsoft.com/office/drawing/2014/main" id="{15A83466-8DD6-4097-B381-2888E18FBB01}"/>
              </a:ext>
            </a:extLst>
          </p:cNvPr>
          <p:cNvCxnSpPr/>
          <p:nvPr/>
        </p:nvCxnSpPr>
        <p:spPr>
          <a:xfrm>
            <a:off x="3897313" y="4354513"/>
            <a:ext cx="21605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5" name="124 Conector recto">
            <a:extLst>
              <a:ext uri="{FF2B5EF4-FFF2-40B4-BE49-F238E27FC236}">
                <a16:creationId xmlns:a16="http://schemas.microsoft.com/office/drawing/2014/main" id="{5BEB2960-F272-4007-A423-7CFC8CDF0C2E}"/>
              </a:ext>
            </a:extLst>
          </p:cNvPr>
          <p:cNvCxnSpPr/>
          <p:nvPr/>
        </p:nvCxnSpPr>
        <p:spPr>
          <a:xfrm>
            <a:off x="3897313" y="4006850"/>
            <a:ext cx="252095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6" name="125 Conector recto">
            <a:extLst>
              <a:ext uri="{FF2B5EF4-FFF2-40B4-BE49-F238E27FC236}">
                <a16:creationId xmlns:a16="http://schemas.microsoft.com/office/drawing/2014/main" id="{A31787B9-E6D7-4E26-B6AF-4F8505CE6EE3}"/>
              </a:ext>
            </a:extLst>
          </p:cNvPr>
          <p:cNvCxnSpPr/>
          <p:nvPr/>
        </p:nvCxnSpPr>
        <p:spPr>
          <a:xfrm rot="5400000">
            <a:off x="4374356" y="5958682"/>
            <a:ext cx="11160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7" name="126 CuadroTexto">
            <a:extLst>
              <a:ext uri="{FF2B5EF4-FFF2-40B4-BE49-F238E27FC236}">
                <a16:creationId xmlns:a16="http://schemas.microsoft.com/office/drawing/2014/main" id="{F5FC3A88-A455-46E3-9A74-BF081981A941}"/>
              </a:ext>
            </a:extLst>
          </p:cNvPr>
          <p:cNvSpPr txBox="1">
            <a:spLocks noChangeArrowheads="1"/>
          </p:cNvSpPr>
          <p:nvPr/>
        </p:nvSpPr>
        <p:spPr bwMode="auto">
          <a:xfrm>
            <a:off x="4572000" y="5256213"/>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solidFill>
                  <a:srgbClr val="FF0000"/>
                </a:solidFill>
                <a:sym typeface="Symbol" panose="05050102010706020507" pitchFamily="18" charset="2"/>
              </a:rPr>
              <a:t></a:t>
            </a:r>
            <a:endParaRPr lang="es-AR" altLang="es-AR" sz="1800">
              <a:solidFill>
                <a:srgbClr val="FF0000"/>
              </a:solidFill>
            </a:endParaRPr>
          </a:p>
        </p:txBody>
      </p:sp>
      <p:cxnSp>
        <p:nvCxnSpPr>
          <p:cNvPr id="128" name="127 Conector recto">
            <a:extLst>
              <a:ext uri="{FF2B5EF4-FFF2-40B4-BE49-F238E27FC236}">
                <a16:creationId xmlns:a16="http://schemas.microsoft.com/office/drawing/2014/main" id="{F731F9F4-8E73-49AB-92ED-89F671FA6289}"/>
              </a:ext>
            </a:extLst>
          </p:cNvPr>
          <p:cNvCxnSpPr/>
          <p:nvPr/>
        </p:nvCxnSpPr>
        <p:spPr>
          <a:xfrm rot="5400000">
            <a:off x="4617244" y="5804694"/>
            <a:ext cx="143986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9" name="128 CuadroTexto">
            <a:extLst>
              <a:ext uri="{FF2B5EF4-FFF2-40B4-BE49-F238E27FC236}">
                <a16:creationId xmlns:a16="http://schemas.microsoft.com/office/drawing/2014/main" id="{AE86B098-B8B6-4928-A1CC-2C3CDBB5298F}"/>
              </a:ext>
            </a:extLst>
          </p:cNvPr>
          <p:cNvSpPr txBox="1">
            <a:spLocks noChangeArrowheads="1"/>
          </p:cNvSpPr>
          <p:nvPr/>
        </p:nvSpPr>
        <p:spPr bwMode="auto">
          <a:xfrm>
            <a:off x="4984750" y="4859338"/>
            <a:ext cx="720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solidFill>
                  <a:srgbClr val="FF0000"/>
                </a:solidFill>
                <a:sym typeface="Symbol" panose="05050102010706020507" pitchFamily="18" charset="2"/>
              </a:rPr>
              <a:t></a:t>
            </a:r>
            <a:endParaRPr lang="es-AR" altLang="es-AR" sz="1800">
              <a:solidFill>
                <a:srgbClr val="FF0000"/>
              </a:solidFill>
            </a:endParaRPr>
          </a:p>
          <a:p>
            <a:pPr algn="ctr">
              <a:spcBef>
                <a:spcPct val="0"/>
              </a:spcBef>
              <a:buFontTx/>
              <a:buNone/>
            </a:pPr>
            <a:endParaRPr lang="es-AR" altLang="es-AR" sz="1800"/>
          </a:p>
        </p:txBody>
      </p:sp>
      <p:cxnSp>
        <p:nvCxnSpPr>
          <p:cNvPr id="130" name="129 Conector recto">
            <a:extLst>
              <a:ext uri="{FF2B5EF4-FFF2-40B4-BE49-F238E27FC236}">
                <a16:creationId xmlns:a16="http://schemas.microsoft.com/office/drawing/2014/main" id="{E51113C1-71EA-43A6-A6AD-262AF446E421}"/>
              </a:ext>
            </a:extLst>
          </p:cNvPr>
          <p:cNvCxnSpPr/>
          <p:nvPr/>
        </p:nvCxnSpPr>
        <p:spPr>
          <a:xfrm rot="16200000">
            <a:off x="4797425" y="5624513"/>
            <a:ext cx="18002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1" name="130 Conector recto">
            <a:extLst>
              <a:ext uri="{FF2B5EF4-FFF2-40B4-BE49-F238E27FC236}">
                <a16:creationId xmlns:a16="http://schemas.microsoft.com/office/drawing/2014/main" id="{C9032537-71E2-4DF4-837B-5555D6AB68F4}"/>
              </a:ext>
            </a:extLst>
          </p:cNvPr>
          <p:cNvCxnSpPr/>
          <p:nvPr/>
        </p:nvCxnSpPr>
        <p:spPr>
          <a:xfrm rot="5400000">
            <a:off x="4978400" y="5445125"/>
            <a:ext cx="21590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2" name="131 Conector recto">
            <a:extLst>
              <a:ext uri="{FF2B5EF4-FFF2-40B4-BE49-F238E27FC236}">
                <a16:creationId xmlns:a16="http://schemas.microsoft.com/office/drawing/2014/main" id="{A245C4B3-D4E1-43CA-B816-D5EC30A7705E}"/>
              </a:ext>
            </a:extLst>
          </p:cNvPr>
          <p:cNvCxnSpPr/>
          <p:nvPr/>
        </p:nvCxnSpPr>
        <p:spPr>
          <a:xfrm rot="5400000">
            <a:off x="5156994" y="5264944"/>
            <a:ext cx="251936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3" name="132 Conector recto">
            <a:extLst>
              <a:ext uri="{FF2B5EF4-FFF2-40B4-BE49-F238E27FC236}">
                <a16:creationId xmlns:a16="http://schemas.microsoft.com/office/drawing/2014/main" id="{4BB0BE90-01E9-4F4B-B5CB-D8F7EA1DD5BE}"/>
              </a:ext>
            </a:extLst>
          </p:cNvPr>
          <p:cNvCxnSpPr/>
          <p:nvPr/>
        </p:nvCxnSpPr>
        <p:spPr>
          <a:xfrm>
            <a:off x="5121275" y="3311525"/>
            <a:ext cx="1979613"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4" name="133 Conector recto">
            <a:extLst>
              <a:ext uri="{FF2B5EF4-FFF2-40B4-BE49-F238E27FC236}">
                <a16:creationId xmlns:a16="http://schemas.microsoft.com/office/drawing/2014/main" id="{18BD5E07-39A3-4BC2-89B4-1F3F76C748B4}"/>
              </a:ext>
            </a:extLst>
          </p:cNvPr>
          <p:cNvCxnSpPr/>
          <p:nvPr/>
        </p:nvCxnSpPr>
        <p:spPr>
          <a:xfrm rot="5400000">
            <a:off x="5337175" y="5089526"/>
            <a:ext cx="28797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5" name="134 CuadroTexto">
            <a:extLst>
              <a:ext uri="{FF2B5EF4-FFF2-40B4-BE49-F238E27FC236}">
                <a16:creationId xmlns:a16="http://schemas.microsoft.com/office/drawing/2014/main" id="{BA6CD57F-E749-464E-83FF-31D5CD318758}"/>
              </a:ext>
            </a:extLst>
          </p:cNvPr>
          <p:cNvSpPr txBox="1">
            <a:spLocks noChangeArrowheads="1"/>
          </p:cNvSpPr>
          <p:nvPr/>
        </p:nvSpPr>
        <p:spPr bwMode="auto">
          <a:xfrm>
            <a:off x="6416675" y="3448050"/>
            <a:ext cx="72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solidFill>
                  <a:srgbClr val="FF0000"/>
                </a:solidFill>
                <a:sym typeface="Symbol" panose="05050102010706020507" pitchFamily="18" charset="2"/>
              </a:rPr>
              <a:t></a:t>
            </a:r>
            <a:endParaRPr lang="es-AR" altLang="es-AR" sz="1800">
              <a:solidFill>
                <a:srgbClr val="FF0000"/>
              </a:solidFill>
            </a:endParaRPr>
          </a:p>
          <a:p>
            <a:pPr algn="ctr">
              <a:spcBef>
                <a:spcPct val="0"/>
              </a:spcBef>
              <a:buFontTx/>
              <a:buNone/>
            </a:pPr>
            <a:endParaRPr lang="es-AR" altLang="es-AR" sz="1800"/>
          </a:p>
        </p:txBody>
      </p:sp>
      <p:cxnSp>
        <p:nvCxnSpPr>
          <p:cNvPr id="136" name="135 Conector recto">
            <a:extLst>
              <a:ext uri="{FF2B5EF4-FFF2-40B4-BE49-F238E27FC236}">
                <a16:creationId xmlns:a16="http://schemas.microsoft.com/office/drawing/2014/main" id="{631EB3B1-6B99-46E7-BE27-816FFE8513C6}"/>
              </a:ext>
            </a:extLst>
          </p:cNvPr>
          <p:cNvCxnSpPr/>
          <p:nvPr/>
        </p:nvCxnSpPr>
        <p:spPr>
          <a:xfrm rot="5400000">
            <a:off x="5469731" y="4904582"/>
            <a:ext cx="32400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50" name="136 CuadroTexto">
            <a:extLst>
              <a:ext uri="{FF2B5EF4-FFF2-40B4-BE49-F238E27FC236}">
                <a16:creationId xmlns:a16="http://schemas.microsoft.com/office/drawing/2014/main" id="{E03C95BC-9DE4-4A99-865F-FC8ED88A3C4E}"/>
              </a:ext>
            </a:extLst>
          </p:cNvPr>
          <p:cNvSpPr txBox="1">
            <a:spLocks noChangeArrowheads="1"/>
          </p:cNvSpPr>
          <p:nvPr/>
        </p:nvSpPr>
        <p:spPr bwMode="auto">
          <a:xfrm>
            <a:off x="-19050" y="2881313"/>
            <a:ext cx="91630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300">
                <a:solidFill>
                  <a:srgbClr val="FF0000"/>
                </a:solidFill>
              </a:rPr>
              <a:t>Importante: El crónometro se inicia cuando el alumno  empieza a caminar y se van registrando o anotando los tiempos</a:t>
            </a:r>
            <a:endParaRPr lang="es-AR" altLang="es-AR" sz="1300">
              <a:solidFill>
                <a:srgbClr val="FF0000"/>
              </a:solidFill>
            </a:endParaRPr>
          </a:p>
        </p:txBody>
      </p:sp>
      <p:cxnSp>
        <p:nvCxnSpPr>
          <p:cNvPr id="143" name="142 Conector recto">
            <a:extLst>
              <a:ext uri="{FF2B5EF4-FFF2-40B4-BE49-F238E27FC236}">
                <a16:creationId xmlns:a16="http://schemas.microsoft.com/office/drawing/2014/main" id="{B334566B-117A-471E-8FE8-8D91A0476B48}"/>
              </a:ext>
            </a:extLst>
          </p:cNvPr>
          <p:cNvCxnSpPr/>
          <p:nvPr/>
        </p:nvCxnSpPr>
        <p:spPr>
          <a:xfrm>
            <a:off x="3906838" y="3644900"/>
            <a:ext cx="287972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1268" name="Picture 4" descr="http://www.canalgif.net/Gifs-animados/Hogar/Cronometros/Imagen-animada-Cronometro-05.gif">
            <a:extLst>
              <a:ext uri="{FF2B5EF4-FFF2-40B4-BE49-F238E27FC236}">
                <a16:creationId xmlns:a16="http://schemas.microsoft.com/office/drawing/2014/main" id="{5A393586-5FB6-4E9C-B57C-C793A3048B00}"/>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888" y="2289175"/>
            <a:ext cx="4508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561C1905-B0E5-429D-8A41-1104AC9237A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7488" y="2349500"/>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2">
            <a:extLst>
              <a:ext uri="{FF2B5EF4-FFF2-40B4-BE49-F238E27FC236}">
                <a16:creationId xmlns:a16="http://schemas.microsoft.com/office/drawing/2014/main" id="{7BF2C2EB-63D5-4414-9492-6F902180BB8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6625" y="2349500"/>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 name="Picture 2">
            <a:extLst>
              <a:ext uri="{FF2B5EF4-FFF2-40B4-BE49-F238E27FC236}">
                <a16:creationId xmlns:a16="http://schemas.microsoft.com/office/drawing/2014/main" id="{6B86DD40-04D9-42F7-912C-8BF1F2813FF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1000" y="2336800"/>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 name="Picture 2">
            <a:extLst>
              <a:ext uri="{FF2B5EF4-FFF2-40B4-BE49-F238E27FC236}">
                <a16:creationId xmlns:a16="http://schemas.microsoft.com/office/drawing/2014/main" id="{B52B0225-1D39-4EC8-AE6F-F052F87359E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7938" y="2320925"/>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9" name="Picture 2">
            <a:extLst>
              <a:ext uri="{FF2B5EF4-FFF2-40B4-BE49-F238E27FC236}">
                <a16:creationId xmlns:a16="http://schemas.microsoft.com/office/drawing/2014/main" id="{B9EA04D6-87A2-4631-97B5-65ACA22A47C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5325" y="2320925"/>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2">
            <a:extLst>
              <a:ext uri="{FF2B5EF4-FFF2-40B4-BE49-F238E27FC236}">
                <a16:creationId xmlns:a16="http://schemas.microsoft.com/office/drawing/2014/main" id="{50C2BD71-385F-4005-8D95-0B1EAD62146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7800" y="2339975"/>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2">
            <a:extLst>
              <a:ext uri="{FF2B5EF4-FFF2-40B4-BE49-F238E27FC236}">
                <a16:creationId xmlns:a16="http://schemas.microsoft.com/office/drawing/2014/main" id="{B1B2102D-9508-462D-B45E-487E77BF984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6938" y="2339975"/>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2">
            <a:extLst>
              <a:ext uri="{FF2B5EF4-FFF2-40B4-BE49-F238E27FC236}">
                <a16:creationId xmlns:a16="http://schemas.microsoft.com/office/drawing/2014/main" id="{9927B9FE-8E59-42EA-BC01-5FEB5C763AA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0138" y="2328863"/>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 name="Picture 2">
            <a:extLst>
              <a:ext uri="{FF2B5EF4-FFF2-40B4-BE49-F238E27FC236}">
                <a16:creationId xmlns:a16="http://schemas.microsoft.com/office/drawing/2014/main" id="{F34F4270-B44D-41A1-AB83-62AAD05426F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5463" y="2349500"/>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 name="Picture 2">
            <a:extLst>
              <a:ext uri="{FF2B5EF4-FFF2-40B4-BE49-F238E27FC236}">
                <a16:creationId xmlns:a16="http://schemas.microsoft.com/office/drawing/2014/main" id="{51691458-6C72-4BFE-A7D1-95C0F03A8D3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2349500"/>
            <a:ext cx="40957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fill="hold" nodeType="clickEffect">
                                  <p:stCondLst>
                                    <p:cond delay="0"/>
                                  </p:stCondLst>
                                  <p:childTnLst>
                                    <p:animMotion origin="layout" path="M 3.61111E-6 1.48148E-6 L 0.83333 -0.00255 " pathEditMode="relative" rAng="0" ptsTypes="AA">
                                      <p:cBhvr>
                                        <p:cTn id="6" dur="10000" fill="hold"/>
                                        <p:tgtEl>
                                          <p:spTgt spid="11266"/>
                                        </p:tgtEl>
                                        <p:attrNameLst>
                                          <p:attrName>ppt_x</p:attrName>
                                          <p:attrName>ppt_y</p:attrName>
                                        </p:attrNameLst>
                                      </p:cBhvr>
                                      <p:rCtr x="41667" y="-139"/>
                                    </p:animMotion>
                                  </p:childTnLst>
                                </p:cTn>
                              </p:par>
                              <p:par>
                                <p:cTn id="7" presetID="1"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200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grpId="0" nodeType="withEffect">
                                  <p:stCondLst>
                                    <p:cond delay="300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3000"/>
                                  </p:stCondLst>
                                  <p:childTnLst>
                                    <p:set>
                                      <p:cBhvr>
                                        <p:cTn id="24" dur="1" fill="hold">
                                          <p:stCondLst>
                                            <p:cond delay="0"/>
                                          </p:stCondLst>
                                        </p:cTn>
                                        <p:tgtEl>
                                          <p:spTgt spid="119"/>
                                        </p:tgtEl>
                                        <p:attrNameLst>
                                          <p:attrName>style.visibility</p:attrName>
                                        </p:attrNameLst>
                                      </p:cBhvr>
                                      <p:to>
                                        <p:strVal val="visible"/>
                                      </p:to>
                                    </p:set>
                                  </p:childTnLst>
                                </p:cTn>
                              </p:par>
                              <p:par>
                                <p:cTn id="25" presetID="1" presetClass="entr" presetSubtype="0" fill="hold" grpId="0" nodeType="withEffect">
                                  <p:stCondLst>
                                    <p:cond delay="400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4000"/>
                                  </p:stCondLst>
                                  <p:childTnLst>
                                    <p:set>
                                      <p:cBhvr>
                                        <p:cTn id="28" dur="1" fill="hold">
                                          <p:stCondLst>
                                            <p:cond delay="0"/>
                                          </p:stCondLst>
                                        </p:cTn>
                                        <p:tgtEl>
                                          <p:spTgt spid="142"/>
                                        </p:tgtEl>
                                        <p:attrNameLst>
                                          <p:attrName>style.visibility</p:attrName>
                                        </p:attrNameLst>
                                      </p:cBhvr>
                                      <p:to>
                                        <p:strVal val="visible"/>
                                      </p:to>
                                    </p:set>
                                  </p:childTnLst>
                                </p:cTn>
                              </p:par>
                              <p:par>
                                <p:cTn id="29" presetID="1" presetClass="entr" presetSubtype="0" fill="hold" grpId="0" nodeType="withEffect">
                                  <p:stCondLst>
                                    <p:cond delay="500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5000"/>
                                  </p:stCondLst>
                                  <p:childTnLst>
                                    <p:set>
                                      <p:cBhvr>
                                        <p:cTn id="32" dur="1" fill="hold">
                                          <p:stCondLst>
                                            <p:cond delay="0"/>
                                          </p:stCondLst>
                                        </p:cTn>
                                        <p:tgtEl>
                                          <p:spTgt spid="144"/>
                                        </p:tgtEl>
                                        <p:attrNameLst>
                                          <p:attrName>style.visibility</p:attrName>
                                        </p:attrNameLst>
                                      </p:cBhvr>
                                      <p:to>
                                        <p:strVal val="visible"/>
                                      </p:to>
                                    </p:set>
                                  </p:childTnLst>
                                </p:cTn>
                              </p:par>
                              <p:par>
                                <p:cTn id="33" presetID="1" presetClass="entr" presetSubtype="0" fill="hold" grpId="0" nodeType="withEffect">
                                  <p:stCondLst>
                                    <p:cond delay="600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6000"/>
                                  </p:stCondLst>
                                  <p:childTnLst>
                                    <p:set>
                                      <p:cBhvr>
                                        <p:cTn id="36" dur="1" fill="hold">
                                          <p:stCondLst>
                                            <p:cond delay="0"/>
                                          </p:stCondLst>
                                        </p:cTn>
                                        <p:tgtEl>
                                          <p:spTgt spid="138"/>
                                        </p:tgtEl>
                                        <p:attrNameLst>
                                          <p:attrName>style.visibility</p:attrName>
                                        </p:attrNameLst>
                                      </p:cBhvr>
                                      <p:to>
                                        <p:strVal val="visible"/>
                                      </p:to>
                                    </p:set>
                                  </p:childTnLst>
                                </p:cTn>
                              </p:par>
                              <p:par>
                                <p:cTn id="37" presetID="1" presetClass="entr" presetSubtype="0" fill="hold" grpId="0" nodeType="withEffect">
                                  <p:stCondLst>
                                    <p:cond delay="700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700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grpId="0" nodeType="withEffect">
                                  <p:stCondLst>
                                    <p:cond delay="800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nodeType="withEffect">
                                  <p:stCondLst>
                                    <p:cond delay="8000"/>
                                  </p:stCondLst>
                                  <p:childTnLst>
                                    <p:set>
                                      <p:cBhvr>
                                        <p:cTn id="44" dur="1" fill="hold">
                                          <p:stCondLst>
                                            <p:cond delay="0"/>
                                          </p:stCondLst>
                                        </p:cTn>
                                        <p:tgtEl>
                                          <p:spTgt spid="140"/>
                                        </p:tgtEl>
                                        <p:attrNameLst>
                                          <p:attrName>style.visibility</p:attrName>
                                        </p:attrNameLst>
                                      </p:cBhvr>
                                      <p:to>
                                        <p:strVal val="visible"/>
                                      </p:to>
                                    </p:set>
                                  </p:childTnLst>
                                </p:cTn>
                              </p:par>
                              <p:par>
                                <p:cTn id="45" presetID="1" presetClass="entr" presetSubtype="0" fill="hold" grpId="0" nodeType="withEffect">
                                  <p:stCondLst>
                                    <p:cond delay="900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9000"/>
                                  </p:stCondLst>
                                  <p:childTnLst>
                                    <p:set>
                                      <p:cBhvr>
                                        <p:cTn id="48" dur="1" fill="hold">
                                          <p:stCondLst>
                                            <p:cond delay="0"/>
                                          </p:stCondLst>
                                        </p:cTn>
                                        <p:tgtEl>
                                          <p:spTgt spid="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100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grpId="0" nodeType="withEffect">
                                  <p:stCondLst>
                                    <p:cond delay="2000"/>
                                  </p:stCondLst>
                                  <p:childTnLst>
                                    <p:set>
                                      <p:cBhvr>
                                        <p:cTn id="54" dur="1" fill="hold">
                                          <p:stCondLst>
                                            <p:cond delay="0"/>
                                          </p:stCondLst>
                                        </p:cTn>
                                        <p:tgtEl>
                                          <p:spTgt spid="61"/>
                                        </p:tgtEl>
                                        <p:attrNameLst>
                                          <p:attrName>style.visibility</p:attrName>
                                        </p:attrNameLst>
                                      </p:cBhvr>
                                      <p:to>
                                        <p:strVal val="visible"/>
                                      </p:to>
                                    </p:set>
                                  </p:childTnLst>
                                </p:cTn>
                              </p:par>
                              <p:par>
                                <p:cTn id="55" presetID="1" presetClass="entr" presetSubtype="0" fill="hold" grpId="0" nodeType="withEffect">
                                  <p:stCondLst>
                                    <p:cond delay="300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400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500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600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700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p:stCondLst>
                                    <p:cond delay="8000"/>
                                  </p:st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grpId="0" nodeType="withEffect">
                                  <p:stCondLst>
                                    <p:cond delay="9000"/>
                                  </p:stCondLst>
                                  <p:childTnLst>
                                    <p:set>
                                      <p:cBhvr>
                                        <p:cTn id="68" dur="1" fill="hold">
                                          <p:stCondLst>
                                            <p:cond delay="0"/>
                                          </p:stCondLst>
                                        </p:cTn>
                                        <p:tgtEl>
                                          <p:spTgt spid="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grpId="0" nodeType="withEffect">
                                  <p:stCondLst>
                                    <p:cond delay="1000"/>
                                  </p:stCondLst>
                                  <p:childTnLst>
                                    <p:set>
                                      <p:cBhvr>
                                        <p:cTn id="72" dur="1" fill="hold">
                                          <p:stCondLst>
                                            <p:cond delay="0"/>
                                          </p:stCondLst>
                                        </p:cTn>
                                        <p:tgtEl>
                                          <p:spTgt spid="70"/>
                                        </p:tgtEl>
                                        <p:attrNameLst>
                                          <p:attrName>style.visibility</p:attrName>
                                        </p:attrNameLst>
                                      </p:cBhvr>
                                      <p:to>
                                        <p:strVal val="visible"/>
                                      </p:to>
                                    </p:set>
                                  </p:childTnLst>
                                </p:cTn>
                              </p:par>
                              <p:par>
                                <p:cTn id="73" presetID="1" presetClass="entr" presetSubtype="0" fill="hold" grpId="0" nodeType="withEffect">
                                  <p:stCondLst>
                                    <p:cond delay="200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3000"/>
                                  </p:stCondLst>
                                  <p:childTnLst>
                                    <p:set>
                                      <p:cBhvr>
                                        <p:cTn id="76" dur="1" fill="hold">
                                          <p:stCondLst>
                                            <p:cond delay="0"/>
                                          </p:stCondLst>
                                        </p:cTn>
                                        <p:tgtEl>
                                          <p:spTgt spid="72"/>
                                        </p:tgtEl>
                                        <p:attrNameLst>
                                          <p:attrName>style.visibility</p:attrName>
                                        </p:attrNameLst>
                                      </p:cBhvr>
                                      <p:to>
                                        <p:strVal val="visible"/>
                                      </p:to>
                                    </p:set>
                                  </p:childTnLst>
                                </p:cTn>
                              </p:par>
                              <p:par>
                                <p:cTn id="77" presetID="1" presetClass="entr" presetSubtype="0" fill="hold" grpId="0" nodeType="withEffect">
                                  <p:stCondLst>
                                    <p:cond delay="400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grpId="0" nodeType="withEffect">
                                  <p:stCondLst>
                                    <p:cond delay="500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grpId="0" nodeType="withEffect">
                                  <p:stCondLst>
                                    <p:cond delay="600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grpId="0" nodeType="withEffect">
                                  <p:stCondLst>
                                    <p:cond delay="700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grpId="0" nodeType="withEffect">
                                  <p:stCondLst>
                                    <p:cond delay="8000"/>
                                  </p:stCondLst>
                                  <p:childTnLst>
                                    <p:set>
                                      <p:cBhvr>
                                        <p:cTn id="86" dur="1" fill="hold">
                                          <p:stCondLst>
                                            <p:cond delay="0"/>
                                          </p:stCondLst>
                                        </p:cTn>
                                        <p:tgtEl>
                                          <p:spTgt spid="77"/>
                                        </p:tgtEl>
                                        <p:attrNameLst>
                                          <p:attrName>style.visibility</p:attrName>
                                        </p:attrNameLst>
                                      </p:cBhvr>
                                      <p:to>
                                        <p:strVal val="visible"/>
                                      </p:to>
                                    </p:set>
                                  </p:childTnLst>
                                </p:cTn>
                              </p:par>
                              <p:par>
                                <p:cTn id="87" presetID="1" presetClass="entr" presetSubtype="0" fill="hold" grpId="0" nodeType="withEffect">
                                  <p:stCondLst>
                                    <p:cond delay="9000"/>
                                  </p:stCondLst>
                                  <p:childTnLst>
                                    <p:set>
                                      <p:cBhvr>
                                        <p:cTn id="88" dur="1" fill="hold">
                                          <p:stCondLst>
                                            <p:cond delay="0"/>
                                          </p:stCondLst>
                                        </p:cTn>
                                        <p:tgtEl>
                                          <p:spTgt spid="7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par>
                                <p:cTn id="91" presetID="1" presetClass="entr" presetSubtype="0" fill="hold" grpId="0" nodeType="withEffect">
                                  <p:stCondLst>
                                    <p:cond delay="5000"/>
                                  </p:stCondLst>
                                  <p:childTnLst>
                                    <p:set>
                                      <p:cBhvr>
                                        <p:cTn id="92" dur="1" fill="hold">
                                          <p:stCondLst>
                                            <p:cond delay="0"/>
                                          </p:stCondLst>
                                        </p:cTn>
                                        <p:tgtEl>
                                          <p:spTgt spid="107"/>
                                        </p:tgtEl>
                                        <p:attrNameLst>
                                          <p:attrName>style.visibility</p:attrName>
                                        </p:attrNameLst>
                                      </p:cBhvr>
                                      <p:to>
                                        <p:strVal val="visible"/>
                                      </p:to>
                                    </p:set>
                                  </p:childTnLst>
                                </p:cTn>
                              </p:par>
                              <p:par>
                                <p:cTn id="93" presetID="1" presetClass="entr" presetSubtype="0" fill="hold" nodeType="withEffect">
                                  <p:stCondLst>
                                    <p:cond delay="5000"/>
                                  </p:stCondLst>
                                  <p:childTnLst>
                                    <p:set>
                                      <p:cBhvr>
                                        <p:cTn id="94" dur="1" fill="hold">
                                          <p:stCondLst>
                                            <p:cond delay="0"/>
                                          </p:stCondLst>
                                        </p:cTn>
                                        <p:tgtEl>
                                          <p:spTgt spid="123"/>
                                        </p:tgtEl>
                                        <p:attrNameLst>
                                          <p:attrName>style.visibility</p:attrName>
                                        </p:attrNameLst>
                                      </p:cBhvr>
                                      <p:to>
                                        <p:strVal val="visible"/>
                                      </p:to>
                                    </p:set>
                                  </p:childTnLst>
                                </p:cTn>
                              </p:par>
                              <p:par>
                                <p:cTn id="95" presetID="1" presetClass="entr" presetSubtype="0" fill="hold" nodeType="withEffect">
                                  <p:stCondLst>
                                    <p:cond delay="5000"/>
                                  </p:stCondLst>
                                  <p:childTnLst>
                                    <p:set>
                                      <p:cBhvr>
                                        <p:cTn id="96" dur="1" fill="hold">
                                          <p:stCondLst>
                                            <p:cond delay="0"/>
                                          </p:stCondLst>
                                        </p:cTn>
                                        <p:tgtEl>
                                          <p:spTgt spid="130"/>
                                        </p:tgtEl>
                                        <p:attrNameLst>
                                          <p:attrName>style.visibility</p:attrName>
                                        </p:attrNameLst>
                                      </p:cBhvr>
                                      <p:to>
                                        <p:strVal val="visible"/>
                                      </p:to>
                                    </p:set>
                                  </p:childTnLst>
                                </p:cTn>
                              </p:par>
                              <p:par>
                                <p:cTn id="97" presetID="1" presetClass="entr" presetSubtype="0" fill="hold" grpId="0" nodeType="withEffect">
                                  <p:stCondLst>
                                    <p:cond delay="6000"/>
                                  </p:stCondLst>
                                  <p:childTnLst>
                                    <p:set>
                                      <p:cBhvr>
                                        <p:cTn id="98" dur="1" fill="hold">
                                          <p:stCondLst>
                                            <p:cond delay="0"/>
                                          </p:stCondLst>
                                        </p:cTn>
                                        <p:tgtEl>
                                          <p:spTgt spid="108"/>
                                        </p:tgtEl>
                                        <p:attrNameLst>
                                          <p:attrName>style.visibility</p:attrName>
                                        </p:attrNameLst>
                                      </p:cBhvr>
                                      <p:to>
                                        <p:strVal val="visible"/>
                                      </p:to>
                                    </p:set>
                                  </p:childTnLst>
                                </p:cTn>
                              </p:par>
                              <p:par>
                                <p:cTn id="99" presetID="1" presetClass="entr" presetSubtype="0" fill="hold" nodeType="withEffect">
                                  <p:stCondLst>
                                    <p:cond delay="6000"/>
                                  </p:stCondLst>
                                  <p:childTnLst>
                                    <p:set>
                                      <p:cBhvr>
                                        <p:cTn id="100" dur="1" fill="hold">
                                          <p:stCondLst>
                                            <p:cond delay="0"/>
                                          </p:stCondLst>
                                        </p:cTn>
                                        <p:tgtEl>
                                          <p:spTgt spid="124"/>
                                        </p:tgtEl>
                                        <p:attrNameLst>
                                          <p:attrName>style.visibility</p:attrName>
                                        </p:attrNameLst>
                                      </p:cBhvr>
                                      <p:to>
                                        <p:strVal val="visible"/>
                                      </p:to>
                                    </p:set>
                                  </p:childTnLst>
                                </p:cTn>
                              </p:par>
                              <p:par>
                                <p:cTn id="101" presetID="1" presetClass="entr" presetSubtype="0" fill="hold" nodeType="withEffect">
                                  <p:stCondLst>
                                    <p:cond delay="6000"/>
                                  </p:stCondLst>
                                  <p:childTnLst>
                                    <p:set>
                                      <p:cBhvr>
                                        <p:cTn id="102" dur="1" fill="hold">
                                          <p:stCondLst>
                                            <p:cond delay="0"/>
                                          </p:stCondLst>
                                        </p:cTn>
                                        <p:tgtEl>
                                          <p:spTgt spid="131"/>
                                        </p:tgtEl>
                                        <p:attrNameLst>
                                          <p:attrName>style.visibility</p:attrName>
                                        </p:attrNameLst>
                                      </p:cBhvr>
                                      <p:to>
                                        <p:strVal val="visible"/>
                                      </p:to>
                                    </p:set>
                                  </p:childTnLst>
                                </p:cTn>
                              </p:par>
                              <p:par>
                                <p:cTn id="103" presetID="1" presetClass="entr" presetSubtype="0" fill="hold" grpId="0" nodeType="withEffect">
                                  <p:stCondLst>
                                    <p:cond delay="7000"/>
                                  </p:stCondLst>
                                  <p:childTnLst>
                                    <p:set>
                                      <p:cBhvr>
                                        <p:cTn id="104" dur="1" fill="hold">
                                          <p:stCondLst>
                                            <p:cond delay="0"/>
                                          </p:stCondLst>
                                        </p:cTn>
                                        <p:tgtEl>
                                          <p:spTgt spid="109"/>
                                        </p:tgtEl>
                                        <p:attrNameLst>
                                          <p:attrName>style.visibility</p:attrName>
                                        </p:attrNameLst>
                                      </p:cBhvr>
                                      <p:to>
                                        <p:strVal val="visible"/>
                                      </p:to>
                                    </p:set>
                                  </p:childTnLst>
                                </p:cTn>
                              </p:par>
                              <p:par>
                                <p:cTn id="105" presetID="1" presetClass="entr" presetSubtype="0" fill="hold" nodeType="withEffect">
                                  <p:stCondLst>
                                    <p:cond delay="7000"/>
                                  </p:stCondLst>
                                  <p:childTnLst>
                                    <p:set>
                                      <p:cBhvr>
                                        <p:cTn id="106" dur="1" fill="hold">
                                          <p:stCondLst>
                                            <p:cond delay="0"/>
                                          </p:stCondLst>
                                        </p:cTn>
                                        <p:tgtEl>
                                          <p:spTgt spid="125"/>
                                        </p:tgtEl>
                                        <p:attrNameLst>
                                          <p:attrName>style.visibility</p:attrName>
                                        </p:attrNameLst>
                                      </p:cBhvr>
                                      <p:to>
                                        <p:strVal val="visible"/>
                                      </p:to>
                                    </p:set>
                                  </p:childTnLst>
                                </p:cTn>
                              </p:par>
                              <p:par>
                                <p:cTn id="107" presetID="1" presetClass="entr" presetSubtype="0" fill="hold" nodeType="withEffect">
                                  <p:stCondLst>
                                    <p:cond delay="7000"/>
                                  </p:stCondLst>
                                  <p:childTnLst>
                                    <p:set>
                                      <p:cBhvr>
                                        <p:cTn id="108" dur="1" fill="hold">
                                          <p:stCondLst>
                                            <p:cond delay="0"/>
                                          </p:stCondLst>
                                        </p:cTn>
                                        <p:tgtEl>
                                          <p:spTgt spid="132"/>
                                        </p:tgtEl>
                                        <p:attrNameLst>
                                          <p:attrName>style.visibility</p:attrName>
                                        </p:attrNameLst>
                                      </p:cBhvr>
                                      <p:to>
                                        <p:strVal val="visible"/>
                                      </p:to>
                                    </p:set>
                                  </p:childTnLst>
                                </p:cTn>
                              </p:par>
                              <p:par>
                                <p:cTn id="109" presetID="1" presetClass="entr" presetSubtype="0" fill="hold" grpId="0" nodeType="withEffect">
                                  <p:stCondLst>
                                    <p:cond delay="9000"/>
                                  </p:stCondLst>
                                  <p:childTnLst>
                                    <p:set>
                                      <p:cBhvr>
                                        <p:cTn id="110" dur="1" fill="hold">
                                          <p:stCondLst>
                                            <p:cond delay="0"/>
                                          </p:stCondLst>
                                        </p:cTn>
                                        <p:tgtEl>
                                          <p:spTgt spid="111"/>
                                        </p:tgtEl>
                                        <p:attrNameLst>
                                          <p:attrName>style.visibility</p:attrName>
                                        </p:attrNameLst>
                                      </p:cBhvr>
                                      <p:to>
                                        <p:strVal val="visible"/>
                                      </p:to>
                                    </p:set>
                                  </p:childTnLst>
                                </p:cTn>
                              </p:par>
                              <p:par>
                                <p:cTn id="111" presetID="1" presetClass="entr" presetSubtype="0" fill="hold" nodeType="withEffect">
                                  <p:stCondLst>
                                    <p:cond delay="9000"/>
                                  </p:stCondLst>
                                  <p:childTnLst>
                                    <p:set>
                                      <p:cBhvr>
                                        <p:cTn id="112" dur="1" fill="hold">
                                          <p:stCondLst>
                                            <p:cond delay="0"/>
                                          </p:stCondLst>
                                        </p:cTn>
                                        <p:tgtEl>
                                          <p:spTgt spid="133"/>
                                        </p:tgtEl>
                                        <p:attrNameLst>
                                          <p:attrName>style.visibility</p:attrName>
                                        </p:attrNameLst>
                                      </p:cBhvr>
                                      <p:to>
                                        <p:strVal val="visible"/>
                                      </p:to>
                                    </p:set>
                                  </p:childTnLst>
                                </p:cTn>
                              </p:par>
                              <p:par>
                                <p:cTn id="113" presetID="1" presetClass="entr" presetSubtype="0" fill="hold" nodeType="withEffect">
                                  <p:stCondLst>
                                    <p:cond delay="9000"/>
                                  </p:stCondLst>
                                  <p:childTnLst>
                                    <p:set>
                                      <p:cBhvr>
                                        <p:cTn id="114" dur="1" fill="hold">
                                          <p:stCondLst>
                                            <p:cond delay="0"/>
                                          </p:stCondLst>
                                        </p:cTn>
                                        <p:tgtEl>
                                          <p:spTgt spid="136"/>
                                        </p:tgtEl>
                                        <p:attrNameLst>
                                          <p:attrName>style.visibility</p:attrName>
                                        </p:attrNameLst>
                                      </p:cBhvr>
                                      <p:to>
                                        <p:strVal val="visible"/>
                                      </p:to>
                                    </p:set>
                                  </p:childTnLst>
                                </p:cTn>
                              </p:par>
                              <p:par>
                                <p:cTn id="115" presetID="1" presetClass="entr" presetSubtype="0" fill="hold" grpId="0" nodeType="withEffect">
                                  <p:stCondLst>
                                    <p:cond delay="1000"/>
                                  </p:stCondLst>
                                  <p:childTnLst>
                                    <p:set>
                                      <p:cBhvr>
                                        <p:cTn id="116" dur="1" fill="hold">
                                          <p:stCondLst>
                                            <p:cond delay="0"/>
                                          </p:stCondLst>
                                        </p:cTn>
                                        <p:tgtEl>
                                          <p:spTgt spid="115"/>
                                        </p:tgtEl>
                                        <p:attrNameLst>
                                          <p:attrName>style.visibility</p:attrName>
                                        </p:attrNameLst>
                                      </p:cBhvr>
                                      <p:to>
                                        <p:strVal val="visible"/>
                                      </p:to>
                                    </p:set>
                                  </p:childTnLst>
                                </p:cTn>
                              </p:par>
                              <p:par>
                                <p:cTn id="117" presetID="1" presetClass="entr" presetSubtype="0" fill="hold" nodeType="withEffect">
                                  <p:stCondLst>
                                    <p:cond delay="1000"/>
                                  </p:stCondLst>
                                  <p:childTnLst>
                                    <p:set>
                                      <p:cBhvr>
                                        <p:cTn id="118" dur="1" fill="hold">
                                          <p:stCondLst>
                                            <p:cond delay="0"/>
                                          </p:stCondLst>
                                        </p:cTn>
                                        <p:tgtEl>
                                          <p:spTgt spid="17"/>
                                        </p:tgtEl>
                                        <p:attrNameLst>
                                          <p:attrName>style.visibility</p:attrName>
                                        </p:attrNameLst>
                                      </p:cBhvr>
                                      <p:to>
                                        <p:strVal val="visible"/>
                                      </p:to>
                                    </p:set>
                                  </p:childTnLst>
                                </p:cTn>
                              </p:par>
                              <p:par>
                                <p:cTn id="119" presetID="1" presetClass="entr" presetSubtype="0" fill="hold" nodeType="withEffect">
                                  <p:stCondLst>
                                    <p:cond delay="1000"/>
                                  </p:stCondLst>
                                  <p:childTnLst>
                                    <p:set>
                                      <p:cBhvr>
                                        <p:cTn id="120" dur="1" fill="hold">
                                          <p:stCondLst>
                                            <p:cond delay="0"/>
                                          </p:stCondLst>
                                        </p:cTn>
                                        <p:tgtEl>
                                          <p:spTgt spid="114"/>
                                        </p:tgtEl>
                                        <p:attrNameLst>
                                          <p:attrName>style.visibility</p:attrName>
                                        </p:attrNameLst>
                                      </p:cBhvr>
                                      <p:to>
                                        <p:strVal val="visible"/>
                                      </p:to>
                                    </p:set>
                                  </p:childTnLst>
                                </p:cTn>
                              </p:par>
                              <p:par>
                                <p:cTn id="121" presetID="1" presetClass="entr" presetSubtype="0" fill="hold" grpId="0" nodeType="withEffect">
                                  <p:stCondLst>
                                    <p:cond delay="2000"/>
                                  </p:stCondLst>
                                  <p:childTnLst>
                                    <p:set>
                                      <p:cBhvr>
                                        <p:cTn id="122" dur="1" fill="hold">
                                          <p:stCondLst>
                                            <p:cond delay="0"/>
                                          </p:stCondLst>
                                        </p:cTn>
                                        <p:tgtEl>
                                          <p:spTgt spid="120"/>
                                        </p:tgtEl>
                                        <p:attrNameLst>
                                          <p:attrName>style.visibility</p:attrName>
                                        </p:attrNameLst>
                                      </p:cBhvr>
                                      <p:to>
                                        <p:strVal val="visible"/>
                                      </p:to>
                                    </p:set>
                                  </p:childTnLst>
                                </p:cTn>
                              </p:par>
                              <p:par>
                                <p:cTn id="123" presetID="1" presetClass="entr" presetSubtype="0" fill="hold" nodeType="withEffect">
                                  <p:stCondLst>
                                    <p:cond delay="2000"/>
                                  </p:stCondLst>
                                  <p:childTnLst>
                                    <p:set>
                                      <p:cBhvr>
                                        <p:cTn id="124" dur="1" fill="hold">
                                          <p:stCondLst>
                                            <p:cond delay="0"/>
                                          </p:stCondLst>
                                        </p:cTn>
                                        <p:tgtEl>
                                          <p:spTgt spid="116"/>
                                        </p:tgtEl>
                                        <p:attrNameLst>
                                          <p:attrName>style.visibility</p:attrName>
                                        </p:attrNameLst>
                                      </p:cBhvr>
                                      <p:to>
                                        <p:strVal val="visible"/>
                                      </p:to>
                                    </p:set>
                                  </p:childTnLst>
                                </p:cTn>
                              </p:par>
                              <p:par>
                                <p:cTn id="125" presetID="1" presetClass="entr" presetSubtype="0" fill="hold" nodeType="withEffect">
                                  <p:stCondLst>
                                    <p:cond delay="2000"/>
                                  </p:stCondLst>
                                  <p:childTnLst>
                                    <p:set>
                                      <p:cBhvr>
                                        <p:cTn id="126" dur="1" fill="hold">
                                          <p:stCondLst>
                                            <p:cond delay="0"/>
                                          </p:stCondLst>
                                        </p:cTn>
                                        <p:tgtEl>
                                          <p:spTgt spid="118"/>
                                        </p:tgtEl>
                                        <p:attrNameLst>
                                          <p:attrName>style.visibility</p:attrName>
                                        </p:attrNameLst>
                                      </p:cBhvr>
                                      <p:to>
                                        <p:strVal val="visible"/>
                                      </p:to>
                                    </p:set>
                                  </p:childTnLst>
                                </p:cTn>
                              </p:par>
                              <p:par>
                                <p:cTn id="127" presetID="1" presetClass="entr" presetSubtype="0" fill="hold" grpId="0" nodeType="withEffect">
                                  <p:stCondLst>
                                    <p:cond delay="3000"/>
                                  </p:stCondLst>
                                  <p:childTnLst>
                                    <p:set>
                                      <p:cBhvr>
                                        <p:cTn id="128" dur="1" fill="hold">
                                          <p:stCondLst>
                                            <p:cond delay="0"/>
                                          </p:stCondLst>
                                        </p:cTn>
                                        <p:tgtEl>
                                          <p:spTgt spid="127"/>
                                        </p:tgtEl>
                                        <p:attrNameLst>
                                          <p:attrName>style.visibility</p:attrName>
                                        </p:attrNameLst>
                                      </p:cBhvr>
                                      <p:to>
                                        <p:strVal val="visible"/>
                                      </p:to>
                                    </p:set>
                                  </p:childTnLst>
                                </p:cTn>
                              </p:par>
                              <p:par>
                                <p:cTn id="129" presetID="1" presetClass="entr" presetSubtype="0" fill="hold" nodeType="withEffect">
                                  <p:stCondLst>
                                    <p:cond delay="3000"/>
                                  </p:stCondLst>
                                  <p:childTnLst>
                                    <p:set>
                                      <p:cBhvr>
                                        <p:cTn id="130" dur="1" fill="hold">
                                          <p:stCondLst>
                                            <p:cond delay="0"/>
                                          </p:stCondLst>
                                        </p:cTn>
                                        <p:tgtEl>
                                          <p:spTgt spid="126"/>
                                        </p:tgtEl>
                                        <p:attrNameLst>
                                          <p:attrName>style.visibility</p:attrName>
                                        </p:attrNameLst>
                                      </p:cBhvr>
                                      <p:to>
                                        <p:strVal val="visible"/>
                                      </p:to>
                                    </p:set>
                                  </p:childTnLst>
                                </p:cTn>
                              </p:par>
                              <p:par>
                                <p:cTn id="131" presetID="1" presetClass="entr" presetSubtype="0" fill="hold" nodeType="withEffect">
                                  <p:stCondLst>
                                    <p:cond delay="3000"/>
                                  </p:stCondLst>
                                  <p:childTnLst>
                                    <p:set>
                                      <p:cBhvr>
                                        <p:cTn id="132" dur="1" fill="hold">
                                          <p:stCondLst>
                                            <p:cond delay="0"/>
                                          </p:stCondLst>
                                        </p:cTn>
                                        <p:tgtEl>
                                          <p:spTgt spid="121"/>
                                        </p:tgtEl>
                                        <p:attrNameLst>
                                          <p:attrName>style.visibility</p:attrName>
                                        </p:attrNameLst>
                                      </p:cBhvr>
                                      <p:to>
                                        <p:strVal val="visible"/>
                                      </p:to>
                                    </p:set>
                                  </p:childTnLst>
                                </p:cTn>
                              </p:par>
                              <p:par>
                                <p:cTn id="133" presetID="1" presetClass="entr" presetSubtype="0" fill="hold" grpId="0" nodeType="withEffect">
                                  <p:stCondLst>
                                    <p:cond delay="4000"/>
                                  </p:stCondLst>
                                  <p:childTnLst>
                                    <p:set>
                                      <p:cBhvr>
                                        <p:cTn id="134" dur="1" fill="hold">
                                          <p:stCondLst>
                                            <p:cond delay="0"/>
                                          </p:stCondLst>
                                        </p:cTn>
                                        <p:tgtEl>
                                          <p:spTgt spid="129"/>
                                        </p:tgtEl>
                                        <p:attrNameLst>
                                          <p:attrName>style.visibility</p:attrName>
                                        </p:attrNameLst>
                                      </p:cBhvr>
                                      <p:to>
                                        <p:strVal val="visible"/>
                                      </p:to>
                                    </p:set>
                                  </p:childTnLst>
                                </p:cTn>
                              </p:par>
                              <p:par>
                                <p:cTn id="135" presetID="1" presetClass="entr" presetSubtype="0" fill="hold" nodeType="withEffect">
                                  <p:stCondLst>
                                    <p:cond delay="4000"/>
                                  </p:stCondLst>
                                  <p:childTnLst>
                                    <p:set>
                                      <p:cBhvr>
                                        <p:cTn id="136" dur="1" fill="hold">
                                          <p:stCondLst>
                                            <p:cond delay="0"/>
                                          </p:stCondLst>
                                        </p:cTn>
                                        <p:tgtEl>
                                          <p:spTgt spid="122"/>
                                        </p:tgtEl>
                                        <p:attrNameLst>
                                          <p:attrName>style.visibility</p:attrName>
                                        </p:attrNameLst>
                                      </p:cBhvr>
                                      <p:to>
                                        <p:strVal val="visible"/>
                                      </p:to>
                                    </p:set>
                                  </p:childTnLst>
                                </p:cTn>
                              </p:par>
                              <p:par>
                                <p:cTn id="137" presetID="1" presetClass="entr" presetSubtype="0" fill="hold" nodeType="withEffect">
                                  <p:stCondLst>
                                    <p:cond delay="4000"/>
                                  </p:stCondLst>
                                  <p:childTnLst>
                                    <p:set>
                                      <p:cBhvr>
                                        <p:cTn id="138" dur="1" fill="hold">
                                          <p:stCondLst>
                                            <p:cond delay="0"/>
                                          </p:stCondLst>
                                        </p:cTn>
                                        <p:tgtEl>
                                          <p:spTgt spid="128"/>
                                        </p:tgtEl>
                                        <p:attrNameLst>
                                          <p:attrName>style.visibility</p:attrName>
                                        </p:attrNameLst>
                                      </p:cBhvr>
                                      <p:to>
                                        <p:strVal val="visible"/>
                                      </p:to>
                                    </p:set>
                                  </p:childTnLst>
                                </p:cTn>
                              </p:par>
                              <p:par>
                                <p:cTn id="139" presetID="1" presetClass="entr" presetSubtype="0" fill="hold" grpId="0" nodeType="withEffect">
                                  <p:stCondLst>
                                    <p:cond delay="8000"/>
                                  </p:stCondLst>
                                  <p:childTnLst>
                                    <p:set>
                                      <p:cBhvr>
                                        <p:cTn id="140" dur="1" fill="hold">
                                          <p:stCondLst>
                                            <p:cond delay="0"/>
                                          </p:stCondLst>
                                        </p:cTn>
                                        <p:tgtEl>
                                          <p:spTgt spid="135"/>
                                        </p:tgtEl>
                                        <p:attrNameLst>
                                          <p:attrName>style.visibility</p:attrName>
                                        </p:attrNameLst>
                                      </p:cBhvr>
                                      <p:to>
                                        <p:strVal val="visible"/>
                                      </p:to>
                                    </p:set>
                                  </p:childTnLst>
                                </p:cTn>
                              </p:par>
                              <p:par>
                                <p:cTn id="141" presetID="1" presetClass="entr" presetSubtype="0" fill="hold" nodeType="withEffect">
                                  <p:stCondLst>
                                    <p:cond delay="8000"/>
                                  </p:stCondLst>
                                  <p:childTnLst>
                                    <p:set>
                                      <p:cBhvr>
                                        <p:cTn id="142" dur="1" fill="hold">
                                          <p:stCondLst>
                                            <p:cond delay="0"/>
                                          </p:stCondLst>
                                        </p:cTn>
                                        <p:tgtEl>
                                          <p:spTgt spid="143"/>
                                        </p:tgtEl>
                                        <p:attrNameLst>
                                          <p:attrName>style.visibility</p:attrName>
                                        </p:attrNameLst>
                                      </p:cBhvr>
                                      <p:to>
                                        <p:strVal val="visible"/>
                                      </p:to>
                                    </p:set>
                                  </p:childTnLst>
                                </p:cTn>
                              </p:par>
                              <p:par>
                                <p:cTn id="143" presetID="1" presetClass="entr" presetSubtype="0" fill="hold" nodeType="withEffect">
                                  <p:stCondLst>
                                    <p:cond delay="8000"/>
                                  </p:stCondLst>
                                  <p:childTnLst>
                                    <p:set>
                                      <p:cBhvr>
                                        <p:cTn id="144" dur="1" fill="hold">
                                          <p:stCondLst>
                                            <p:cond delay="0"/>
                                          </p:stCondLst>
                                        </p:cTn>
                                        <p:tgtEl>
                                          <p:spTgt spid="134"/>
                                        </p:tgtEl>
                                        <p:attrNameLst>
                                          <p:attrName>style.visibility</p:attrName>
                                        </p:attrNameLst>
                                      </p:cBhvr>
                                      <p:to>
                                        <p:strVal val="visible"/>
                                      </p:to>
                                    </p:set>
                                  </p:childTnLst>
                                </p:cTn>
                              </p:par>
                            </p:childTnLst>
                          </p:cTn>
                        </p:par>
                        <p:par>
                          <p:cTn id="145" fill="hold" nodeType="afterGroup">
                            <p:stCondLst>
                              <p:cond delay="10000"/>
                            </p:stCondLst>
                            <p:childTnLst>
                              <p:par>
                                <p:cTn id="146" presetID="1" presetClass="entr" presetSubtype="0" fill="hold" nodeType="afterEffect">
                                  <p:stCondLst>
                                    <p:cond delay="1500"/>
                                  </p:stCondLst>
                                  <p:childTnLst>
                                    <p:set>
                                      <p:cBhvr>
                                        <p:cTn id="147"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7" grpId="0"/>
      <p:bldP spid="59"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102" grpId="0"/>
      <p:bldP spid="107" grpId="0"/>
      <p:bldP spid="108" grpId="0"/>
      <p:bldP spid="109" grpId="0"/>
      <p:bldP spid="111" grpId="0"/>
      <p:bldP spid="115" grpId="0"/>
      <p:bldP spid="120" grpId="0"/>
      <p:bldP spid="127" grpId="0"/>
      <p:bldP spid="129" grpId="0"/>
      <p:bldP spid="1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ángulo 25">
            <a:extLst>
              <a:ext uri="{FF2B5EF4-FFF2-40B4-BE49-F238E27FC236}">
                <a16:creationId xmlns:a16="http://schemas.microsoft.com/office/drawing/2014/main" id="{53C50F4F-37E7-44B4-B3C5-C259DE8845B1}"/>
              </a:ext>
            </a:extLst>
          </p:cNvPr>
          <p:cNvSpPr>
            <a:spLocks noChangeArrowheads="1"/>
          </p:cNvSpPr>
          <p:nvPr/>
        </p:nvSpPr>
        <p:spPr bwMode="auto">
          <a:xfrm>
            <a:off x="195263" y="176213"/>
            <a:ext cx="861218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800" b="1">
                <a:solidFill>
                  <a:srgbClr val="FF0000"/>
                </a:solidFill>
              </a:rPr>
              <a:t>Observación</a:t>
            </a:r>
          </a:p>
          <a:p>
            <a:pPr>
              <a:spcBef>
                <a:spcPct val="0"/>
              </a:spcBef>
              <a:buFontTx/>
              <a:buNone/>
            </a:pPr>
            <a:endParaRPr lang="es-AR" altLang="es-AR" sz="1800"/>
          </a:p>
          <a:p>
            <a:pPr>
              <a:spcBef>
                <a:spcPct val="0"/>
              </a:spcBef>
              <a:buFontTx/>
              <a:buNone/>
            </a:pPr>
            <a:r>
              <a:rPr lang="es-AR" altLang="es-AR" sz="1800"/>
              <a:t>La posición, el desplazamiento o la velocidad son </a:t>
            </a:r>
            <a:r>
              <a:rPr lang="es-AR" altLang="es-AR" sz="1800" b="1">
                <a:solidFill>
                  <a:srgbClr val="0070C0"/>
                </a:solidFill>
              </a:rPr>
              <a:t>magnitudes vectoriales</a:t>
            </a:r>
            <a:r>
              <a:rPr lang="es-AR" altLang="es-AR" sz="1800"/>
              <a:t>.</a:t>
            </a:r>
          </a:p>
          <a:p>
            <a:pPr>
              <a:spcBef>
                <a:spcPct val="0"/>
              </a:spcBef>
              <a:buFontTx/>
              <a:buNone/>
            </a:pPr>
            <a:endParaRPr lang="es-AR" altLang="es-AR" sz="1800"/>
          </a:p>
          <a:p>
            <a:pPr>
              <a:spcBef>
                <a:spcPct val="0"/>
              </a:spcBef>
              <a:buFontTx/>
              <a:buNone/>
            </a:pPr>
            <a:r>
              <a:rPr lang="es-AR" altLang="es-AR" sz="1800"/>
              <a:t>Al respecto realizaremos la siguiente consideración.</a:t>
            </a:r>
          </a:p>
          <a:p>
            <a:pPr>
              <a:spcBef>
                <a:spcPct val="0"/>
              </a:spcBef>
              <a:buFontTx/>
              <a:buNone/>
            </a:pPr>
            <a:endParaRPr lang="es-AR" altLang="es-AR" sz="1800"/>
          </a:p>
          <a:p>
            <a:pPr>
              <a:spcBef>
                <a:spcPct val="0"/>
              </a:spcBef>
              <a:buFontTx/>
              <a:buNone/>
            </a:pPr>
            <a:r>
              <a:rPr lang="es-AR" altLang="es-AR" sz="1800"/>
              <a:t>Como en general vamos a trabajar con problemas sencillos, es decir donde el movimiento de un cuerpo es en una dimensión, en sentido del eje x positivo (es decir, se mueven en línea recta sobre un eje).</a:t>
            </a:r>
          </a:p>
          <a:p>
            <a:pPr>
              <a:spcBef>
                <a:spcPct val="0"/>
              </a:spcBef>
              <a:buFontTx/>
              <a:buNone/>
            </a:pPr>
            <a:endParaRPr lang="es-AR" altLang="es-AR" sz="1800"/>
          </a:p>
          <a:p>
            <a:pPr>
              <a:spcBef>
                <a:spcPct val="0"/>
              </a:spcBef>
              <a:buFontTx/>
              <a:buNone/>
            </a:pPr>
            <a:r>
              <a:rPr lang="es-AR" altLang="es-AR" sz="1800"/>
              <a:t>Por lo tanto los vectores (posición, desplazamiento o velocidad) siempre tendrán la misma dirección (la del eje x).</a:t>
            </a:r>
          </a:p>
          <a:p>
            <a:pPr>
              <a:spcBef>
                <a:spcPct val="0"/>
              </a:spcBef>
              <a:buFontTx/>
              <a:buNone/>
            </a:pPr>
            <a:endParaRPr lang="es-AR" altLang="es-AR" sz="1800"/>
          </a:p>
          <a:p>
            <a:pPr>
              <a:spcBef>
                <a:spcPct val="0"/>
              </a:spcBef>
              <a:buFontTx/>
              <a:buNone/>
            </a:pPr>
            <a:r>
              <a:rPr lang="es-AR" altLang="es-AR" sz="1800"/>
              <a:t>Solo bajo esta consideración se podría “obviar” trabajar en forma vectorial con estas magnitudes.  En este caso, los vectores que apuntan en una dirección tendrán un signo positivo, mientras que los vectores que apunten en la dirección opuesta tendrán un signo negativo, junto a su magnitud.</a:t>
            </a:r>
          </a:p>
          <a:p>
            <a:pPr>
              <a:spcBef>
                <a:spcPct val="0"/>
              </a:spcBef>
              <a:buFontTx/>
              <a:buNone/>
            </a:pPr>
            <a:endParaRPr lang="es-AR" altLang="es-AR" sz="1800"/>
          </a:p>
          <a:p>
            <a:pPr>
              <a:spcBef>
                <a:spcPct val="0"/>
              </a:spcBef>
              <a:buFontTx/>
              <a:buNone/>
            </a:pPr>
            <a:r>
              <a:rPr lang="es-AR" altLang="es-AR" sz="1800"/>
              <a:t>En resumen, para un </a:t>
            </a:r>
            <a:r>
              <a:rPr lang="es-AR" altLang="es-AR" sz="1800" b="1">
                <a:solidFill>
                  <a:srgbClr val="0070C0"/>
                </a:solidFill>
              </a:rPr>
              <a:t>movimiento unidimensional</a:t>
            </a:r>
            <a:r>
              <a:rPr lang="es-AR" altLang="es-AR" sz="1800">
                <a:solidFill>
                  <a:srgbClr val="0070C0"/>
                </a:solidFill>
              </a:rPr>
              <a:t> </a:t>
            </a:r>
            <a:r>
              <a:rPr lang="es-AR" altLang="es-AR" sz="1800"/>
              <a:t>(para las magnitudes vectoriales) sólo se necesita usar un signo de más o de menos para indicar la dirección relativa a un sistema coordenado elegido.</a:t>
            </a:r>
          </a:p>
        </p:txBody>
      </p:sp>
      <p:sp>
        <p:nvSpPr>
          <p:cNvPr id="27" name="Rectángulo 26">
            <a:extLst>
              <a:ext uri="{FF2B5EF4-FFF2-40B4-BE49-F238E27FC236}">
                <a16:creationId xmlns:a16="http://schemas.microsoft.com/office/drawing/2014/main" id="{719424D6-1A9A-4DDF-8DA7-E3158CF5DAED}"/>
              </a:ext>
            </a:extLst>
          </p:cNvPr>
          <p:cNvSpPr/>
          <p:nvPr/>
        </p:nvSpPr>
        <p:spPr>
          <a:xfrm>
            <a:off x="136525" y="5076825"/>
            <a:ext cx="8729663" cy="1008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26F16D6C-3A56-4A63-809C-6FDA7840FE87}"/>
              </a:ext>
            </a:extLst>
          </p:cNvPr>
          <p:cNvSpPr/>
          <p:nvPr/>
        </p:nvSpPr>
        <p:spPr>
          <a:xfrm>
            <a:off x="190500" y="2257425"/>
            <a:ext cx="8742363" cy="769938"/>
          </a:xfrm>
          <a:prstGeom prst="rect">
            <a:avLst/>
          </a:prstGeom>
        </p:spPr>
        <p:txBody>
          <a:bodyPr>
            <a:spAutoFit/>
          </a:bodyPr>
          <a:lstStyle/>
          <a:p>
            <a:pPr>
              <a:defRPr/>
            </a:pPr>
            <a:r>
              <a:rPr lang="es-AR" sz="2200" dirty="0">
                <a:latin typeface="+mj-lt"/>
              </a:rPr>
              <a:t>El </a:t>
            </a:r>
            <a:r>
              <a:rPr lang="es-AR" sz="2200" b="1" dirty="0">
                <a:solidFill>
                  <a:srgbClr val="FF0000"/>
                </a:solidFill>
                <a:latin typeface="+mj-lt"/>
              </a:rPr>
              <a:t>desplazamiento</a:t>
            </a:r>
            <a:r>
              <a:rPr lang="es-AR" sz="2200" dirty="0">
                <a:latin typeface="+mj-lt"/>
              </a:rPr>
              <a:t> de la partícula es un vector que apunta de P1 a P2 y es el cambio en el </a:t>
            </a:r>
            <a:r>
              <a:rPr lang="es-AR" sz="2200" dirty="0">
                <a:latin typeface="+mj-lt"/>
                <a:ea typeface="Times-Roman"/>
                <a:cs typeface="Times-Roman"/>
              </a:rPr>
              <a:t>valor de x que hubo en un lapso de tiempo</a:t>
            </a:r>
            <a:endParaRPr lang="es-AR" sz="2200" dirty="0">
              <a:latin typeface="+mj-lt"/>
            </a:endParaRPr>
          </a:p>
        </p:txBody>
      </p:sp>
      <p:sp>
        <p:nvSpPr>
          <p:cNvPr id="7" name="Marcador de contenido 2">
            <a:extLst>
              <a:ext uri="{FF2B5EF4-FFF2-40B4-BE49-F238E27FC236}">
                <a16:creationId xmlns:a16="http://schemas.microsoft.com/office/drawing/2014/main" id="{8E870C97-3C41-4EDB-9831-3D8CDC72ED01}"/>
              </a:ext>
            </a:extLst>
          </p:cNvPr>
          <p:cNvSpPr>
            <a:spLocks noGrp="1" noChangeArrowheads="1"/>
          </p:cNvSpPr>
          <p:nvPr>
            <p:ph idx="1"/>
          </p:nvPr>
        </p:nvSpPr>
        <p:spPr>
          <a:xfrm>
            <a:off x="190500" y="3097213"/>
            <a:ext cx="8742363" cy="1435100"/>
          </a:xfrm>
        </p:spPr>
        <p:txBody>
          <a:bodyPr/>
          <a:lstStyle/>
          <a:p>
            <a:pPr marL="0" indent="0">
              <a:buFontTx/>
              <a:buNone/>
            </a:pPr>
            <a:r>
              <a:rPr lang="es-AR" altLang="es-AR" sz="2200"/>
              <a:t>Definimos a la </a:t>
            </a:r>
            <a:r>
              <a:rPr lang="es-AR" altLang="es-AR" sz="2200" b="1">
                <a:solidFill>
                  <a:srgbClr val="FF0000"/>
                </a:solidFill>
              </a:rPr>
              <a:t>velocidad media </a:t>
            </a:r>
            <a:r>
              <a:rPr lang="es-AR" altLang="es-AR" sz="2200"/>
              <a:t>de un cuerpo durante este intervalo de tiempo como una cantidad vectorial, definido como el cambio en la posición (desplazamiento) dividido el intervalo de tiempo</a:t>
            </a:r>
          </a:p>
        </p:txBody>
      </p:sp>
      <p:sp>
        <p:nvSpPr>
          <p:cNvPr id="8" name="Rectángulo 7">
            <a:extLst>
              <a:ext uri="{FF2B5EF4-FFF2-40B4-BE49-F238E27FC236}">
                <a16:creationId xmlns:a16="http://schemas.microsoft.com/office/drawing/2014/main" id="{DFA82A91-18EB-41BF-ACC4-F5B8DB787706}"/>
              </a:ext>
            </a:extLst>
          </p:cNvPr>
          <p:cNvSpPr>
            <a:spLocks noRot="1" noChangeAspect="1" noMove="1" noResize="1" noEditPoints="1" noAdjustHandles="1" noChangeArrowheads="1" noChangeShapeType="1" noTextEdit="1"/>
          </p:cNvSpPr>
          <p:nvPr/>
        </p:nvSpPr>
        <p:spPr>
          <a:xfrm>
            <a:off x="189734" y="4320461"/>
            <a:ext cx="8743249" cy="718017"/>
          </a:xfrm>
          <a:prstGeom prst="rect">
            <a:avLst/>
          </a:prstGeom>
          <a:blipFill>
            <a:blip r:embed="rId2"/>
            <a:stretch>
              <a:fillRect/>
            </a:stretch>
          </a:blipFill>
        </p:spPr>
        <p:txBody>
          <a:bodyPr/>
          <a:lstStyle/>
          <a:p>
            <a:pPr>
              <a:defRPr/>
            </a:pPr>
            <a:r>
              <a:rPr lang="es-AR" dirty="0">
                <a:noFill/>
              </a:rPr>
              <a:t> </a:t>
            </a:r>
          </a:p>
        </p:txBody>
      </p:sp>
      <p:sp>
        <p:nvSpPr>
          <p:cNvPr id="9" name="CuadroTexto 8">
            <a:extLst>
              <a:ext uri="{FF2B5EF4-FFF2-40B4-BE49-F238E27FC236}">
                <a16:creationId xmlns:a16="http://schemas.microsoft.com/office/drawing/2014/main" id="{D6C32D5F-677D-42D3-B276-79A3724D2050}"/>
              </a:ext>
            </a:extLst>
          </p:cNvPr>
          <p:cNvSpPr txBox="1">
            <a:spLocks noRot="1" noChangeAspect="1" noMove="1" noResize="1" noEditPoints="1" noAdjustHandles="1" noChangeArrowheads="1" noChangeShapeType="1" noTextEdit="1"/>
          </p:cNvSpPr>
          <p:nvPr/>
        </p:nvSpPr>
        <p:spPr>
          <a:xfrm>
            <a:off x="189734" y="5172544"/>
            <a:ext cx="8863201" cy="1263423"/>
          </a:xfrm>
          <a:prstGeom prst="rect">
            <a:avLst/>
          </a:prstGeom>
          <a:blipFill>
            <a:blip r:embed="rId3"/>
            <a:stretch>
              <a:fillRect l="-69" t="-2899" b="-2899"/>
            </a:stretch>
          </a:blipFill>
        </p:spPr>
        <p:txBody>
          <a:bodyPr/>
          <a:lstStyle/>
          <a:p>
            <a:pPr>
              <a:defRPr/>
            </a:pPr>
            <a:r>
              <a:rPr lang="es-AR" dirty="0">
                <a:noFill/>
              </a:rPr>
              <a:t> </a:t>
            </a:r>
          </a:p>
        </p:txBody>
      </p:sp>
      <p:pic>
        <p:nvPicPr>
          <p:cNvPr id="10" name="Picture 4" descr="Gifs Animados de Autos - Imagenes Animadas de Autos y Carros">
            <a:extLst>
              <a:ext uri="{FF2B5EF4-FFF2-40B4-BE49-F238E27FC236}">
                <a16:creationId xmlns:a16="http://schemas.microsoft.com/office/drawing/2014/main" id="{421C2CE2-7555-4428-A3F4-59A26DB41438}"/>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25600" y="1131888"/>
            <a:ext cx="152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8 Conector recto de flecha">
            <a:extLst>
              <a:ext uri="{FF2B5EF4-FFF2-40B4-BE49-F238E27FC236}">
                <a16:creationId xmlns:a16="http://schemas.microsoft.com/office/drawing/2014/main" id="{3E776F4A-244C-4ABD-A6D6-303B470CD56D}"/>
              </a:ext>
            </a:extLst>
          </p:cNvPr>
          <p:cNvCxnSpPr/>
          <p:nvPr/>
        </p:nvCxnSpPr>
        <p:spPr>
          <a:xfrm>
            <a:off x="700088" y="1584325"/>
            <a:ext cx="7740650" cy="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10 Conector recto de flecha">
            <a:extLst>
              <a:ext uri="{FF2B5EF4-FFF2-40B4-BE49-F238E27FC236}">
                <a16:creationId xmlns:a16="http://schemas.microsoft.com/office/drawing/2014/main" id="{CF4223A7-87D8-484A-82CD-11F568469D8E}"/>
              </a:ext>
            </a:extLst>
          </p:cNvPr>
          <p:cNvCxnSpPr/>
          <p:nvPr/>
        </p:nvCxnSpPr>
        <p:spPr>
          <a:xfrm flipV="1">
            <a:off x="884238" y="304800"/>
            <a:ext cx="0" cy="151130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15 CuadroTexto">
            <a:extLst>
              <a:ext uri="{FF2B5EF4-FFF2-40B4-BE49-F238E27FC236}">
                <a16:creationId xmlns:a16="http://schemas.microsoft.com/office/drawing/2014/main" id="{6E66DEF4-86E6-4BDD-A69E-155FE3F0E1B1}"/>
              </a:ext>
            </a:extLst>
          </p:cNvPr>
          <p:cNvSpPr txBox="1">
            <a:spLocks noChangeArrowheads="1"/>
          </p:cNvSpPr>
          <p:nvPr/>
        </p:nvSpPr>
        <p:spPr bwMode="auto">
          <a:xfrm>
            <a:off x="838200" y="153987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0</a:t>
            </a:r>
            <a:endParaRPr lang="es-AR" altLang="es-AR" sz="1800"/>
          </a:p>
        </p:txBody>
      </p:sp>
      <p:sp>
        <p:nvSpPr>
          <p:cNvPr id="14" name="16 CuadroTexto">
            <a:extLst>
              <a:ext uri="{FF2B5EF4-FFF2-40B4-BE49-F238E27FC236}">
                <a16:creationId xmlns:a16="http://schemas.microsoft.com/office/drawing/2014/main" id="{9195D556-6F4C-4586-B2D3-F903E8111A10}"/>
              </a:ext>
            </a:extLst>
          </p:cNvPr>
          <p:cNvSpPr txBox="1">
            <a:spLocks noChangeArrowheads="1"/>
          </p:cNvSpPr>
          <p:nvPr/>
        </p:nvSpPr>
        <p:spPr bwMode="auto">
          <a:xfrm>
            <a:off x="7891463" y="1223963"/>
            <a:ext cx="657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x (+)</a:t>
            </a:r>
            <a:endParaRPr lang="es-AR" altLang="es-AR" sz="1800"/>
          </a:p>
        </p:txBody>
      </p:sp>
      <p:cxnSp>
        <p:nvCxnSpPr>
          <p:cNvPr id="15" name="Conector recto 14">
            <a:extLst>
              <a:ext uri="{FF2B5EF4-FFF2-40B4-BE49-F238E27FC236}">
                <a16:creationId xmlns:a16="http://schemas.microsoft.com/office/drawing/2014/main" id="{83C8DCA5-2007-460D-B230-742D33B9EC94}"/>
              </a:ext>
            </a:extLst>
          </p:cNvPr>
          <p:cNvCxnSpPr>
            <a:cxnSpLocks/>
          </p:cNvCxnSpPr>
          <p:nvPr/>
        </p:nvCxnSpPr>
        <p:spPr>
          <a:xfrm>
            <a:off x="2219325" y="569913"/>
            <a:ext cx="0" cy="12176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46509243-119E-4709-A6E5-5BD226AE773F}"/>
              </a:ext>
            </a:extLst>
          </p:cNvPr>
          <p:cNvCxnSpPr>
            <a:cxnSpLocks/>
          </p:cNvCxnSpPr>
          <p:nvPr/>
        </p:nvCxnSpPr>
        <p:spPr>
          <a:xfrm>
            <a:off x="6959600" y="587375"/>
            <a:ext cx="0" cy="12176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15 CuadroTexto">
            <a:extLst>
              <a:ext uri="{FF2B5EF4-FFF2-40B4-BE49-F238E27FC236}">
                <a16:creationId xmlns:a16="http://schemas.microsoft.com/office/drawing/2014/main" id="{67E8E099-7F93-444B-B783-43F4D0446BF3}"/>
              </a:ext>
            </a:extLst>
          </p:cNvPr>
          <p:cNvSpPr txBox="1">
            <a:spLocks noChangeArrowheads="1"/>
          </p:cNvSpPr>
          <p:nvPr/>
        </p:nvSpPr>
        <p:spPr bwMode="auto">
          <a:xfrm>
            <a:off x="2039938" y="277813"/>
            <a:ext cx="1585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P</a:t>
            </a:r>
            <a:r>
              <a:rPr lang="es-ES" altLang="es-AR" sz="1800" baseline="-25000"/>
              <a:t>1</a:t>
            </a:r>
            <a:r>
              <a:rPr lang="es-ES" altLang="es-AR" sz="1800"/>
              <a:t> (t</a:t>
            </a:r>
            <a:r>
              <a:rPr lang="es-ES" altLang="es-AR" sz="1800" baseline="-25000"/>
              <a:t>1 </a:t>
            </a:r>
            <a:r>
              <a:rPr lang="es-ES" altLang="es-AR" sz="1800"/>
              <a:t>= 1 s)</a:t>
            </a:r>
            <a:r>
              <a:rPr lang="es-ES" altLang="es-AR" sz="1800" baseline="-25000"/>
              <a:t>  </a:t>
            </a:r>
            <a:endParaRPr lang="es-AR" altLang="es-AR" sz="1800" baseline="-25000"/>
          </a:p>
        </p:txBody>
      </p:sp>
      <p:sp>
        <p:nvSpPr>
          <p:cNvPr id="18" name="15 CuadroTexto">
            <a:extLst>
              <a:ext uri="{FF2B5EF4-FFF2-40B4-BE49-F238E27FC236}">
                <a16:creationId xmlns:a16="http://schemas.microsoft.com/office/drawing/2014/main" id="{5D11E991-500F-45A2-A389-D5A4D3E5113F}"/>
              </a:ext>
            </a:extLst>
          </p:cNvPr>
          <p:cNvSpPr txBox="1">
            <a:spLocks noChangeArrowheads="1"/>
          </p:cNvSpPr>
          <p:nvPr/>
        </p:nvSpPr>
        <p:spPr bwMode="auto">
          <a:xfrm>
            <a:off x="6261100" y="255588"/>
            <a:ext cx="1487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AR" sz="1800"/>
              <a:t>P</a:t>
            </a:r>
            <a:r>
              <a:rPr lang="es-ES" altLang="es-AR" sz="1800" baseline="-25000"/>
              <a:t>2 </a:t>
            </a:r>
            <a:r>
              <a:rPr lang="es-ES" altLang="es-AR" sz="1800"/>
              <a:t>(t</a:t>
            </a:r>
            <a:r>
              <a:rPr lang="es-ES" altLang="es-AR" sz="1800" baseline="-25000"/>
              <a:t>2 </a:t>
            </a:r>
            <a:r>
              <a:rPr lang="es-ES" altLang="es-AR" sz="1800"/>
              <a:t>= 10 s)</a:t>
            </a:r>
            <a:r>
              <a:rPr lang="es-ES" altLang="es-AR" sz="1800" baseline="-25000"/>
              <a:t> </a:t>
            </a:r>
            <a:endParaRPr lang="es-AR" altLang="es-AR" sz="1800" baseline="-25000"/>
          </a:p>
        </p:txBody>
      </p:sp>
      <p:sp>
        <p:nvSpPr>
          <p:cNvPr id="19" name="15 CuadroTexto">
            <a:extLst>
              <a:ext uri="{FF2B5EF4-FFF2-40B4-BE49-F238E27FC236}">
                <a16:creationId xmlns:a16="http://schemas.microsoft.com/office/drawing/2014/main" id="{5306114A-BF66-4229-9582-57336651EE1F}"/>
              </a:ext>
            </a:extLst>
          </p:cNvPr>
          <p:cNvSpPr txBox="1">
            <a:spLocks noChangeArrowheads="1"/>
          </p:cNvSpPr>
          <p:nvPr/>
        </p:nvSpPr>
        <p:spPr bwMode="auto">
          <a:xfrm>
            <a:off x="1614488" y="1778000"/>
            <a:ext cx="120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X</a:t>
            </a:r>
            <a:r>
              <a:rPr lang="es-ES" altLang="es-AR" sz="1800" baseline="-25000"/>
              <a:t>1</a:t>
            </a:r>
            <a:r>
              <a:rPr lang="es-ES" altLang="es-AR" sz="1800"/>
              <a:t> = 19 m</a:t>
            </a:r>
            <a:endParaRPr lang="es-AR" altLang="es-AR" sz="1800" baseline="-25000"/>
          </a:p>
        </p:txBody>
      </p:sp>
      <p:sp>
        <p:nvSpPr>
          <p:cNvPr id="20" name="15 CuadroTexto">
            <a:extLst>
              <a:ext uri="{FF2B5EF4-FFF2-40B4-BE49-F238E27FC236}">
                <a16:creationId xmlns:a16="http://schemas.microsoft.com/office/drawing/2014/main" id="{0F6596AA-662E-447E-BBAF-477E2561F8B0}"/>
              </a:ext>
            </a:extLst>
          </p:cNvPr>
          <p:cNvSpPr txBox="1">
            <a:spLocks noChangeArrowheads="1"/>
          </p:cNvSpPr>
          <p:nvPr/>
        </p:nvSpPr>
        <p:spPr bwMode="auto">
          <a:xfrm>
            <a:off x="6172200" y="1804988"/>
            <a:ext cx="1576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AR" sz="1800"/>
              <a:t>X</a:t>
            </a:r>
            <a:r>
              <a:rPr lang="es-ES" altLang="es-AR" sz="1800" baseline="-25000"/>
              <a:t>2</a:t>
            </a:r>
            <a:r>
              <a:rPr lang="es-ES" altLang="es-AR" sz="1800"/>
              <a:t> = 227 m</a:t>
            </a:r>
            <a:endParaRPr lang="es-AR" altLang="es-AR" sz="1800" baseline="-25000"/>
          </a:p>
        </p:txBody>
      </p:sp>
      <p:cxnSp>
        <p:nvCxnSpPr>
          <p:cNvPr id="21" name="Conector recto de flecha 20">
            <a:extLst>
              <a:ext uri="{FF2B5EF4-FFF2-40B4-BE49-F238E27FC236}">
                <a16:creationId xmlns:a16="http://schemas.microsoft.com/office/drawing/2014/main" id="{36A326EC-189A-4DA4-ACF1-1CFA79AB389B}"/>
              </a:ext>
            </a:extLst>
          </p:cNvPr>
          <p:cNvCxnSpPr/>
          <p:nvPr/>
        </p:nvCxnSpPr>
        <p:spPr>
          <a:xfrm>
            <a:off x="884238" y="1084263"/>
            <a:ext cx="1335087"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F2F97041-F4A1-421B-A91F-96D8B909183D}"/>
              </a:ext>
            </a:extLst>
          </p:cNvPr>
          <p:cNvCxnSpPr/>
          <p:nvPr/>
        </p:nvCxnSpPr>
        <p:spPr>
          <a:xfrm>
            <a:off x="912813" y="747713"/>
            <a:ext cx="6048375"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418DE622-41A5-41DD-B414-8AD529A3758E}"/>
              </a:ext>
            </a:extLst>
          </p:cNvPr>
          <p:cNvSpPr txBox="1">
            <a:spLocks noRot="1" noChangeAspect="1" noMove="1" noResize="1" noEditPoints="1" noAdjustHandles="1" noChangeArrowheads="1" noChangeShapeType="1" noTextEdit="1"/>
          </p:cNvSpPr>
          <p:nvPr/>
        </p:nvSpPr>
        <p:spPr>
          <a:xfrm>
            <a:off x="941626" y="717817"/>
            <a:ext cx="1297577" cy="402931"/>
          </a:xfrm>
          <a:prstGeom prst="rect">
            <a:avLst/>
          </a:prstGeom>
          <a:blipFill>
            <a:blip r:embed="rId5"/>
            <a:stretch>
              <a:fillRect b="-1515"/>
            </a:stretch>
          </a:blipFill>
        </p:spPr>
        <p:txBody>
          <a:bodyPr/>
          <a:lstStyle/>
          <a:p>
            <a:pPr>
              <a:defRPr/>
            </a:pPr>
            <a:r>
              <a:rPr lang="es-AR">
                <a:noFill/>
              </a:rPr>
              <a:t> </a:t>
            </a:r>
          </a:p>
        </p:txBody>
      </p:sp>
      <p:sp>
        <p:nvSpPr>
          <p:cNvPr id="24" name="CuadroTexto 23">
            <a:extLst>
              <a:ext uri="{FF2B5EF4-FFF2-40B4-BE49-F238E27FC236}">
                <a16:creationId xmlns:a16="http://schemas.microsoft.com/office/drawing/2014/main" id="{CF085588-3B07-4AD7-8E91-387A949F803C}"/>
              </a:ext>
            </a:extLst>
          </p:cNvPr>
          <p:cNvSpPr txBox="1">
            <a:spLocks noRot="1" noChangeAspect="1" noMove="1" noResize="1" noEditPoints="1" noAdjustHandles="1" noChangeArrowheads="1" noChangeShapeType="1" noTextEdit="1"/>
          </p:cNvSpPr>
          <p:nvPr/>
        </p:nvSpPr>
        <p:spPr>
          <a:xfrm>
            <a:off x="3815028" y="361374"/>
            <a:ext cx="1297577" cy="402931"/>
          </a:xfrm>
          <a:prstGeom prst="rect">
            <a:avLst/>
          </a:prstGeom>
          <a:blipFill>
            <a:blip r:embed="rId6"/>
            <a:stretch>
              <a:fillRect b="-1515"/>
            </a:stretch>
          </a:blipFill>
        </p:spPr>
        <p:txBody>
          <a:bodyPr/>
          <a:lstStyle/>
          <a:p>
            <a:pPr>
              <a:defRPr/>
            </a:pPr>
            <a:r>
              <a:rPr lang="es-AR">
                <a:noFill/>
              </a:rPr>
              <a:t> </a:t>
            </a:r>
          </a:p>
        </p:txBody>
      </p:sp>
      <p:cxnSp>
        <p:nvCxnSpPr>
          <p:cNvPr id="26" name="Conector recto de flecha 25">
            <a:extLst>
              <a:ext uri="{FF2B5EF4-FFF2-40B4-BE49-F238E27FC236}">
                <a16:creationId xmlns:a16="http://schemas.microsoft.com/office/drawing/2014/main" id="{8CAF429D-F9B3-4057-932B-115E3B9768A8}"/>
              </a:ext>
            </a:extLst>
          </p:cNvPr>
          <p:cNvCxnSpPr>
            <a:cxnSpLocks/>
          </p:cNvCxnSpPr>
          <p:nvPr/>
        </p:nvCxnSpPr>
        <p:spPr>
          <a:xfrm>
            <a:off x="2227263" y="1084263"/>
            <a:ext cx="475138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D057990C-B203-47B9-9EC3-99013C611082}"/>
              </a:ext>
            </a:extLst>
          </p:cNvPr>
          <p:cNvSpPr txBox="1">
            <a:spLocks noRot="1" noChangeAspect="1" noMove="1" noResize="1" noEditPoints="1" noAdjustHandles="1" noChangeArrowheads="1" noChangeShapeType="1" noTextEdit="1"/>
          </p:cNvSpPr>
          <p:nvPr/>
        </p:nvSpPr>
        <p:spPr>
          <a:xfrm>
            <a:off x="3651574" y="719115"/>
            <a:ext cx="3201060" cy="705642"/>
          </a:xfrm>
          <a:prstGeom prst="rect">
            <a:avLst/>
          </a:prstGeom>
          <a:blipFill>
            <a:blip r:embed="rId7"/>
            <a:stretch>
              <a:fillRect/>
            </a:stretch>
          </a:blipFill>
        </p:spPr>
        <p:txBody>
          <a:bodyPr/>
          <a:lstStyle/>
          <a:p>
            <a:pPr>
              <a:defRPr/>
            </a:pPr>
            <a:r>
              <a:rPr lang="es-AR">
                <a:noFill/>
              </a:rPr>
              <a:t> </a:t>
            </a:r>
          </a:p>
        </p:txBody>
      </p:sp>
      <p:sp>
        <p:nvSpPr>
          <p:cNvPr id="28" name="Rectángulo 27">
            <a:extLst>
              <a:ext uri="{FF2B5EF4-FFF2-40B4-BE49-F238E27FC236}">
                <a16:creationId xmlns:a16="http://schemas.microsoft.com/office/drawing/2014/main" id="{5399C688-51FC-40F9-9422-F0C6D54046DE}"/>
              </a:ext>
            </a:extLst>
          </p:cNvPr>
          <p:cNvSpPr/>
          <p:nvPr/>
        </p:nvSpPr>
        <p:spPr>
          <a:xfrm>
            <a:off x="233363" y="3092450"/>
            <a:ext cx="8729662" cy="3343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nodeType="afterGroup">
                            <p:stCondLst>
                              <p:cond delay="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63" presetClass="path" presetSubtype="0" accel="50000" decel="50000" fill="hold" nodeType="clickEffect">
                                  <p:stCondLst>
                                    <p:cond delay="0"/>
                                  </p:stCondLst>
                                  <p:childTnLst>
                                    <p:animMotion origin="layout" path="M -1.11111E-6 1.48148E-6 L 0.52934 -0.0007 " pathEditMode="relative" rAng="0" ptsTypes="AA">
                                      <p:cBhvr>
                                        <p:cTn id="36" dur="2000" fill="hold"/>
                                        <p:tgtEl>
                                          <p:spTgt spid="10"/>
                                        </p:tgtEl>
                                        <p:attrNameLst>
                                          <p:attrName>ppt_x</p:attrName>
                                          <p:attrName>ppt_y</p:attrName>
                                        </p:attrNameLst>
                                      </p:cBhvr>
                                      <p:rCtr x="26458" y="-46"/>
                                    </p:animMotion>
                                  </p:childTnLst>
                                </p:cTn>
                              </p:par>
                            </p:childTnLst>
                          </p:cTn>
                        </p:par>
                        <p:par>
                          <p:cTn id="37" fill="hold" nodeType="afterGroup">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nodeType="afterGroup">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par>
                          <p:cTn id="46" fill="hold" nodeType="afterGroup">
                            <p:stCondLst>
                              <p:cond delay="2000"/>
                            </p:stCondLst>
                            <p:childTnLst>
                              <p:par>
                                <p:cTn id="47" presetID="1"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par>
                          <p:cTn id="49" fill="hold" nodeType="afterGroup">
                            <p:stCondLst>
                              <p:cond delay="2000"/>
                            </p:stCondLst>
                            <p:childTnLst>
                              <p:par>
                                <p:cTn id="50" presetID="1"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par>
                          <p:cTn id="56" fill="hold" nodeType="afterGroup">
                            <p:stCondLst>
                              <p:cond delay="0"/>
                            </p:stCondLst>
                            <p:childTnLst>
                              <p:par>
                                <p:cTn id="57" presetID="1"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250" fill="hold"/>
                                        <p:tgtEl>
                                          <p:spTgt spid="25"/>
                                        </p:tgtEl>
                                        <p:attrNameLst>
                                          <p:attrName>ppt_x</p:attrName>
                                        </p:attrNameLst>
                                      </p:cBhvr>
                                      <p:tavLst>
                                        <p:tav tm="0">
                                          <p:val>
                                            <p:strVal val="#ppt_x"/>
                                          </p:val>
                                        </p:tav>
                                        <p:tav tm="100000">
                                          <p:val>
                                            <p:strVal val="#ppt_x"/>
                                          </p:val>
                                        </p:tav>
                                      </p:tavLst>
                                    </p:anim>
                                    <p:anim calcmode="lin" valueType="num">
                                      <p:cBhvr additive="base">
                                        <p:cTn id="64" dur="125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1249"/>
                                          </p:stCondLst>
                                        </p:cTn>
                                        <p:tgtEl>
                                          <p:spTgt spid="7">
                                            <p:txEl>
                                              <p:pRg st="0" end="0"/>
                                            </p:txEl>
                                          </p:spTgt>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1249"/>
                                          </p:stCondLst>
                                        </p:cTn>
                                        <p:tgtEl>
                                          <p:spTgt spid="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1249"/>
                                          </p:stCondLst>
                                        </p:cTn>
                                        <p:tgtEl>
                                          <p:spTgt spid="9"/>
                                        </p:tgtEl>
                                        <p:attrNameLst>
                                          <p:attrName>style.visibility</p:attrName>
                                        </p:attrNameLst>
                                      </p:cBhvr>
                                      <p:to>
                                        <p:strVal val="visible"/>
                                      </p:to>
                                    </p:set>
                                  </p:childTnLst>
                                </p:cTn>
                              </p:par>
                            </p:childTnLst>
                          </p:cTn>
                        </p:par>
                        <p:par>
                          <p:cTn id="77" fill="hold" nodeType="afterGroup">
                            <p:stCondLst>
                              <p:cond delay="1250"/>
                            </p:stCondLst>
                            <p:childTnLst>
                              <p:par>
                                <p:cTn id="78" presetID="1"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build="p"/>
      <p:bldP spid="13" grpId="0"/>
      <p:bldP spid="14" grpId="0"/>
      <p:bldP spid="17" grpId="0"/>
      <p:bldP spid="18" grpId="0"/>
      <p:bldP spid="19" grpId="0"/>
      <p:bldP spid="20" grpId="0"/>
      <p:bldP spid="28"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15879</TotalTime>
  <Words>2123</Words>
  <Application>Microsoft Office PowerPoint</Application>
  <PresentationFormat>On-screen Show (4:3)</PresentationFormat>
  <Paragraphs>317</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Symbol</vt:lpstr>
      <vt:lpstr>Times New Roman</vt:lpstr>
      <vt:lpstr>Times-Roman</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word2</cp:lastModifiedBy>
  <cp:revision>368</cp:revision>
  <cp:lastPrinted>2017-08-29T20:29:30Z</cp:lastPrinted>
  <dcterms:created xsi:type="dcterms:W3CDTF">2009-03-15T00:38:57Z</dcterms:created>
  <dcterms:modified xsi:type="dcterms:W3CDTF">2026-02-26T23:51:27Z</dcterms:modified>
</cp:coreProperties>
</file>