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72" r:id="rId2"/>
    <p:sldId id="375" r:id="rId3"/>
    <p:sldId id="370" r:id="rId4"/>
    <p:sldId id="415" r:id="rId5"/>
    <p:sldId id="413" r:id="rId6"/>
    <p:sldId id="416" r:id="rId7"/>
    <p:sldId id="376" r:id="rId8"/>
    <p:sldId id="387" r:id="rId9"/>
    <p:sldId id="388" r:id="rId10"/>
    <p:sldId id="389" r:id="rId11"/>
    <p:sldId id="390" r:id="rId12"/>
    <p:sldId id="391" r:id="rId13"/>
    <p:sldId id="392" r:id="rId14"/>
    <p:sldId id="393" r:id="rId15"/>
    <p:sldId id="394" r:id="rId16"/>
    <p:sldId id="397" r:id="rId17"/>
    <p:sldId id="417" r:id="rId18"/>
    <p:sldId id="418" r:id="rId19"/>
    <p:sldId id="398" r:id="rId20"/>
    <p:sldId id="400" r:id="rId21"/>
    <p:sldId id="401" r:id="rId22"/>
    <p:sldId id="402" r:id="rId23"/>
    <p:sldId id="403" r:id="rId24"/>
    <p:sldId id="404" r:id="rId25"/>
    <p:sldId id="420" r:id="rId26"/>
    <p:sldId id="421" r:id="rId27"/>
    <p:sldId id="419" r:id="rId28"/>
    <p:sldId id="422" r:id="rId29"/>
    <p:sldId id="427" r:id="rId30"/>
    <p:sldId id="407" r:id="rId31"/>
    <p:sldId id="409" r:id="rId32"/>
    <p:sldId id="410" r:id="rId33"/>
    <p:sldId id="411" r:id="rId34"/>
    <p:sldId id="412" r:id="rId35"/>
    <p:sldId id="426" r:id="rId36"/>
    <p:sldId id="425" r:id="rId37"/>
    <p:sldId id="381" r:id="rId38"/>
  </p:sldIdLst>
  <p:sldSz cx="9144000" cy="6858000" type="screen4x3"/>
  <p:notesSz cx="6815138" cy="9942513"/>
  <p:defaultTextStyle>
    <a:defPPr>
      <a:defRPr lang="es-ES_trad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CCFF"/>
    <a:srgbClr val="FF0066"/>
    <a:srgbClr val="CCFFFF"/>
    <a:srgbClr val="CCECFF"/>
    <a:srgbClr val="333333"/>
    <a:srgbClr val="4D4D4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8" autoAdjust="0"/>
    <p:restoredTop sz="93750" autoAdjust="0"/>
  </p:normalViewPr>
  <p:slideViewPr>
    <p:cSldViewPr snapToGrid="0">
      <p:cViewPr varScale="1">
        <p:scale>
          <a:sx n="68" d="100"/>
          <a:sy n="68" d="100"/>
        </p:scale>
        <p:origin x="696" y="60"/>
      </p:cViewPr>
      <p:guideLst>
        <p:guide orient="horz" pos="2154"/>
        <p:guide pos="2928"/>
      </p:guideLst>
    </p:cSldViewPr>
  </p:slideViewPr>
  <p:notesTextViewPr>
    <p:cViewPr>
      <p:scale>
        <a:sx n="100" d="100"/>
        <a:sy n="100" d="100"/>
      </p:scale>
      <p:origin x="0" y="0"/>
    </p:cViewPr>
  </p:notesTextViewPr>
  <p:sorterViewPr>
    <p:cViewPr>
      <p:scale>
        <a:sx n="66" d="100"/>
        <a:sy n="66" d="100"/>
      </p:scale>
      <p:origin x="0" y="2693"/>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715FB6F-AF2C-489D-AD1B-86F13A515579}"/>
              </a:ext>
            </a:extLst>
          </p:cNvPr>
          <p:cNvSpPr>
            <a:spLocks noGrp="1"/>
          </p:cNvSpPr>
          <p:nvPr>
            <p:ph type="hdr" sz="quarter"/>
          </p:nvPr>
        </p:nvSpPr>
        <p:spPr>
          <a:xfrm>
            <a:off x="0" y="0"/>
            <a:ext cx="295275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s-ES"/>
          </a:p>
        </p:txBody>
      </p:sp>
      <p:sp>
        <p:nvSpPr>
          <p:cNvPr id="3" name="2 Marcador de fecha">
            <a:extLst>
              <a:ext uri="{FF2B5EF4-FFF2-40B4-BE49-F238E27FC236}">
                <a16:creationId xmlns:a16="http://schemas.microsoft.com/office/drawing/2014/main" id="{492B7EBE-F669-49F5-867D-1014B13C1C88}"/>
              </a:ext>
            </a:extLst>
          </p:cNvPr>
          <p:cNvSpPr>
            <a:spLocks noGrp="1"/>
          </p:cNvSpPr>
          <p:nvPr>
            <p:ph type="dt" idx="1"/>
          </p:nvPr>
        </p:nvSpPr>
        <p:spPr>
          <a:xfrm>
            <a:off x="3860800" y="0"/>
            <a:ext cx="295275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37FB0B40-582A-4ED0-B7F2-08A0F617AC1E}" type="datetimeFigureOut">
              <a:rPr lang="es-ES"/>
              <a:pPr>
                <a:defRPr/>
              </a:pPr>
              <a:t>27/02/2026</a:t>
            </a:fld>
            <a:endParaRPr lang="es-ES"/>
          </a:p>
        </p:txBody>
      </p:sp>
      <p:sp>
        <p:nvSpPr>
          <p:cNvPr id="4" name="3 Marcador de imagen de diapositiva">
            <a:extLst>
              <a:ext uri="{FF2B5EF4-FFF2-40B4-BE49-F238E27FC236}">
                <a16:creationId xmlns:a16="http://schemas.microsoft.com/office/drawing/2014/main" id="{878E1D9A-59F5-489A-A975-130EAB43CBDD}"/>
              </a:ext>
            </a:extLst>
          </p:cNvPr>
          <p:cNvSpPr>
            <a:spLocks noGrp="1" noRot="1" noChangeAspect="1"/>
          </p:cNvSpPr>
          <p:nvPr>
            <p:ph type="sldImg" idx="2"/>
          </p:nvPr>
        </p:nvSpPr>
        <p:spPr>
          <a:xfrm>
            <a:off x="923925" y="746125"/>
            <a:ext cx="4968875" cy="372745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a:extLst>
              <a:ext uri="{FF2B5EF4-FFF2-40B4-BE49-F238E27FC236}">
                <a16:creationId xmlns:a16="http://schemas.microsoft.com/office/drawing/2014/main" id="{6B061F31-16EE-41CF-A317-49F3358AE824}"/>
              </a:ext>
            </a:extLst>
          </p:cNvPr>
          <p:cNvSpPr>
            <a:spLocks noGrp="1"/>
          </p:cNvSpPr>
          <p:nvPr>
            <p:ph type="body" sz="quarter" idx="3"/>
          </p:nvPr>
        </p:nvSpPr>
        <p:spPr>
          <a:xfrm>
            <a:off x="681038" y="4722813"/>
            <a:ext cx="5453062" cy="4473575"/>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E9FB7EED-97EB-48A5-8C96-3E9DDD89582F}"/>
              </a:ext>
            </a:extLst>
          </p:cNvPr>
          <p:cNvSpPr>
            <a:spLocks noGrp="1"/>
          </p:cNvSpPr>
          <p:nvPr>
            <p:ph type="ftr" sz="quarter" idx="4"/>
          </p:nvPr>
        </p:nvSpPr>
        <p:spPr>
          <a:xfrm>
            <a:off x="0" y="9444038"/>
            <a:ext cx="295275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s-ES"/>
          </a:p>
        </p:txBody>
      </p:sp>
      <p:sp>
        <p:nvSpPr>
          <p:cNvPr id="7" name="6 Marcador de número de diapositiva">
            <a:extLst>
              <a:ext uri="{FF2B5EF4-FFF2-40B4-BE49-F238E27FC236}">
                <a16:creationId xmlns:a16="http://schemas.microsoft.com/office/drawing/2014/main" id="{E500E435-5BBA-4EDD-AED4-FEE1CBF33A40}"/>
              </a:ext>
            </a:extLst>
          </p:cNvPr>
          <p:cNvSpPr>
            <a:spLocks noGrp="1"/>
          </p:cNvSpPr>
          <p:nvPr>
            <p:ph type="sldNum" sz="quarter" idx="5"/>
          </p:nvPr>
        </p:nvSpPr>
        <p:spPr>
          <a:xfrm>
            <a:off x="3860800" y="9444038"/>
            <a:ext cx="295275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392DE21-7AED-4AD6-8B00-0D5BDA9527EE}"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a:extLst>
              <a:ext uri="{FF2B5EF4-FFF2-40B4-BE49-F238E27FC236}">
                <a16:creationId xmlns:a16="http://schemas.microsoft.com/office/drawing/2014/main" id="{E36B114A-61D8-48AC-9F56-69F512E3C6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Marcador de notas 2">
            <a:extLst>
              <a:ext uri="{FF2B5EF4-FFF2-40B4-BE49-F238E27FC236}">
                <a16:creationId xmlns:a16="http://schemas.microsoft.com/office/drawing/2014/main" id="{674A6010-03FE-4C8E-B4E6-D1A5D5EE91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s-AR"/>
          </a:p>
        </p:txBody>
      </p:sp>
      <p:sp>
        <p:nvSpPr>
          <p:cNvPr id="13316" name="Marcador de número de diapositiva 3">
            <a:extLst>
              <a:ext uri="{FF2B5EF4-FFF2-40B4-BE49-F238E27FC236}">
                <a16:creationId xmlns:a16="http://schemas.microsoft.com/office/drawing/2014/main" id="{BCCDEE3D-A536-4DE5-8568-F4318D5218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0EDB53-8D2A-4608-96B2-8CB3D9C95AA7}" type="slidenum">
              <a:rPr lang="es-AR" altLang="es-AR" smtClean="0"/>
              <a:pPr/>
              <a:t>10</a:t>
            </a:fld>
            <a:endParaRPr lang="es-AR" alt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2886D8F3-B15C-4758-9330-96EF345808D2}"/>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4C54C0EE-838E-4287-9FF6-D99CAA139081}"/>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750A0585-F090-4DB0-9A55-5CF0DD8AD2E8}"/>
              </a:ext>
            </a:extLst>
          </p:cNvPr>
          <p:cNvSpPr>
            <a:spLocks noGrp="1" noChangeArrowheads="1"/>
          </p:cNvSpPr>
          <p:nvPr>
            <p:ph type="sldNum" sz="quarter" idx="12"/>
          </p:nvPr>
        </p:nvSpPr>
        <p:spPr>
          <a:ln/>
        </p:spPr>
        <p:txBody>
          <a:bodyPr/>
          <a:lstStyle>
            <a:lvl1pPr>
              <a:defRPr/>
            </a:lvl1pPr>
          </a:lstStyle>
          <a:p>
            <a:pPr>
              <a:defRPr/>
            </a:pPr>
            <a:fld id="{5934E68A-B8DE-4B72-ABE0-E28BB0A48E90}" type="slidenum">
              <a:rPr lang="es-ES_tradnl"/>
              <a:pPr>
                <a:defRPr/>
              </a:pPr>
              <a:t>‹#›</a:t>
            </a:fld>
            <a:endParaRPr lang="es-ES_tradnl"/>
          </a:p>
        </p:txBody>
      </p:sp>
    </p:spTree>
    <p:extLst>
      <p:ext uri="{BB962C8B-B14F-4D97-AF65-F5344CB8AC3E}">
        <p14:creationId xmlns:p14="http://schemas.microsoft.com/office/powerpoint/2010/main" val="204193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955643BA-B70A-4FF9-BA5A-5E2B13ECC17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C8EB9F42-AAB8-418C-B657-AFB5C6E060B0}"/>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3C06F4FC-2D45-41D8-ADF1-518D357C4123}"/>
              </a:ext>
            </a:extLst>
          </p:cNvPr>
          <p:cNvSpPr>
            <a:spLocks noGrp="1" noChangeArrowheads="1"/>
          </p:cNvSpPr>
          <p:nvPr>
            <p:ph type="sldNum" sz="quarter" idx="12"/>
          </p:nvPr>
        </p:nvSpPr>
        <p:spPr>
          <a:ln/>
        </p:spPr>
        <p:txBody>
          <a:bodyPr/>
          <a:lstStyle>
            <a:lvl1pPr>
              <a:defRPr/>
            </a:lvl1pPr>
          </a:lstStyle>
          <a:p>
            <a:pPr>
              <a:defRPr/>
            </a:pPr>
            <a:fld id="{61292936-FD12-4D40-947E-5FE2ABD0481B}" type="slidenum">
              <a:rPr lang="es-ES_tradnl"/>
              <a:pPr>
                <a:defRPr/>
              </a:pPr>
              <a:t>‹#›</a:t>
            </a:fld>
            <a:endParaRPr lang="es-ES_tradnl"/>
          </a:p>
        </p:txBody>
      </p:sp>
    </p:spTree>
    <p:extLst>
      <p:ext uri="{BB962C8B-B14F-4D97-AF65-F5344CB8AC3E}">
        <p14:creationId xmlns:p14="http://schemas.microsoft.com/office/powerpoint/2010/main" val="345518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2C3B7E77-A7B9-41CE-BB1E-F45CB5CEA66E}"/>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23C3F53F-8B14-4FAE-9138-34CD43BF12D4}"/>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BF6227E8-40B2-4088-A2B1-7B2A54C9B167}"/>
              </a:ext>
            </a:extLst>
          </p:cNvPr>
          <p:cNvSpPr>
            <a:spLocks noGrp="1" noChangeArrowheads="1"/>
          </p:cNvSpPr>
          <p:nvPr>
            <p:ph type="sldNum" sz="quarter" idx="12"/>
          </p:nvPr>
        </p:nvSpPr>
        <p:spPr>
          <a:ln/>
        </p:spPr>
        <p:txBody>
          <a:bodyPr/>
          <a:lstStyle>
            <a:lvl1pPr>
              <a:defRPr/>
            </a:lvl1pPr>
          </a:lstStyle>
          <a:p>
            <a:pPr>
              <a:defRPr/>
            </a:pPr>
            <a:fld id="{C2D3A59A-C867-403A-AD34-908B86C01E71}" type="slidenum">
              <a:rPr lang="es-ES_tradnl"/>
              <a:pPr>
                <a:defRPr/>
              </a:pPr>
              <a:t>‹#›</a:t>
            </a:fld>
            <a:endParaRPr lang="es-ES_tradnl"/>
          </a:p>
        </p:txBody>
      </p:sp>
    </p:spTree>
    <p:extLst>
      <p:ext uri="{BB962C8B-B14F-4D97-AF65-F5344CB8AC3E}">
        <p14:creationId xmlns:p14="http://schemas.microsoft.com/office/powerpoint/2010/main" val="408586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a:extLst>
              <a:ext uri="{FF2B5EF4-FFF2-40B4-BE49-F238E27FC236}">
                <a16:creationId xmlns:a16="http://schemas.microsoft.com/office/drawing/2014/main" id="{E184872D-709F-44CD-89D6-F90C52725BB5}"/>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a:extLst>
              <a:ext uri="{FF2B5EF4-FFF2-40B4-BE49-F238E27FC236}">
                <a16:creationId xmlns:a16="http://schemas.microsoft.com/office/drawing/2014/main" id="{9F1ABA04-A438-482B-9C0A-928A556FEF4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a:extLst>
              <a:ext uri="{FF2B5EF4-FFF2-40B4-BE49-F238E27FC236}">
                <a16:creationId xmlns:a16="http://schemas.microsoft.com/office/drawing/2014/main" id="{B0F01A35-6D92-4B58-85E8-0FF3F7F8D82E}"/>
              </a:ext>
            </a:extLst>
          </p:cNvPr>
          <p:cNvSpPr>
            <a:spLocks noGrp="1" noChangeArrowheads="1"/>
          </p:cNvSpPr>
          <p:nvPr>
            <p:ph type="sldNum" sz="quarter" idx="12"/>
          </p:nvPr>
        </p:nvSpPr>
        <p:spPr>
          <a:ln/>
        </p:spPr>
        <p:txBody>
          <a:bodyPr/>
          <a:lstStyle>
            <a:lvl1pPr>
              <a:defRPr/>
            </a:lvl1pPr>
          </a:lstStyle>
          <a:p>
            <a:pPr>
              <a:defRPr/>
            </a:pPr>
            <a:fld id="{5361F120-0D3E-4213-813C-EDE781C10F6B}" type="slidenum">
              <a:rPr lang="es-ES_tradnl"/>
              <a:pPr>
                <a:defRPr/>
              </a:pPr>
              <a:t>‹#›</a:t>
            </a:fld>
            <a:endParaRPr lang="es-ES_tradnl"/>
          </a:p>
        </p:txBody>
      </p:sp>
    </p:spTree>
    <p:extLst>
      <p:ext uri="{BB962C8B-B14F-4D97-AF65-F5344CB8AC3E}">
        <p14:creationId xmlns:p14="http://schemas.microsoft.com/office/powerpoint/2010/main" val="358580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3FCF8E32-A868-4F82-A2DC-7FB6ADD1D750}"/>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C5E25B02-9A79-48BA-B827-7458B226C690}"/>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C7B034FD-A69E-4B33-86F5-72DB6D40EA88}"/>
              </a:ext>
            </a:extLst>
          </p:cNvPr>
          <p:cNvSpPr>
            <a:spLocks noGrp="1" noChangeArrowheads="1"/>
          </p:cNvSpPr>
          <p:nvPr>
            <p:ph type="sldNum" sz="quarter" idx="12"/>
          </p:nvPr>
        </p:nvSpPr>
        <p:spPr>
          <a:ln/>
        </p:spPr>
        <p:txBody>
          <a:bodyPr/>
          <a:lstStyle>
            <a:lvl1pPr>
              <a:defRPr/>
            </a:lvl1pPr>
          </a:lstStyle>
          <a:p>
            <a:pPr>
              <a:defRPr/>
            </a:pPr>
            <a:fld id="{D041845E-35AE-4474-8A41-BBE535B655BC}" type="slidenum">
              <a:rPr lang="es-ES_tradnl"/>
              <a:pPr>
                <a:defRPr/>
              </a:pPr>
              <a:t>‹#›</a:t>
            </a:fld>
            <a:endParaRPr lang="es-ES_tradnl"/>
          </a:p>
        </p:txBody>
      </p:sp>
    </p:spTree>
    <p:extLst>
      <p:ext uri="{BB962C8B-B14F-4D97-AF65-F5344CB8AC3E}">
        <p14:creationId xmlns:p14="http://schemas.microsoft.com/office/powerpoint/2010/main" val="243630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54FCAA7C-0F9B-4D18-ACE2-3A7DDE8CD6C2}"/>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2E4B2F10-7978-4637-8D1F-62BC09C74AED}"/>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9DFAAD15-F153-4A15-90EB-8E7882FC58EA}"/>
              </a:ext>
            </a:extLst>
          </p:cNvPr>
          <p:cNvSpPr>
            <a:spLocks noGrp="1" noChangeArrowheads="1"/>
          </p:cNvSpPr>
          <p:nvPr>
            <p:ph type="sldNum" sz="quarter" idx="12"/>
          </p:nvPr>
        </p:nvSpPr>
        <p:spPr>
          <a:ln/>
        </p:spPr>
        <p:txBody>
          <a:bodyPr/>
          <a:lstStyle>
            <a:lvl1pPr>
              <a:defRPr/>
            </a:lvl1pPr>
          </a:lstStyle>
          <a:p>
            <a:pPr>
              <a:defRPr/>
            </a:pPr>
            <a:fld id="{4F21DA10-BC35-4302-B204-89AA77E10851}" type="slidenum">
              <a:rPr lang="es-ES_tradnl"/>
              <a:pPr>
                <a:defRPr/>
              </a:pPr>
              <a:t>‹#›</a:t>
            </a:fld>
            <a:endParaRPr lang="es-ES_tradnl"/>
          </a:p>
        </p:txBody>
      </p:sp>
    </p:spTree>
    <p:extLst>
      <p:ext uri="{BB962C8B-B14F-4D97-AF65-F5344CB8AC3E}">
        <p14:creationId xmlns:p14="http://schemas.microsoft.com/office/powerpoint/2010/main" val="2418060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31A1FE1F-812D-4CE2-9625-A15BA251062C}"/>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C45A3EA1-A683-4E12-9939-7AFCA5C596FE}"/>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61BE4447-18F6-4BC8-A563-4CEE5BCD25A7}"/>
              </a:ext>
            </a:extLst>
          </p:cNvPr>
          <p:cNvSpPr>
            <a:spLocks noGrp="1" noChangeArrowheads="1"/>
          </p:cNvSpPr>
          <p:nvPr>
            <p:ph type="sldNum" sz="quarter" idx="12"/>
          </p:nvPr>
        </p:nvSpPr>
        <p:spPr>
          <a:ln/>
        </p:spPr>
        <p:txBody>
          <a:bodyPr/>
          <a:lstStyle>
            <a:lvl1pPr>
              <a:defRPr/>
            </a:lvl1pPr>
          </a:lstStyle>
          <a:p>
            <a:pPr>
              <a:defRPr/>
            </a:pPr>
            <a:fld id="{45EC5771-D656-4CAC-9D57-D7F0D3108402}" type="slidenum">
              <a:rPr lang="es-ES_tradnl"/>
              <a:pPr>
                <a:defRPr/>
              </a:pPr>
              <a:t>‹#›</a:t>
            </a:fld>
            <a:endParaRPr lang="es-ES_tradnl"/>
          </a:p>
        </p:txBody>
      </p:sp>
    </p:spTree>
    <p:extLst>
      <p:ext uri="{BB962C8B-B14F-4D97-AF65-F5344CB8AC3E}">
        <p14:creationId xmlns:p14="http://schemas.microsoft.com/office/powerpoint/2010/main" val="409070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68C3B8BB-49F3-49CF-B201-05D4824F93EA}"/>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a:extLst>
              <a:ext uri="{FF2B5EF4-FFF2-40B4-BE49-F238E27FC236}">
                <a16:creationId xmlns:a16="http://schemas.microsoft.com/office/drawing/2014/main" id="{75FEDC6D-9448-403D-99B2-0FB0539602F0}"/>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a:extLst>
              <a:ext uri="{FF2B5EF4-FFF2-40B4-BE49-F238E27FC236}">
                <a16:creationId xmlns:a16="http://schemas.microsoft.com/office/drawing/2014/main" id="{43CE16BA-707B-4E82-91E1-D1BE5A0D32F0}"/>
              </a:ext>
            </a:extLst>
          </p:cNvPr>
          <p:cNvSpPr>
            <a:spLocks noGrp="1" noChangeArrowheads="1"/>
          </p:cNvSpPr>
          <p:nvPr>
            <p:ph type="sldNum" sz="quarter" idx="12"/>
          </p:nvPr>
        </p:nvSpPr>
        <p:spPr>
          <a:ln/>
        </p:spPr>
        <p:txBody>
          <a:bodyPr/>
          <a:lstStyle>
            <a:lvl1pPr>
              <a:defRPr/>
            </a:lvl1pPr>
          </a:lstStyle>
          <a:p>
            <a:pPr>
              <a:defRPr/>
            </a:pPr>
            <a:fld id="{383D82DF-1193-43F8-BEFB-46040C74C7A7}" type="slidenum">
              <a:rPr lang="es-ES_tradnl"/>
              <a:pPr>
                <a:defRPr/>
              </a:pPr>
              <a:t>‹#›</a:t>
            </a:fld>
            <a:endParaRPr lang="es-ES_tradnl"/>
          </a:p>
        </p:txBody>
      </p:sp>
    </p:spTree>
    <p:extLst>
      <p:ext uri="{BB962C8B-B14F-4D97-AF65-F5344CB8AC3E}">
        <p14:creationId xmlns:p14="http://schemas.microsoft.com/office/powerpoint/2010/main" val="238440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196B1A15-2591-400D-BDFF-66BA79C37EE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a:extLst>
              <a:ext uri="{FF2B5EF4-FFF2-40B4-BE49-F238E27FC236}">
                <a16:creationId xmlns:a16="http://schemas.microsoft.com/office/drawing/2014/main" id="{B0AB3D8A-7363-4E8A-B0A2-7B0EE42CF81B}"/>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a:extLst>
              <a:ext uri="{FF2B5EF4-FFF2-40B4-BE49-F238E27FC236}">
                <a16:creationId xmlns:a16="http://schemas.microsoft.com/office/drawing/2014/main" id="{55949412-5509-4E83-8198-50A1DE1227E2}"/>
              </a:ext>
            </a:extLst>
          </p:cNvPr>
          <p:cNvSpPr>
            <a:spLocks noGrp="1" noChangeArrowheads="1"/>
          </p:cNvSpPr>
          <p:nvPr>
            <p:ph type="sldNum" sz="quarter" idx="12"/>
          </p:nvPr>
        </p:nvSpPr>
        <p:spPr>
          <a:ln/>
        </p:spPr>
        <p:txBody>
          <a:bodyPr/>
          <a:lstStyle>
            <a:lvl1pPr>
              <a:defRPr/>
            </a:lvl1pPr>
          </a:lstStyle>
          <a:p>
            <a:pPr>
              <a:defRPr/>
            </a:pPr>
            <a:fld id="{474D6A3A-1169-4805-83CA-E2625ECDEC31}" type="slidenum">
              <a:rPr lang="es-ES_tradnl"/>
              <a:pPr>
                <a:defRPr/>
              </a:pPr>
              <a:t>‹#›</a:t>
            </a:fld>
            <a:endParaRPr lang="es-ES_tradnl"/>
          </a:p>
        </p:txBody>
      </p:sp>
    </p:spTree>
    <p:extLst>
      <p:ext uri="{BB962C8B-B14F-4D97-AF65-F5344CB8AC3E}">
        <p14:creationId xmlns:p14="http://schemas.microsoft.com/office/powerpoint/2010/main" val="103044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0B0E7B-43D2-4860-BA0A-929D97BDFFD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a:extLst>
              <a:ext uri="{FF2B5EF4-FFF2-40B4-BE49-F238E27FC236}">
                <a16:creationId xmlns:a16="http://schemas.microsoft.com/office/drawing/2014/main" id="{4249E755-3037-4376-BFC6-3833BD93EC46}"/>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a:extLst>
              <a:ext uri="{FF2B5EF4-FFF2-40B4-BE49-F238E27FC236}">
                <a16:creationId xmlns:a16="http://schemas.microsoft.com/office/drawing/2014/main" id="{9E98469D-7FEE-4E72-BCA0-417D62A27FD3}"/>
              </a:ext>
            </a:extLst>
          </p:cNvPr>
          <p:cNvSpPr>
            <a:spLocks noGrp="1" noChangeArrowheads="1"/>
          </p:cNvSpPr>
          <p:nvPr>
            <p:ph type="sldNum" sz="quarter" idx="12"/>
          </p:nvPr>
        </p:nvSpPr>
        <p:spPr>
          <a:ln/>
        </p:spPr>
        <p:txBody>
          <a:bodyPr/>
          <a:lstStyle>
            <a:lvl1pPr>
              <a:defRPr/>
            </a:lvl1pPr>
          </a:lstStyle>
          <a:p>
            <a:pPr>
              <a:defRPr/>
            </a:pPr>
            <a:fld id="{7D596EB9-2B53-49F5-8DB9-5CFE6EB90AD5}" type="slidenum">
              <a:rPr lang="es-ES_tradnl"/>
              <a:pPr>
                <a:defRPr/>
              </a:pPr>
              <a:t>‹#›</a:t>
            </a:fld>
            <a:endParaRPr lang="es-ES_tradnl"/>
          </a:p>
        </p:txBody>
      </p:sp>
    </p:spTree>
    <p:extLst>
      <p:ext uri="{BB962C8B-B14F-4D97-AF65-F5344CB8AC3E}">
        <p14:creationId xmlns:p14="http://schemas.microsoft.com/office/powerpoint/2010/main" val="12562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85DDA6FE-A5D0-4C04-90FE-F9A5CC584E8C}"/>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810E1F4D-DD00-4771-B2B2-EE6D70202117}"/>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DEFD19E0-6928-45E8-8FF1-79D729471B99}"/>
              </a:ext>
            </a:extLst>
          </p:cNvPr>
          <p:cNvSpPr>
            <a:spLocks noGrp="1" noChangeArrowheads="1"/>
          </p:cNvSpPr>
          <p:nvPr>
            <p:ph type="sldNum" sz="quarter" idx="12"/>
          </p:nvPr>
        </p:nvSpPr>
        <p:spPr>
          <a:ln/>
        </p:spPr>
        <p:txBody>
          <a:bodyPr/>
          <a:lstStyle>
            <a:lvl1pPr>
              <a:defRPr/>
            </a:lvl1pPr>
          </a:lstStyle>
          <a:p>
            <a:pPr>
              <a:defRPr/>
            </a:pPr>
            <a:fld id="{09BD2FEE-146C-4183-A787-673FA50FAF1E}" type="slidenum">
              <a:rPr lang="es-ES_tradnl"/>
              <a:pPr>
                <a:defRPr/>
              </a:pPr>
              <a:t>‹#›</a:t>
            </a:fld>
            <a:endParaRPr lang="es-ES_tradnl"/>
          </a:p>
        </p:txBody>
      </p:sp>
    </p:spTree>
    <p:extLst>
      <p:ext uri="{BB962C8B-B14F-4D97-AF65-F5344CB8AC3E}">
        <p14:creationId xmlns:p14="http://schemas.microsoft.com/office/powerpoint/2010/main" val="309221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E45DA29B-F6C4-4D79-A8EB-F5AAF5F0253C}"/>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B157A080-B0D7-4405-BC22-046B27D6C7D4}"/>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5EFDAD66-CB3E-46EC-B043-299661F2843E}"/>
              </a:ext>
            </a:extLst>
          </p:cNvPr>
          <p:cNvSpPr>
            <a:spLocks noGrp="1" noChangeArrowheads="1"/>
          </p:cNvSpPr>
          <p:nvPr>
            <p:ph type="sldNum" sz="quarter" idx="12"/>
          </p:nvPr>
        </p:nvSpPr>
        <p:spPr>
          <a:ln/>
        </p:spPr>
        <p:txBody>
          <a:bodyPr/>
          <a:lstStyle>
            <a:lvl1pPr>
              <a:defRPr/>
            </a:lvl1pPr>
          </a:lstStyle>
          <a:p>
            <a:pPr>
              <a:defRPr/>
            </a:pPr>
            <a:fld id="{C74455D4-64E0-425F-9D3C-8C3343064095}" type="slidenum">
              <a:rPr lang="es-ES_tradnl"/>
              <a:pPr>
                <a:defRPr/>
              </a:pPr>
              <a:t>‹#›</a:t>
            </a:fld>
            <a:endParaRPr lang="es-ES_tradnl"/>
          </a:p>
        </p:txBody>
      </p:sp>
    </p:spTree>
    <p:extLst>
      <p:ext uri="{BB962C8B-B14F-4D97-AF65-F5344CB8AC3E}">
        <p14:creationId xmlns:p14="http://schemas.microsoft.com/office/powerpoint/2010/main" val="236001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627AC87-FE27-4A62-8892-20BBBD5955B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AR"/>
              <a:t>Haga clic para cambiar el estilo de título	</a:t>
            </a:r>
          </a:p>
        </p:txBody>
      </p:sp>
      <p:sp>
        <p:nvSpPr>
          <p:cNvPr id="1027" name="Rectangle 3">
            <a:extLst>
              <a:ext uri="{FF2B5EF4-FFF2-40B4-BE49-F238E27FC236}">
                <a16:creationId xmlns:a16="http://schemas.microsoft.com/office/drawing/2014/main" id="{72F385EC-6DF9-4BC7-8577-9A1BA5AB1B7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AR"/>
              <a:t>Haga clic para modificar el estilo de texto del patrón</a:t>
            </a:r>
          </a:p>
          <a:p>
            <a:pPr lvl="1"/>
            <a:r>
              <a:rPr lang="es-ES_tradnl" altLang="es-AR"/>
              <a:t>Segundo nivel</a:t>
            </a:r>
          </a:p>
          <a:p>
            <a:pPr lvl="2"/>
            <a:r>
              <a:rPr lang="es-ES_tradnl" altLang="es-AR"/>
              <a:t>Tercer nivel</a:t>
            </a:r>
          </a:p>
          <a:p>
            <a:pPr lvl="3"/>
            <a:r>
              <a:rPr lang="es-ES_tradnl" altLang="es-AR"/>
              <a:t>Cuarto nivel</a:t>
            </a:r>
          </a:p>
          <a:p>
            <a:pPr lvl="4"/>
            <a:r>
              <a:rPr lang="es-ES_tradnl" altLang="es-AR"/>
              <a:t>Quinto nivel</a:t>
            </a:r>
          </a:p>
        </p:txBody>
      </p:sp>
      <p:sp>
        <p:nvSpPr>
          <p:cNvPr id="1028" name="Rectangle 4">
            <a:extLst>
              <a:ext uri="{FF2B5EF4-FFF2-40B4-BE49-F238E27FC236}">
                <a16:creationId xmlns:a16="http://schemas.microsoft.com/office/drawing/2014/main" id="{5655AAD4-C94A-4D0E-858A-1662F3008D2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s-ES_tradnl"/>
          </a:p>
        </p:txBody>
      </p:sp>
      <p:sp>
        <p:nvSpPr>
          <p:cNvPr id="1029" name="Rectangle 5">
            <a:extLst>
              <a:ext uri="{FF2B5EF4-FFF2-40B4-BE49-F238E27FC236}">
                <a16:creationId xmlns:a16="http://schemas.microsoft.com/office/drawing/2014/main" id="{CADA511D-EE44-43D5-8817-CE4D8524F72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s-ES_tradnl"/>
          </a:p>
        </p:txBody>
      </p:sp>
      <p:sp>
        <p:nvSpPr>
          <p:cNvPr id="1030" name="Rectangle 6">
            <a:extLst>
              <a:ext uri="{FF2B5EF4-FFF2-40B4-BE49-F238E27FC236}">
                <a16:creationId xmlns:a16="http://schemas.microsoft.com/office/drawing/2014/main" id="{E68C17BE-7377-4A1C-9F48-9A08689C219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B6EA76E-FEAB-4BE5-81DD-600ECF1E7D60}" type="slidenum">
              <a:rPr lang="es-ES_tradnl"/>
              <a:pPr>
                <a:defRPr/>
              </a:pPr>
              <a:t>‹#›</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2.fices.unsl.edu.ar/~fisic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25.xml.rels><?xml version="1.0" encoding="UTF-8" standalone="yes"?>
<Relationships xmlns="http://schemas.openxmlformats.org/package/2006/relationships"><Relationship Id="rId3" Type="http://schemas.microsoft.com/office/2007/relationships/hdphoto" Target="../media/hdphoto19.wdp"/><Relationship Id="rId7" Type="http://schemas.openxmlformats.org/officeDocument/2006/relationships/image" Target="../media/image97.png"/><Relationship Id="rId2"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6.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2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hyperlink" Target="https://phet.colorado.edu/es/simulation/forces-and-motio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08.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10.png"/><Relationship Id="rId7" Type="http://schemas.openxmlformats.org/officeDocument/2006/relationships/image" Target="../media/image72.png"/><Relationship Id="rId12" Type="http://schemas.openxmlformats.org/officeDocument/2006/relationships/image" Target="../media/image118.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117.png"/><Relationship Id="rId5" Type="http://schemas.openxmlformats.org/officeDocument/2006/relationships/image" Target="../media/image112.png"/><Relationship Id="rId10" Type="http://schemas.openxmlformats.org/officeDocument/2006/relationships/image" Target="../media/image116.png"/><Relationship Id="rId4" Type="http://schemas.openxmlformats.org/officeDocument/2006/relationships/image" Target="../media/image111.png"/><Relationship Id="rId9" Type="http://schemas.openxmlformats.org/officeDocument/2006/relationships/image" Target="../media/image115.png"/></Relationships>
</file>

<file path=ppt/slides/_rels/slide34.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23.png"/><Relationship Id="rId5" Type="http://schemas.openxmlformats.org/officeDocument/2006/relationships/image" Target="../media/image122.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s>
</file>

<file path=ppt/slides/_rels/slide35.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5.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8.wdp"/><Relationship Id="rId4" Type="http://schemas.openxmlformats.org/officeDocument/2006/relationships/image" Target="../media/image9.png"/><Relationship Id="rId9" Type="http://schemas.microsoft.com/office/2007/relationships/hdphoto" Target="../media/hdphoto10.wdp"/></Relationships>
</file>

<file path=ppt/slides/_rels/slide7.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3.png"/><Relationship Id="rId7" Type="http://schemas.openxmlformats.org/officeDocument/2006/relationships/image" Target="../media/image15.png"/><Relationship Id="rId12" Type="http://schemas.microsoft.com/office/2007/relationships/hdphoto" Target="../media/hdphoto15.wdp"/><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12.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14.wdp"/><Relationship Id="rId4" Type="http://schemas.microsoft.com/office/2007/relationships/hdphoto" Target="../media/hdphoto11.wdp"/><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16.wdp"/><Relationship Id="rId7" Type="http://schemas.microsoft.com/office/2007/relationships/hdphoto" Target="../media/hdphoto18.wdp"/><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0.png"/><Relationship Id="rId5" Type="http://schemas.microsoft.com/office/2007/relationships/hdphoto" Target="../media/hdphoto17.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hlinkClick r:id="rId2"/>
            <a:extLst>
              <a:ext uri="{FF2B5EF4-FFF2-40B4-BE49-F238E27FC236}">
                <a16:creationId xmlns:a16="http://schemas.microsoft.com/office/drawing/2014/main" id="{43BC4101-6AE0-4241-A1FF-211F3D88FF8A}"/>
              </a:ext>
            </a:extLst>
          </p:cNvPr>
          <p:cNvSpPr>
            <a:spLocks noChangeArrowheads="1"/>
          </p:cNvSpPr>
          <p:nvPr/>
        </p:nvSpPr>
        <p:spPr bwMode="auto">
          <a:xfrm>
            <a:off x="4095750" y="3302000"/>
            <a:ext cx="46545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AR" altLang="es-AR"/>
              <a:t>Se estudian las partículas en movimiento y las causas que lo producen.</a:t>
            </a:r>
          </a:p>
          <a:p>
            <a:pPr eaLnBrk="1" hangingPunct="1">
              <a:spcBef>
                <a:spcPct val="0"/>
              </a:spcBef>
              <a:buFontTx/>
              <a:buNone/>
            </a:pPr>
            <a:endParaRPr lang="es-ES" altLang="es-AR" b="1"/>
          </a:p>
        </p:txBody>
      </p:sp>
      <p:sp>
        <p:nvSpPr>
          <p:cNvPr id="5" name="Rectangle 3">
            <a:hlinkClick r:id="rId2"/>
            <a:extLst>
              <a:ext uri="{FF2B5EF4-FFF2-40B4-BE49-F238E27FC236}">
                <a16:creationId xmlns:a16="http://schemas.microsoft.com/office/drawing/2014/main" id="{0B32B5D5-EA0D-4833-915F-943991545156}"/>
              </a:ext>
            </a:extLst>
          </p:cNvPr>
          <p:cNvSpPr>
            <a:spLocks noChangeArrowheads="1"/>
          </p:cNvSpPr>
          <p:nvPr/>
        </p:nvSpPr>
        <p:spPr bwMode="auto">
          <a:xfrm>
            <a:off x="0" y="56832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AR" sz="4800" b="1"/>
              <a:t>FÍSICA BÁSICA</a:t>
            </a:r>
          </a:p>
        </p:txBody>
      </p:sp>
      <p:sp>
        <p:nvSpPr>
          <p:cNvPr id="7" name="Rectangle 2">
            <a:hlinkClick r:id="rId2"/>
            <a:extLst>
              <a:ext uri="{FF2B5EF4-FFF2-40B4-BE49-F238E27FC236}">
                <a16:creationId xmlns:a16="http://schemas.microsoft.com/office/drawing/2014/main" id="{53F795EC-780F-4062-B6FF-36B21EC00C52}"/>
              </a:ext>
            </a:extLst>
          </p:cNvPr>
          <p:cNvSpPr>
            <a:spLocks noChangeArrowheads="1"/>
          </p:cNvSpPr>
          <p:nvPr/>
        </p:nvSpPr>
        <p:spPr bwMode="auto">
          <a:xfrm>
            <a:off x="485775" y="1878013"/>
            <a:ext cx="3609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4800" b="1"/>
              <a:t>3. Dinámica</a:t>
            </a:r>
          </a:p>
        </p:txBody>
      </p:sp>
      <p:pic>
        <p:nvPicPr>
          <p:cNvPr id="3077" name="Imagen 2">
            <a:extLst>
              <a:ext uri="{FF2B5EF4-FFF2-40B4-BE49-F238E27FC236}">
                <a16:creationId xmlns:a16="http://schemas.microsoft.com/office/drawing/2014/main" id="{BA659E2F-95F9-4762-99A7-618A8F0B113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4913" y="3157538"/>
            <a:ext cx="24003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nodeType="afterGroup">
                            <p:stCondLst>
                              <p:cond delay="52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ppt_x</p:attrName>
                                        </p:attrNameLst>
                                      </p:cBhvr>
                                      <p:tavLst>
                                        <p:tav tm="0">
                                          <p:val>
                                            <p:strVal val="#ppt_x"/>
                                          </p:val>
                                        </p:tav>
                                        <p:tav tm="100000">
                                          <p:val>
                                            <p:strVal val="#ppt_x"/>
                                          </p:val>
                                        </p:tav>
                                      </p:tavLst>
                                    </p:anim>
                                    <p:anim calcmode="lin" valueType="num">
                                      <p:cBhvr>
                                        <p:cTn id="15" dur="2000" fill="hold"/>
                                        <p:tgtEl>
                                          <p:spTgt spid="7"/>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52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ppt_x</p:attrName>
                                        </p:attrNameLst>
                                      </p:cBhvr>
                                      <p:tavLst>
                                        <p:tav tm="0">
                                          <p:val>
                                            <p:strVal val="#ppt_x"/>
                                          </p:val>
                                        </p:tav>
                                        <p:tav tm="100000">
                                          <p:val>
                                            <p:strVal val="#ppt_x"/>
                                          </p:val>
                                        </p:tav>
                                      </p:tavLst>
                                    </p:anim>
                                    <p:anim calcmode="lin" valueType="num">
                                      <p:cBhvr>
                                        <p:cTn id="21" dur="2000" fill="hold"/>
                                        <p:tgtEl>
                                          <p:spTgt spid="6"/>
                                        </p:tgtEl>
                                        <p:attrNameLst>
                                          <p:attrName>ppt_y</p:attrName>
                                        </p:attrNameLst>
                                      </p:cBhvr>
                                      <p:tavLst>
                                        <p:tav tm="0">
                                          <p:val>
                                            <p:strVal val="#ppt_y-.1"/>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12618F5-1ED3-43D1-A68E-14FE02ACC85A}"/>
              </a:ext>
            </a:extLst>
          </p:cNvPr>
          <p:cNvSpPr>
            <a:spLocks noChangeArrowheads="1"/>
          </p:cNvSpPr>
          <p:nvPr/>
        </p:nvSpPr>
        <p:spPr bwMode="auto">
          <a:xfrm>
            <a:off x="193675" y="230188"/>
            <a:ext cx="87169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FF0000"/>
                </a:solidFill>
              </a:rPr>
              <a:t>Inercia</a:t>
            </a:r>
            <a:r>
              <a:rPr lang="es-AR" altLang="es-AR" sz="2200"/>
              <a:t> es la propiedad que tienen los cuerpos de permanecer en su estado de reposo o movimiento (velocidad uniforme), mientras la fuerza neta sea igual a cero, o la resistencia que opone la materia al modificar su estado de reposo o movimiento.</a:t>
            </a:r>
          </a:p>
        </p:txBody>
      </p:sp>
      <p:sp>
        <p:nvSpPr>
          <p:cNvPr id="2" name="Rectángulo 1">
            <a:extLst>
              <a:ext uri="{FF2B5EF4-FFF2-40B4-BE49-F238E27FC236}">
                <a16:creationId xmlns:a16="http://schemas.microsoft.com/office/drawing/2014/main" id="{4ABD26FC-FEC4-4E6D-80ED-8E2C97801AF5}"/>
              </a:ext>
            </a:extLst>
          </p:cNvPr>
          <p:cNvSpPr>
            <a:spLocks noChangeArrowheads="1"/>
          </p:cNvSpPr>
          <p:nvPr/>
        </p:nvSpPr>
        <p:spPr bwMode="auto">
          <a:xfrm>
            <a:off x="214313" y="4945063"/>
            <a:ext cx="86963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Cuando un cuerpo está en reposo o se mueve con velocidad constante (en línea recta con rapidez constante), decimos que el cuerpo está en </a:t>
            </a:r>
            <a:r>
              <a:rPr lang="es-AR" altLang="es-AR" sz="2200" b="1">
                <a:solidFill>
                  <a:srgbClr val="0070C0"/>
                </a:solidFill>
              </a:rPr>
              <a:t>equilibrio.</a:t>
            </a:r>
            <a:endParaRPr lang="es-AR" altLang="es-AR" sz="220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BF38ED3A-3761-4FC8-8230-24FAC76D3583}"/>
              </a:ext>
            </a:extLst>
          </p:cNvPr>
          <p:cNvSpPr>
            <a:spLocks noRot="1" noChangeAspect="1" noMove="1" noResize="1" noEditPoints="1" noAdjustHandles="1" noChangeArrowheads="1" noChangeShapeType="1" noTextEdit="1"/>
          </p:cNvSpPr>
          <p:nvPr/>
        </p:nvSpPr>
        <p:spPr>
          <a:xfrm>
            <a:off x="193480" y="216615"/>
            <a:ext cx="8696325" cy="1589093"/>
          </a:xfrm>
          <a:prstGeom prst="rect">
            <a:avLst/>
          </a:prstGeom>
          <a:blipFill>
            <a:blip r:embed="rId3"/>
            <a:stretch>
              <a:fillRect/>
            </a:stretch>
          </a:blipFill>
          <a:ln>
            <a:solidFill>
              <a:srgbClr val="FF0000"/>
            </a:solidFill>
          </a:ln>
        </p:spPr>
        <p:txBody>
          <a:bodyPr/>
          <a:lstStyle/>
          <a:p>
            <a:r>
              <a:rPr lang="es-AR">
                <a:noFill/>
              </a:rPr>
              <a:t> </a:t>
            </a:r>
          </a:p>
        </p:txBody>
      </p:sp>
      <p:sp>
        <p:nvSpPr>
          <p:cNvPr id="8" name="Rectángulo 7">
            <a:extLst>
              <a:ext uri="{FF2B5EF4-FFF2-40B4-BE49-F238E27FC236}">
                <a16:creationId xmlns:a16="http://schemas.microsoft.com/office/drawing/2014/main" id="{752A1413-4ED7-4F81-BE04-CF2A72FDF8AB}"/>
              </a:ext>
            </a:extLst>
          </p:cNvPr>
          <p:cNvSpPr/>
          <p:nvPr/>
        </p:nvSpPr>
        <p:spPr>
          <a:xfrm>
            <a:off x="193675" y="4903788"/>
            <a:ext cx="8696325" cy="12176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3" name="CuadroTexto 2">
            <a:extLst>
              <a:ext uri="{FF2B5EF4-FFF2-40B4-BE49-F238E27FC236}">
                <a16:creationId xmlns:a16="http://schemas.microsoft.com/office/drawing/2014/main" id="{62EBA6C9-60CE-4D03-82DC-2D0199945AF4}"/>
              </a:ext>
            </a:extLst>
          </p:cNvPr>
          <p:cNvSpPr txBox="1">
            <a:spLocks noRot="1" noChangeAspect="1" noMove="1" noResize="1" noEditPoints="1" noAdjustHandles="1" noChangeArrowheads="1" noChangeShapeType="1" noTextEdit="1"/>
          </p:cNvSpPr>
          <p:nvPr/>
        </p:nvSpPr>
        <p:spPr>
          <a:xfrm>
            <a:off x="-170597" y="2529801"/>
            <a:ext cx="4005618" cy="379719"/>
          </a:xfrm>
          <a:prstGeom prst="rect">
            <a:avLst/>
          </a:prstGeom>
          <a:blipFill>
            <a:blip r:embed="rId4"/>
            <a:stretch>
              <a:fillRect/>
            </a:stretch>
          </a:blipFill>
        </p:spPr>
        <p:txBody>
          <a:bodyPr/>
          <a:lstStyle/>
          <a:p>
            <a:r>
              <a:rPr lang="es-AR">
                <a:noFill/>
              </a:rPr>
              <a:t> </a:t>
            </a:r>
          </a:p>
        </p:txBody>
      </p:sp>
      <p:sp>
        <p:nvSpPr>
          <p:cNvPr id="4" name="CuadroTexto 3">
            <a:extLst>
              <a:ext uri="{FF2B5EF4-FFF2-40B4-BE49-F238E27FC236}">
                <a16:creationId xmlns:a16="http://schemas.microsoft.com/office/drawing/2014/main" id="{A6CC7867-7963-4CE2-BAC0-1F4DA021BB0E}"/>
              </a:ext>
            </a:extLst>
          </p:cNvPr>
          <p:cNvSpPr txBox="1">
            <a:spLocks noRot="1" noChangeAspect="1" noMove="1" noResize="1" noEditPoints="1" noAdjustHandles="1" noChangeArrowheads="1" noChangeShapeType="1" noTextEdit="1"/>
          </p:cNvSpPr>
          <p:nvPr/>
        </p:nvSpPr>
        <p:spPr>
          <a:xfrm>
            <a:off x="3835021" y="2529801"/>
            <a:ext cx="964943" cy="379719"/>
          </a:xfrm>
          <a:prstGeom prst="rect">
            <a:avLst/>
          </a:prstGeom>
          <a:blipFill>
            <a:blip r:embed="rId5"/>
            <a:stretch>
              <a:fillRect/>
            </a:stretch>
          </a:blipFill>
        </p:spPr>
        <p:txBody>
          <a:bodyPr/>
          <a:lstStyle/>
          <a:p>
            <a:r>
              <a:rPr lang="es-AR">
                <a:noFill/>
              </a:rPr>
              <a:t> </a:t>
            </a:r>
          </a:p>
        </p:txBody>
      </p:sp>
      <p:sp>
        <p:nvSpPr>
          <p:cNvPr id="11" name="CuadroTexto 10">
            <a:extLst>
              <a:ext uri="{FF2B5EF4-FFF2-40B4-BE49-F238E27FC236}">
                <a16:creationId xmlns:a16="http://schemas.microsoft.com/office/drawing/2014/main" id="{A17A5F63-2156-4076-9231-6DB5A0AFA5A8}"/>
              </a:ext>
            </a:extLst>
          </p:cNvPr>
          <p:cNvSpPr txBox="1">
            <a:spLocks noRot="1" noChangeAspect="1" noMove="1" noResize="1" noEditPoints="1" noAdjustHandles="1" noChangeArrowheads="1" noChangeShapeType="1" noTextEdit="1"/>
          </p:cNvSpPr>
          <p:nvPr/>
        </p:nvSpPr>
        <p:spPr>
          <a:xfrm>
            <a:off x="1832212" y="3732764"/>
            <a:ext cx="1286378" cy="819840"/>
          </a:xfrm>
          <a:prstGeom prst="rect">
            <a:avLst/>
          </a:prstGeom>
          <a:blipFill>
            <a:blip r:embed="rId6"/>
            <a:stretch>
              <a:fillRect/>
            </a:stretch>
          </a:blipFill>
        </p:spPr>
        <p:txBody>
          <a:bodyPr/>
          <a:lstStyle/>
          <a:p>
            <a:r>
              <a:rPr lang="es-AR">
                <a:noFill/>
              </a:rPr>
              <a:t> </a:t>
            </a:r>
          </a:p>
        </p:txBody>
      </p:sp>
      <p:sp>
        <p:nvSpPr>
          <p:cNvPr id="12" name="CuadroTexto 11">
            <a:extLst>
              <a:ext uri="{FF2B5EF4-FFF2-40B4-BE49-F238E27FC236}">
                <a16:creationId xmlns:a16="http://schemas.microsoft.com/office/drawing/2014/main" id="{2B684194-3E5A-41F3-9100-CE528158C6F3}"/>
              </a:ext>
            </a:extLst>
          </p:cNvPr>
          <p:cNvSpPr txBox="1">
            <a:spLocks noRot="1" noChangeAspect="1" noMove="1" noResize="1" noEditPoints="1" noAdjustHandles="1" noChangeArrowheads="1" noChangeShapeType="1" noTextEdit="1"/>
          </p:cNvSpPr>
          <p:nvPr/>
        </p:nvSpPr>
        <p:spPr>
          <a:xfrm>
            <a:off x="235146" y="3773795"/>
            <a:ext cx="1278875" cy="819840"/>
          </a:xfrm>
          <a:prstGeom prst="rect">
            <a:avLst/>
          </a:prstGeom>
          <a:blipFill>
            <a:blip r:embed="rId7"/>
            <a:stretch>
              <a:fillRect/>
            </a:stretch>
          </a:blipFill>
        </p:spPr>
        <p:txBody>
          <a:bodyPr/>
          <a:lstStyle/>
          <a:p>
            <a:r>
              <a:rPr lang="es-AR">
                <a:noFill/>
              </a:rPr>
              <a:t> </a:t>
            </a:r>
          </a:p>
        </p:txBody>
      </p:sp>
      <p:sp>
        <p:nvSpPr>
          <p:cNvPr id="13" name="Rectángulo 12">
            <a:extLst>
              <a:ext uri="{FF2B5EF4-FFF2-40B4-BE49-F238E27FC236}">
                <a16:creationId xmlns:a16="http://schemas.microsoft.com/office/drawing/2014/main" id="{9108B7F6-B2F0-4839-B457-41D2177BFF5A}"/>
              </a:ext>
            </a:extLst>
          </p:cNvPr>
          <p:cNvSpPr>
            <a:spLocks noChangeArrowheads="1"/>
          </p:cNvSpPr>
          <p:nvPr/>
        </p:nvSpPr>
        <p:spPr bwMode="auto">
          <a:xfrm>
            <a:off x="193675" y="1982788"/>
            <a:ext cx="8696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Lo anterior se puede se puede expresar de la siguiente manera:</a:t>
            </a:r>
            <a:endParaRPr lang="es-AR" altLang="es-AR" sz="220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a:extLst>
              <a:ext uri="{FF2B5EF4-FFF2-40B4-BE49-F238E27FC236}">
                <a16:creationId xmlns:a16="http://schemas.microsoft.com/office/drawing/2014/main" id="{AEBC3C38-1B00-4C93-A66E-65CE7003D554}"/>
              </a:ext>
            </a:extLst>
          </p:cNvPr>
          <p:cNvSpPr>
            <a:spLocks noChangeArrowheads="1"/>
          </p:cNvSpPr>
          <p:nvPr/>
        </p:nvSpPr>
        <p:spPr bwMode="auto">
          <a:xfrm>
            <a:off x="193675" y="3268663"/>
            <a:ext cx="8696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o en función de sus componentes:</a:t>
            </a:r>
            <a:endParaRPr lang="es-AR" altLang="es-AR" sz="220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par>
                          <p:cTn id="36" fill="hold" nodeType="afterGroup">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EDA409B-1891-4226-BF6C-15F555AD4227}"/>
              </a:ext>
            </a:extLst>
          </p:cNvPr>
          <p:cNvSpPr>
            <a:spLocks noChangeArrowheads="1"/>
          </p:cNvSpPr>
          <p:nvPr/>
        </p:nvSpPr>
        <p:spPr bwMode="auto">
          <a:xfrm>
            <a:off x="155575" y="2414588"/>
            <a:ext cx="87344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AR" altLang="es-AR" sz="2200">
                <a:cs typeface="Arial" panose="020B0604020202020204" pitchFamily="34" charset="0"/>
              </a:rPr>
              <a:t>No es una “fuerza” lo que lo hace. De acuerdo con la primera ley de Newton, las mochilas continúan su estado de movimiento conservando su velocidad. Las mochilas desaceleran cuando se les aplica una fuerza, como lo es la fricción con el piso.</a:t>
            </a:r>
          </a:p>
        </p:txBody>
      </p:sp>
      <p:sp>
        <p:nvSpPr>
          <p:cNvPr id="5" name="Rectángulo 4">
            <a:extLst>
              <a:ext uri="{FF2B5EF4-FFF2-40B4-BE49-F238E27FC236}">
                <a16:creationId xmlns:a16="http://schemas.microsoft.com/office/drawing/2014/main" id="{5FE331EC-85F0-4667-952A-7E1AC4BCD645}"/>
              </a:ext>
            </a:extLst>
          </p:cNvPr>
          <p:cNvSpPr>
            <a:spLocks noChangeArrowheads="1"/>
          </p:cNvSpPr>
          <p:nvPr/>
        </p:nvSpPr>
        <p:spPr bwMode="auto">
          <a:xfrm>
            <a:off x="155575" y="879475"/>
            <a:ext cx="87344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AR" altLang="es-AR" sz="2200">
                <a:ea typeface="Times-Roman"/>
                <a:cs typeface="Arial" panose="020B0604020202020204" pitchFamily="34" charset="0"/>
              </a:rPr>
              <a:t>Un autobús escolar frena bruscamente y todas las mochilas en el piso comienzan a deslizarse hacia adelante. ¿Qué fuerza provoca este deslizamiento?</a:t>
            </a:r>
          </a:p>
        </p:txBody>
      </p:sp>
      <p:sp>
        <p:nvSpPr>
          <p:cNvPr id="4" name="CuadroTexto 3">
            <a:extLst>
              <a:ext uri="{FF2B5EF4-FFF2-40B4-BE49-F238E27FC236}">
                <a16:creationId xmlns:a16="http://schemas.microsoft.com/office/drawing/2014/main" id="{E969B19C-2EF0-44F5-B64C-D3A29003317B}"/>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383F5FF-4137-4132-A292-C20973E3C618}"/>
              </a:ext>
            </a:extLst>
          </p:cNvPr>
          <p:cNvSpPr>
            <a:spLocks noChangeArrowheads="1"/>
          </p:cNvSpPr>
          <p:nvPr/>
        </p:nvSpPr>
        <p:spPr bwMode="auto">
          <a:xfrm>
            <a:off x="168275" y="1308100"/>
            <a:ext cx="87296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AR" altLang="es-AR" sz="2200">
                <a:cs typeface="Arial" panose="020B0604020202020204" pitchFamily="34" charset="0"/>
              </a:rPr>
              <a:t>Newton usó el término </a:t>
            </a:r>
            <a:r>
              <a:rPr lang="es-AR" altLang="es-AR" sz="2200" b="1">
                <a:solidFill>
                  <a:srgbClr val="FF0000"/>
                </a:solidFill>
                <a:cs typeface="Arial" panose="020B0604020202020204" pitchFamily="34" charset="0"/>
              </a:rPr>
              <a:t>masa</a:t>
            </a:r>
            <a:r>
              <a:rPr lang="es-AR" altLang="es-AR" sz="2200">
                <a:cs typeface="Arial" panose="020B0604020202020204" pitchFamily="34" charset="0"/>
              </a:rPr>
              <a:t> como sinónimo de cantidad de materia, </a:t>
            </a:r>
            <a:r>
              <a:rPr lang="es-AR" altLang="es-AR" sz="2200"/>
              <a:t>es una propiedad del objeto mismo.</a:t>
            </a:r>
            <a:endParaRPr lang="es-AR" altLang="es-AR" sz="2200">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57433A0F-F2E6-448A-AAB8-9DD80BCB50DF}"/>
              </a:ext>
            </a:extLst>
          </p:cNvPr>
          <p:cNvSpPr>
            <a:spLocks noChangeArrowheads="1"/>
          </p:cNvSpPr>
          <p:nvPr/>
        </p:nvSpPr>
        <p:spPr bwMode="auto">
          <a:xfrm>
            <a:off x="168275" y="2300288"/>
            <a:ext cx="61198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ea typeface="Calibri" panose="020F0502020204030204" pitchFamily="34" charset="0"/>
                <a:cs typeface="Arial" panose="020B0604020202020204" pitchFamily="34" charset="0"/>
              </a:rPr>
              <a:t>Masa es una medida de la inercia de un objeto.</a:t>
            </a:r>
          </a:p>
        </p:txBody>
      </p:sp>
      <p:sp>
        <p:nvSpPr>
          <p:cNvPr id="8" name="Rectángulo 7">
            <a:extLst>
              <a:ext uri="{FF2B5EF4-FFF2-40B4-BE49-F238E27FC236}">
                <a16:creationId xmlns:a16="http://schemas.microsoft.com/office/drawing/2014/main" id="{F2D85EBD-DD3A-4810-AB12-642A6487841A}"/>
              </a:ext>
            </a:extLst>
          </p:cNvPr>
          <p:cNvSpPr/>
          <p:nvPr/>
        </p:nvSpPr>
        <p:spPr>
          <a:xfrm>
            <a:off x="168275" y="2970213"/>
            <a:ext cx="8729663" cy="768350"/>
          </a:xfrm>
          <a:prstGeom prst="rect">
            <a:avLst/>
          </a:prstGeom>
        </p:spPr>
        <p:txBody>
          <a:bodyPr>
            <a:spAutoFit/>
          </a:bodyPr>
          <a:lstStyle/>
          <a:p>
            <a:pPr algn="just">
              <a:defRPr/>
            </a:pPr>
            <a:r>
              <a:rPr lang="es-AR" sz="2200" dirty="0">
                <a:latin typeface="+mn-lt"/>
                <a:ea typeface="Calibri" panose="020F0502020204030204" pitchFamily="34" charset="0"/>
                <a:cs typeface="Times New Roman" panose="02020603050405020304" pitchFamily="18" charset="0"/>
              </a:rPr>
              <a:t>Cuanto mayor sea la masa de un cuerpo, tanto mayor será la fuerza necesaria para darle una aceleración específica. </a:t>
            </a:r>
            <a:endParaRPr lang="es-AR" sz="2200" dirty="0">
              <a:latin typeface="+mn-lt"/>
            </a:endParaRPr>
          </a:p>
        </p:txBody>
      </p:sp>
      <p:sp>
        <p:nvSpPr>
          <p:cNvPr id="2" name="Rectángulo 1">
            <a:extLst>
              <a:ext uri="{FF2B5EF4-FFF2-40B4-BE49-F238E27FC236}">
                <a16:creationId xmlns:a16="http://schemas.microsoft.com/office/drawing/2014/main" id="{B70E77B6-C654-4A8D-B1A2-DDE82CFD8A9A}"/>
              </a:ext>
            </a:extLst>
          </p:cNvPr>
          <p:cNvSpPr/>
          <p:nvPr/>
        </p:nvSpPr>
        <p:spPr>
          <a:xfrm>
            <a:off x="168275" y="3998913"/>
            <a:ext cx="4941888" cy="430212"/>
          </a:xfrm>
          <a:prstGeom prst="rect">
            <a:avLst/>
          </a:prstGeom>
        </p:spPr>
        <p:txBody>
          <a:bodyPr wrap="none">
            <a:spAutoFit/>
          </a:bodyPr>
          <a:lstStyle/>
          <a:p>
            <a:pPr>
              <a:defRPr/>
            </a:pPr>
            <a:r>
              <a:rPr lang="es-AR" sz="2200" dirty="0">
                <a:latin typeface="+mn-lt"/>
                <a:cs typeface="Times New Roman" panose="02020603050405020304" pitchFamily="18" charset="0"/>
              </a:rPr>
              <a:t>Unidad de masa es el kilogramo (kg). </a:t>
            </a:r>
          </a:p>
        </p:txBody>
      </p:sp>
      <p:sp>
        <p:nvSpPr>
          <p:cNvPr id="9" name="CuadroTexto 8">
            <a:extLst>
              <a:ext uri="{FF2B5EF4-FFF2-40B4-BE49-F238E27FC236}">
                <a16:creationId xmlns:a16="http://schemas.microsoft.com/office/drawing/2014/main" id="{9CADCBB9-614E-4477-820C-0727712A58E8}"/>
              </a:ext>
            </a:extLst>
          </p:cNvPr>
          <p:cNvSpPr txBox="1"/>
          <p:nvPr/>
        </p:nvSpPr>
        <p:spPr>
          <a:xfrm>
            <a:off x="168275" y="131763"/>
            <a:ext cx="8729663" cy="769937"/>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Segunda Ley de Newton. Peso y masa. Sistema de unidades. Sistema internacional. </a:t>
            </a:r>
          </a:p>
        </p:txBody>
      </p:sp>
      <p:sp>
        <p:nvSpPr>
          <p:cNvPr id="10" name="Rectángulo 9">
            <a:extLst>
              <a:ext uri="{FF2B5EF4-FFF2-40B4-BE49-F238E27FC236}">
                <a16:creationId xmlns:a16="http://schemas.microsoft.com/office/drawing/2014/main" id="{112BF2E3-744A-4703-AD70-B5B088B12AB6}"/>
              </a:ext>
            </a:extLst>
          </p:cNvPr>
          <p:cNvSpPr/>
          <p:nvPr/>
        </p:nvSpPr>
        <p:spPr>
          <a:xfrm>
            <a:off x="201613" y="1246188"/>
            <a:ext cx="8696325" cy="1592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2"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7E7E14D-69DE-47EF-A9F3-E150F04D4243}"/>
              </a:ext>
            </a:extLst>
          </p:cNvPr>
          <p:cNvSpPr>
            <a:spLocks noChangeArrowheads="1"/>
          </p:cNvSpPr>
          <p:nvPr/>
        </p:nvSpPr>
        <p:spPr bwMode="auto">
          <a:xfrm>
            <a:off x="223838" y="493713"/>
            <a:ext cx="86391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FF0000"/>
                </a:solidFill>
                <a:cs typeface="Arial" panose="020B0604020202020204" pitchFamily="34" charset="0"/>
              </a:rPr>
              <a:t>Peso </a:t>
            </a:r>
            <a:r>
              <a:rPr lang="es-AR" altLang="es-AR" sz="2200">
                <a:cs typeface="Arial" panose="020B0604020202020204" pitchFamily="34" charset="0"/>
              </a:rPr>
              <a:t>es la f</a:t>
            </a:r>
            <a:r>
              <a:rPr lang="es-AR" altLang="es-AR" sz="2200"/>
              <a:t>uerza con que la Tierra atrae a un cuerpo, por acción de la gravedad</a:t>
            </a:r>
            <a:r>
              <a:rPr lang="es-AR" altLang="es-AR" sz="2200" b="1"/>
              <a:t>.</a:t>
            </a:r>
            <a:endParaRPr lang="es-AR" altLang="es-AR" sz="2200">
              <a:cs typeface="Arial" panose="020B0604020202020204" pitchFamily="34" charset="0"/>
            </a:endParaRPr>
          </a:p>
        </p:txBody>
      </p:sp>
      <p:sp>
        <p:nvSpPr>
          <p:cNvPr id="2" name="Rectángulo 1">
            <a:extLst>
              <a:ext uri="{FF2B5EF4-FFF2-40B4-BE49-F238E27FC236}">
                <a16:creationId xmlns:a16="http://schemas.microsoft.com/office/drawing/2014/main" id="{F10DD21F-2816-4DA0-9EBB-A34976FE8D98}"/>
              </a:ext>
            </a:extLst>
          </p:cNvPr>
          <p:cNvSpPr>
            <a:spLocks noChangeArrowheads="1"/>
          </p:cNvSpPr>
          <p:nvPr/>
        </p:nvSpPr>
        <p:spPr bwMode="auto">
          <a:xfrm>
            <a:off x="250825" y="1581150"/>
            <a:ext cx="37639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es-AR" altLang="es-AR" sz="2200">
                <a:cs typeface="Arial" panose="020B0604020202020204" pitchFamily="34" charset="0"/>
              </a:rPr>
              <a:t>Relación entre masa y peso:</a:t>
            </a:r>
          </a:p>
        </p:txBody>
      </p:sp>
      <p:sp>
        <p:nvSpPr>
          <p:cNvPr id="8" name="Rectángulo 7">
            <a:extLst>
              <a:ext uri="{FF2B5EF4-FFF2-40B4-BE49-F238E27FC236}">
                <a16:creationId xmlns:a16="http://schemas.microsoft.com/office/drawing/2014/main" id="{603220D8-C45A-4B65-80EE-8BFDC73D9FB2}"/>
              </a:ext>
            </a:extLst>
          </p:cNvPr>
          <p:cNvSpPr/>
          <p:nvPr/>
        </p:nvSpPr>
        <p:spPr>
          <a:xfrm>
            <a:off x="214313" y="522288"/>
            <a:ext cx="8696325" cy="768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9" name="Rectángulo 8">
            <a:extLst>
              <a:ext uri="{FF2B5EF4-FFF2-40B4-BE49-F238E27FC236}">
                <a16:creationId xmlns:a16="http://schemas.microsoft.com/office/drawing/2014/main" id="{65922D64-DF4E-4B5F-866C-2F1CEF95C6F9}"/>
              </a:ext>
            </a:extLst>
          </p:cNvPr>
          <p:cNvSpPr>
            <a:spLocks noChangeArrowheads="1"/>
          </p:cNvSpPr>
          <p:nvPr/>
        </p:nvSpPr>
        <p:spPr bwMode="auto">
          <a:xfrm>
            <a:off x="250825" y="2166938"/>
            <a:ext cx="86233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AR" altLang="es-AR" sz="2200">
                <a:cs typeface="Arial" panose="020B0604020202020204" pitchFamily="34" charset="0"/>
              </a:rPr>
              <a:t>Si un cuerpo de 1 kg de masa cae con una aceleración de 9,8 m/s</a:t>
            </a:r>
            <a:r>
              <a:rPr lang="es-AR" altLang="es-AR" sz="2200" baseline="30000">
                <a:cs typeface="Arial" panose="020B0604020202020204" pitchFamily="34" charset="0"/>
              </a:rPr>
              <a:t>2</a:t>
            </a:r>
            <a:r>
              <a:rPr lang="es-AR" altLang="es-AR" sz="2200">
                <a:cs typeface="Arial" panose="020B0604020202020204" pitchFamily="34" charset="0"/>
              </a:rPr>
              <a:t> la fuerza que produce esa aceleración tiene al magnitud</a:t>
            </a:r>
          </a:p>
        </p:txBody>
      </p:sp>
      <p:sp>
        <p:nvSpPr>
          <p:cNvPr id="4" name="CuadroTexto 3">
            <a:extLst>
              <a:ext uri="{FF2B5EF4-FFF2-40B4-BE49-F238E27FC236}">
                <a16:creationId xmlns:a16="http://schemas.microsoft.com/office/drawing/2014/main" id="{B87F4242-EAD5-46B7-A014-C59794A2EDE8}"/>
              </a:ext>
            </a:extLst>
          </p:cNvPr>
          <p:cNvSpPr txBox="1">
            <a:spLocks noRot="1" noChangeAspect="1" noMove="1" noResize="1" noEditPoints="1" noAdjustHandles="1" noChangeArrowheads="1" noChangeShapeType="1" noTextEdit="1"/>
          </p:cNvSpPr>
          <p:nvPr/>
        </p:nvSpPr>
        <p:spPr>
          <a:xfrm>
            <a:off x="287199" y="3233924"/>
            <a:ext cx="5549468" cy="579967"/>
          </a:xfrm>
          <a:prstGeom prst="rect">
            <a:avLst/>
          </a:prstGeom>
          <a:blipFill>
            <a:blip r:embed="rId2"/>
            <a:stretch>
              <a:fillRect/>
            </a:stretch>
          </a:blipFill>
        </p:spPr>
        <p:txBody>
          <a:bodyPr/>
          <a:lstStyle/>
          <a:p>
            <a:r>
              <a:rPr lang="es-AR">
                <a:noFill/>
              </a:rPr>
              <a:t> </a:t>
            </a:r>
          </a:p>
        </p:txBody>
      </p:sp>
      <p:sp>
        <p:nvSpPr>
          <p:cNvPr id="10" name="CuadroTexto 9">
            <a:extLst>
              <a:ext uri="{FF2B5EF4-FFF2-40B4-BE49-F238E27FC236}">
                <a16:creationId xmlns:a16="http://schemas.microsoft.com/office/drawing/2014/main" id="{1532CF75-C9E6-40FA-8F58-793BF7085328}"/>
              </a:ext>
            </a:extLst>
          </p:cNvPr>
          <p:cNvSpPr txBox="1">
            <a:spLocks noRot="1" noChangeAspect="1" noMove="1" noResize="1" noEditPoints="1" noAdjustHandles="1" noChangeArrowheads="1" noChangeShapeType="1" noTextEdit="1"/>
          </p:cNvSpPr>
          <p:nvPr/>
        </p:nvSpPr>
        <p:spPr>
          <a:xfrm>
            <a:off x="287199" y="4110671"/>
            <a:ext cx="1109342" cy="379719"/>
          </a:xfrm>
          <a:prstGeom prst="rect">
            <a:avLst/>
          </a:prstGeom>
          <a:blipFill>
            <a:blip r:embed="rId3"/>
            <a:stretch>
              <a:fillRect/>
            </a:stretch>
          </a:blipFill>
        </p:spPr>
        <p:txBody>
          <a:bodyPr/>
          <a:lstStyle/>
          <a:p>
            <a:r>
              <a:rPr lang="es-A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DCCD126D-E1AE-4F57-889F-B8493881D98C}"/>
              </a:ext>
            </a:extLst>
          </p:cNvPr>
          <p:cNvGraphicFramePr>
            <a:graphicFrameLocks noGrp="1"/>
          </p:cNvGraphicFramePr>
          <p:nvPr/>
        </p:nvGraphicFramePr>
        <p:xfrm>
          <a:off x="1036707" y="1493755"/>
          <a:ext cx="7213204" cy="3547110"/>
        </p:xfrm>
        <a:graphic>
          <a:graphicData uri="http://schemas.openxmlformats.org/drawingml/2006/table">
            <a:tbl>
              <a:tblPr firstRow="1" bandRow="1">
                <a:tableStyleId>{5C22544A-7EE6-4342-B048-85BDC9FD1C3A}</a:tableStyleId>
              </a:tblPr>
              <a:tblGrid>
                <a:gridCol w="1119639">
                  <a:extLst>
                    <a:ext uri="{9D8B030D-6E8A-4147-A177-3AD203B41FA5}">
                      <a16:colId xmlns:a16="http://schemas.microsoft.com/office/drawing/2014/main" val="2774925728"/>
                    </a:ext>
                  </a:extLst>
                </a:gridCol>
                <a:gridCol w="1078173">
                  <a:extLst>
                    <a:ext uri="{9D8B030D-6E8A-4147-A177-3AD203B41FA5}">
                      <a16:colId xmlns:a16="http://schemas.microsoft.com/office/drawing/2014/main" val="3515984234"/>
                    </a:ext>
                  </a:extLst>
                </a:gridCol>
                <a:gridCol w="2101755">
                  <a:extLst>
                    <a:ext uri="{9D8B030D-6E8A-4147-A177-3AD203B41FA5}">
                      <a16:colId xmlns:a16="http://schemas.microsoft.com/office/drawing/2014/main" val="649313169"/>
                    </a:ext>
                  </a:extLst>
                </a:gridCol>
                <a:gridCol w="2913637">
                  <a:extLst>
                    <a:ext uri="{9D8B030D-6E8A-4147-A177-3AD203B41FA5}">
                      <a16:colId xmlns:a16="http://schemas.microsoft.com/office/drawing/2014/main" val="3448699140"/>
                    </a:ext>
                  </a:extLst>
                </a:gridCol>
              </a:tblGrid>
              <a:tr h="762000">
                <a:tc>
                  <a:txBody>
                    <a:bodyPr/>
                    <a:lstStyle/>
                    <a:p>
                      <a:pPr>
                        <a:lnSpc>
                          <a:spcPct val="200000"/>
                        </a:lnSpc>
                        <a:spcAft>
                          <a:spcPts val="1200"/>
                        </a:spcAft>
                      </a:pPr>
                      <a:endParaRPr lang="es-AR" sz="2200" dirty="0"/>
                    </a:p>
                  </a:txBody>
                  <a:tcPr anchor="ctr"/>
                </a:tc>
                <a:tc>
                  <a:txBody>
                    <a:bodyPr/>
                    <a:lstStyle/>
                    <a:p>
                      <a:pPr algn="ctr">
                        <a:lnSpc>
                          <a:spcPct val="200000"/>
                        </a:lnSpc>
                        <a:spcAft>
                          <a:spcPts val="2400"/>
                        </a:spcAft>
                      </a:pPr>
                      <a:r>
                        <a:rPr lang="es-AR" sz="2200" b="0" dirty="0">
                          <a:solidFill>
                            <a:schemeClr val="tx1"/>
                          </a:solidFill>
                        </a:rPr>
                        <a:t>masa</a:t>
                      </a:r>
                    </a:p>
                  </a:txBody>
                  <a:tcPr/>
                </a:tc>
                <a:tc>
                  <a:txBody>
                    <a:bodyPr/>
                    <a:lstStyle/>
                    <a:p>
                      <a:pPr algn="ctr">
                        <a:lnSpc>
                          <a:spcPct val="200000"/>
                        </a:lnSpc>
                        <a:spcAft>
                          <a:spcPts val="2400"/>
                        </a:spcAft>
                      </a:pPr>
                      <a:r>
                        <a:rPr lang="es-AR" sz="2200" b="0" dirty="0">
                          <a:solidFill>
                            <a:schemeClr val="tx1"/>
                          </a:solidFill>
                        </a:rPr>
                        <a:t>aceleración</a:t>
                      </a:r>
                    </a:p>
                  </a:txBody>
                  <a:tcPr/>
                </a:tc>
                <a:tc>
                  <a:txBody>
                    <a:bodyPr/>
                    <a:lstStyle/>
                    <a:p>
                      <a:pPr algn="ctr">
                        <a:lnSpc>
                          <a:spcPct val="200000"/>
                        </a:lnSpc>
                        <a:spcAft>
                          <a:spcPts val="2400"/>
                        </a:spcAft>
                      </a:pPr>
                      <a:r>
                        <a:rPr lang="es-AR" sz="2200" b="0" dirty="0">
                          <a:solidFill>
                            <a:schemeClr val="tx1"/>
                          </a:solidFill>
                        </a:rPr>
                        <a:t>fuerza</a:t>
                      </a:r>
                    </a:p>
                  </a:txBody>
                  <a:tcPr/>
                </a:tc>
                <a:extLst>
                  <a:ext uri="{0D108BD9-81ED-4DB2-BD59-A6C34878D82A}">
                    <a16:rowId xmlns:a16="http://schemas.microsoft.com/office/drawing/2014/main" val="2544457414"/>
                  </a:ext>
                </a:extLst>
              </a:tr>
              <a:tr h="1392555">
                <a:tc>
                  <a:txBody>
                    <a:bodyPr/>
                    <a:lstStyle/>
                    <a:p>
                      <a:pPr algn="ctr">
                        <a:lnSpc>
                          <a:spcPct val="200000"/>
                        </a:lnSpc>
                        <a:spcAft>
                          <a:spcPts val="1200"/>
                        </a:spcAft>
                      </a:pPr>
                      <a:r>
                        <a:rPr lang="es-AR" sz="2200" dirty="0"/>
                        <a:t>MKS</a:t>
                      </a:r>
                    </a:p>
                  </a:txBody>
                  <a:tcPr anchor="ctr"/>
                </a:tc>
                <a:tc>
                  <a:txBody>
                    <a:bodyPr/>
                    <a:lstStyle/>
                    <a:p>
                      <a:pPr algn="ctr">
                        <a:lnSpc>
                          <a:spcPct val="200000"/>
                        </a:lnSpc>
                        <a:spcAft>
                          <a:spcPts val="1200"/>
                        </a:spcAft>
                      </a:pPr>
                      <a:r>
                        <a:rPr lang="es-AR" sz="2200" i="1" dirty="0">
                          <a:latin typeface="Times New Roman" panose="02020603050405020304" pitchFamily="18" charset="0"/>
                          <a:cs typeface="Times New Roman" panose="02020603050405020304" pitchFamily="18" charset="0"/>
                        </a:rPr>
                        <a:t>kg</a:t>
                      </a:r>
                    </a:p>
                  </a:txBody>
                  <a:tcPr anchor="ctr"/>
                </a:tc>
                <a:tc>
                  <a:txBody>
                    <a:bodyPr/>
                    <a:lstStyle/>
                    <a:p>
                      <a:endParaRPr lang="es-AR"/>
                    </a:p>
                  </a:txBody>
                  <a:tcPr anchor="ctr">
                    <a:blipFill>
                      <a:blip r:embed="rId2"/>
                      <a:stretch>
                        <a:fillRect l="-104928" t="-55459" r="-139710" b="-100437"/>
                      </a:stretch>
                    </a:blipFill>
                  </a:tcPr>
                </a:tc>
                <a:tc>
                  <a:txBody>
                    <a:bodyPr/>
                    <a:lstStyle/>
                    <a:p>
                      <a:endParaRPr lang="es-AR"/>
                    </a:p>
                  </a:txBody>
                  <a:tcPr anchor="ctr">
                    <a:blipFill>
                      <a:blip r:embed="rId2"/>
                      <a:stretch>
                        <a:fillRect l="-147908" t="-55459" r="-837" b="-100437"/>
                      </a:stretch>
                    </a:blipFill>
                  </a:tcPr>
                </a:tc>
                <a:extLst>
                  <a:ext uri="{0D108BD9-81ED-4DB2-BD59-A6C34878D82A}">
                    <a16:rowId xmlns:a16="http://schemas.microsoft.com/office/drawing/2014/main" val="2727240419"/>
                  </a:ext>
                </a:extLst>
              </a:tr>
              <a:tr h="1392555">
                <a:tc>
                  <a:txBody>
                    <a:bodyPr/>
                    <a:lstStyle/>
                    <a:p>
                      <a:pPr algn="ctr">
                        <a:lnSpc>
                          <a:spcPct val="200000"/>
                        </a:lnSpc>
                        <a:spcAft>
                          <a:spcPts val="1200"/>
                        </a:spcAft>
                      </a:pPr>
                      <a:r>
                        <a:rPr lang="es-AR" sz="2200" dirty="0"/>
                        <a:t>CGS</a:t>
                      </a:r>
                    </a:p>
                  </a:txBody>
                  <a:tcPr anchor="ctr"/>
                </a:tc>
                <a:tc>
                  <a:txBody>
                    <a:bodyPr/>
                    <a:lstStyle/>
                    <a:p>
                      <a:pPr algn="ctr">
                        <a:lnSpc>
                          <a:spcPct val="200000"/>
                        </a:lnSpc>
                        <a:spcAft>
                          <a:spcPts val="1200"/>
                        </a:spcAft>
                      </a:pPr>
                      <a:r>
                        <a:rPr lang="es-AR" sz="2200" i="1" dirty="0">
                          <a:latin typeface="Times New Roman" panose="02020603050405020304" pitchFamily="18" charset="0"/>
                          <a:cs typeface="Times New Roman" panose="02020603050405020304" pitchFamily="18" charset="0"/>
                        </a:rPr>
                        <a:t>g</a:t>
                      </a:r>
                    </a:p>
                  </a:txBody>
                  <a:tcPr anchor="ctr"/>
                </a:tc>
                <a:tc>
                  <a:txBody>
                    <a:bodyPr/>
                    <a:lstStyle/>
                    <a:p>
                      <a:endParaRPr lang="es-AR"/>
                    </a:p>
                  </a:txBody>
                  <a:tcPr anchor="ctr">
                    <a:blipFill>
                      <a:blip r:embed="rId2"/>
                      <a:stretch>
                        <a:fillRect l="-104928" t="-156140" r="-139710" b="-877"/>
                      </a:stretch>
                    </a:blipFill>
                  </a:tcPr>
                </a:tc>
                <a:tc>
                  <a:txBody>
                    <a:bodyPr/>
                    <a:lstStyle/>
                    <a:p>
                      <a:endParaRPr lang="es-AR"/>
                    </a:p>
                  </a:txBody>
                  <a:tcPr anchor="ctr">
                    <a:blipFill>
                      <a:blip r:embed="rId2"/>
                      <a:stretch>
                        <a:fillRect l="-147908" t="-156140" r="-837" b="-877"/>
                      </a:stretch>
                    </a:blipFill>
                  </a:tcPr>
                </a:tc>
                <a:extLst>
                  <a:ext uri="{0D108BD9-81ED-4DB2-BD59-A6C34878D82A}">
                    <a16:rowId xmlns:a16="http://schemas.microsoft.com/office/drawing/2014/main" val="1233781720"/>
                  </a:ext>
                </a:extLst>
              </a:tr>
            </a:tbl>
          </a:graphicData>
        </a:graphic>
      </p:graphicFrame>
      <p:sp>
        <p:nvSpPr>
          <p:cNvPr id="17411" name="Rectángulo 5">
            <a:extLst>
              <a:ext uri="{FF2B5EF4-FFF2-40B4-BE49-F238E27FC236}">
                <a16:creationId xmlns:a16="http://schemas.microsoft.com/office/drawing/2014/main" id="{4764E7B4-1AF3-49F5-9716-2E5997EFA667}"/>
              </a:ext>
            </a:extLst>
          </p:cNvPr>
          <p:cNvSpPr>
            <a:spLocks noChangeArrowheads="1"/>
          </p:cNvSpPr>
          <p:nvPr/>
        </p:nvSpPr>
        <p:spPr bwMode="auto">
          <a:xfrm>
            <a:off x="161925" y="134938"/>
            <a:ext cx="14573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es-AR" altLang="es-AR" sz="2200" b="1">
                <a:solidFill>
                  <a:srgbClr val="FF0000"/>
                </a:solidFill>
                <a:cs typeface="Arial" panose="020B0604020202020204" pitchFamily="34" charset="0"/>
              </a:rPr>
              <a:t>Unidades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70B5F1A-D9FD-473F-BF72-1E8B3D516432}"/>
              </a:ext>
            </a:extLst>
          </p:cNvPr>
          <p:cNvSpPr>
            <a:spLocks noChangeArrowheads="1"/>
          </p:cNvSpPr>
          <p:nvPr/>
        </p:nvSpPr>
        <p:spPr bwMode="auto">
          <a:xfrm>
            <a:off x="160338" y="184150"/>
            <a:ext cx="56657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AR" altLang="es-AR" sz="2200" dirty="0">
                <a:solidFill>
                  <a:srgbClr val="FF0000"/>
                </a:solidFill>
                <a:latin typeface="+mn-lt"/>
                <a:ea typeface="Times-Roman"/>
                <a:cs typeface="Times-Roman"/>
              </a:rPr>
              <a:t>¿Qué sucede si la fuerza neta </a:t>
            </a:r>
            <a:r>
              <a:rPr lang="es-AR" altLang="es-AR" sz="2200" dirty="0">
                <a:solidFill>
                  <a:srgbClr val="FF0000"/>
                </a:solidFill>
                <a:latin typeface="+mn-lt"/>
                <a:ea typeface="Times-Italic"/>
                <a:cs typeface="Times-Italic"/>
              </a:rPr>
              <a:t>no </a:t>
            </a:r>
            <a:r>
              <a:rPr lang="es-AR" altLang="es-AR" sz="2200" dirty="0">
                <a:solidFill>
                  <a:srgbClr val="FF0000"/>
                </a:solidFill>
                <a:latin typeface="+mn-lt"/>
                <a:ea typeface="Times-Roman"/>
                <a:cs typeface="Times-Roman"/>
              </a:rPr>
              <a:t>es cero?</a:t>
            </a:r>
            <a:endParaRPr lang="es-AR" altLang="es-AR" sz="2200" dirty="0">
              <a:solidFill>
                <a:srgbClr val="FF0000"/>
              </a:solidFill>
              <a:latin typeface="+mn-lt"/>
            </a:endParaRPr>
          </a:p>
        </p:txBody>
      </p:sp>
      <p:pic>
        <p:nvPicPr>
          <p:cNvPr id="6" name="Imagen 5">
            <a:extLst>
              <a:ext uri="{FF2B5EF4-FFF2-40B4-BE49-F238E27FC236}">
                <a16:creationId xmlns:a16="http://schemas.microsoft.com/office/drawing/2014/main" id="{0F96740D-9022-4B41-BEB1-B119361C4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35" t="34253" r="8620" b="15157"/>
          <a:stretch>
            <a:fillRect/>
          </a:stretch>
        </p:blipFill>
        <p:spPr bwMode="auto">
          <a:xfrm>
            <a:off x="860425" y="3054350"/>
            <a:ext cx="76327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9D8D32DC-D4D6-4F30-8FA8-EE48192F85DF}"/>
              </a:ext>
            </a:extLst>
          </p:cNvPr>
          <p:cNvSpPr>
            <a:spLocks noChangeArrowheads="1"/>
          </p:cNvSpPr>
          <p:nvPr/>
        </p:nvSpPr>
        <p:spPr bwMode="auto">
          <a:xfrm>
            <a:off x="160338" y="847725"/>
            <a:ext cx="87249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cs typeface="Arial" panose="020B0604020202020204" pitchFamily="34" charset="0"/>
              </a:rPr>
              <a:t>El cuerpo que estaba en reposo adquiere un movimiento, …</a:t>
            </a:r>
          </a:p>
          <a:p>
            <a:pPr>
              <a:spcBef>
                <a:spcPct val="0"/>
              </a:spcBef>
              <a:buFontTx/>
              <a:buNone/>
            </a:pPr>
            <a:endParaRPr lang="es-AR" altLang="es-AR" sz="2200">
              <a:cs typeface="Arial" panose="020B0604020202020204" pitchFamily="34" charset="0"/>
            </a:endParaRPr>
          </a:p>
          <a:p>
            <a:pPr>
              <a:spcBef>
                <a:spcPct val="0"/>
              </a:spcBef>
              <a:buFontTx/>
              <a:buNone/>
            </a:pPr>
            <a:r>
              <a:rPr lang="es-AR" altLang="es-AR" sz="2200">
                <a:cs typeface="Arial" panose="020B0604020202020204" pitchFamily="34" charset="0"/>
              </a:rPr>
              <a:t>tendrá una aceleración </a:t>
            </a:r>
            <a:r>
              <a:rPr lang="es-AR" altLang="es-AR" sz="2200" b="1" i="1">
                <a:latin typeface="Times New Roman" panose="02020603050405020304" pitchFamily="18" charset="0"/>
                <a:cs typeface="Times New Roman" panose="02020603050405020304" pitchFamily="18" charset="0"/>
              </a:rPr>
              <a:t>a</a:t>
            </a:r>
            <a:r>
              <a:rPr lang="es-AR" altLang="es-AR" sz="2200">
                <a:cs typeface="Arial" panose="020B0604020202020204" pitchFamily="34" charset="0"/>
              </a:rPr>
              <a:t> que depende de la fuerza aplicada …</a:t>
            </a:r>
          </a:p>
          <a:p>
            <a:pPr>
              <a:spcBef>
                <a:spcPct val="0"/>
              </a:spcBef>
              <a:buFontTx/>
              <a:buNone/>
            </a:pPr>
            <a:endParaRPr lang="es-AR" altLang="es-AR" sz="2200">
              <a:cs typeface="Arial" panose="020B0604020202020204" pitchFamily="34" charset="0"/>
            </a:endParaRPr>
          </a:p>
          <a:p>
            <a:pPr>
              <a:spcBef>
                <a:spcPct val="0"/>
              </a:spcBef>
              <a:buFontTx/>
              <a:buNone/>
            </a:pPr>
            <a:r>
              <a:rPr lang="es-AR" altLang="es-AR" sz="2200">
                <a:cs typeface="Arial" panose="020B0604020202020204" pitchFamily="34" charset="0"/>
              </a:rPr>
              <a:t>y una propiedad del cuerpo denominada inercia del cuerpo o masa del cuerpo.</a:t>
            </a:r>
          </a:p>
          <a:p>
            <a:pPr>
              <a:spcBef>
                <a:spcPct val="0"/>
              </a:spcBef>
              <a:buFontTx/>
              <a:buNone/>
            </a:pPr>
            <a:endParaRPr lang="es-AR" altLang="es-AR" sz="2200">
              <a:cs typeface="Arial" panose="020B0604020202020204" pitchFamily="34" charset="0"/>
            </a:endParaRPr>
          </a:p>
          <a:p>
            <a:pPr>
              <a:spcBef>
                <a:spcPct val="0"/>
              </a:spcBef>
              <a:buFontTx/>
              <a:buNone/>
            </a:pPr>
            <a:endParaRPr lang="es-AR" altLang="es-AR" sz="2200">
              <a:cs typeface="Arial" panose="020B0604020202020204" pitchFamily="34" charset="0"/>
            </a:endParaRPr>
          </a:p>
        </p:txBody>
      </p:sp>
      <p:sp>
        <p:nvSpPr>
          <p:cNvPr id="8" name="Rectángulo 7">
            <a:extLst>
              <a:ext uri="{FF2B5EF4-FFF2-40B4-BE49-F238E27FC236}">
                <a16:creationId xmlns:a16="http://schemas.microsoft.com/office/drawing/2014/main" id="{963BE9D1-B079-4BC5-98CD-AA57BCBED0E2}"/>
              </a:ext>
            </a:extLst>
          </p:cNvPr>
          <p:cNvSpPr>
            <a:spLocks noRot="1" noChangeAspect="1" noMove="1" noResize="1" noEditPoints="1" noAdjustHandles="1" noChangeArrowheads="1" noChangeShapeType="1" noTextEdit="1"/>
          </p:cNvSpPr>
          <p:nvPr/>
        </p:nvSpPr>
        <p:spPr bwMode="auto">
          <a:xfrm>
            <a:off x="1637731" y="5464349"/>
            <a:ext cx="6733377" cy="1393651"/>
          </a:xfrm>
          <a:prstGeom prst="rect">
            <a:avLst/>
          </a:prstGeom>
          <a:blipFill>
            <a:blip r:embed="rId3"/>
            <a:stretch>
              <a:fillRect l="-117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s-A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n 1">
            <a:extLst>
              <a:ext uri="{FF2B5EF4-FFF2-40B4-BE49-F238E27FC236}">
                <a16:creationId xmlns:a16="http://schemas.microsoft.com/office/drawing/2014/main" id="{C38C2073-D66B-48C9-A6A3-493FF24EE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500063"/>
            <a:ext cx="856297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957CAA08-1A8B-4E0A-8F2E-C74F47141C31}"/>
              </a:ext>
            </a:extLst>
          </p:cNvPr>
          <p:cNvSpPr txBox="1">
            <a:spLocks noRot="1" noChangeAspect="1" noMove="1" noResize="1" noEditPoints="1" noAdjustHandles="1" noChangeArrowheads="1" noChangeShapeType="1" noTextEdit="1"/>
          </p:cNvSpPr>
          <p:nvPr/>
        </p:nvSpPr>
        <p:spPr>
          <a:xfrm>
            <a:off x="734076" y="879705"/>
            <a:ext cx="872034" cy="338554"/>
          </a:xfrm>
          <a:prstGeom prst="rect">
            <a:avLst/>
          </a:prstGeom>
          <a:blipFill>
            <a:blip r:embed="rId3"/>
            <a:stretch>
              <a:fillRect l="-2759" r="-5517" b="-6897"/>
            </a:stretch>
          </a:blipFill>
          <a:ln>
            <a:solidFill>
              <a:schemeClr val="tx1"/>
            </a:solidFill>
          </a:ln>
        </p:spPr>
        <p:txBody>
          <a:bodyPr/>
          <a:lstStyle/>
          <a:p>
            <a:r>
              <a:rPr lang="es-AR">
                <a:noFill/>
              </a:rPr>
              <a:t> </a:t>
            </a:r>
          </a:p>
        </p:txBody>
      </p:sp>
      <p:sp>
        <p:nvSpPr>
          <p:cNvPr id="4" name="CuadroTexto 3">
            <a:extLst>
              <a:ext uri="{FF2B5EF4-FFF2-40B4-BE49-F238E27FC236}">
                <a16:creationId xmlns:a16="http://schemas.microsoft.com/office/drawing/2014/main" id="{C04901E2-A9D7-4615-8121-2B01D8DCFC92}"/>
              </a:ext>
            </a:extLst>
          </p:cNvPr>
          <p:cNvSpPr txBox="1">
            <a:spLocks noRot="1" noChangeAspect="1" noMove="1" noResize="1" noEditPoints="1" noAdjustHandles="1" noChangeArrowheads="1" noChangeShapeType="1" noTextEdit="1"/>
          </p:cNvSpPr>
          <p:nvPr/>
        </p:nvSpPr>
        <p:spPr>
          <a:xfrm>
            <a:off x="734076" y="3595027"/>
            <a:ext cx="1000787" cy="636008"/>
          </a:xfrm>
          <a:prstGeom prst="rect">
            <a:avLst/>
          </a:prstGeom>
          <a:blipFill>
            <a:blip r:embed="rId4"/>
            <a:stretch>
              <a:fillRect/>
            </a:stretch>
          </a:blipFill>
          <a:ln>
            <a:solidFill>
              <a:schemeClr val="tx1"/>
            </a:solidFill>
          </a:ln>
        </p:spPr>
        <p:txBody>
          <a:bodyPr/>
          <a:lstStyle/>
          <a:p>
            <a:r>
              <a:rPr lang="es-A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6066318-A5AA-4B48-82FD-81EDFE5D4B3E}"/>
              </a:ext>
            </a:extLst>
          </p:cNvPr>
          <p:cNvSpPr/>
          <p:nvPr/>
        </p:nvSpPr>
        <p:spPr>
          <a:xfrm>
            <a:off x="168275" y="3182938"/>
            <a:ext cx="8729663" cy="1446212"/>
          </a:xfrm>
          <a:prstGeom prst="rect">
            <a:avLst/>
          </a:prstGeom>
        </p:spPr>
        <p:txBody>
          <a:bodyPr>
            <a:spAutoFit/>
          </a:bodyPr>
          <a:lstStyle/>
          <a:p>
            <a:pPr algn="just">
              <a:spcAft>
                <a:spcPts val="0"/>
              </a:spcAft>
              <a:defRPr/>
            </a:pPr>
            <a:r>
              <a:rPr lang="es-AR" sz="2200" dirty="0">
                <a:solidFill>
                  <a:schemeClr val="accent4">
                    <a:lumMod val="50000"/>
                  </a:schemeClr>
                </a:solidFill>
                <a:latin typeface="+mn-lt"/>
                <a:ea typeface="Calibri" panose="020F0502020204030204" pitchFamily="34" charset="0"/>
                <a:cs typeface="Times-Bold"/>
              </a:rPr>
              <a:t>Si una fuerza externa neta actúa sobre un cuerpo, éste se acelera. La dirección de la aceleración es la misma que la dirección de la fuerza neta. El vector de la fuerza neta es igual a la masa del cuerpo multiplicada por su aceleración</a:t>
            </a:r>
            <a:endParaRPr lang="es-AR" sz="2200" dirty="0">
              <a:solidFill>
                <a:schemeClr val="accent4">
                  <a:lumMod val="50000"/>
                </a:schemeClr>
              </a:solidFill>
              <a:latin typeface="+mn-lt"/>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E1F64279-0EDE-4BC3-84DC-5313740C6D6D}"/>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Segunda Ley de Newton. </a:t>
            </a:r>
          </a:p>
        </p:txBody>
      </p:sp>
      <p:sp>
        <p:nvSpPr>
          <p:cNvPr id="8" name="Rectángulo 7">
            <a:extLst>
              <a:ext uri="{FF2B5EF4-FFF2-40B4-BE49-F238E27FC236}">
                <a16:creationId xmlns:a16="http://schemas.microsoft.com/office/drawing/2014/main" id="{7A83EA4F-E230-4DA6-B17B-88469EDF8B17}"/>
              </a:ext>
            </a:extLst>
          </p:cNvPr>
          <p:cNvSpPr/>
          <p:nvPr/>
        </p:nvSpPr>
        <p:spPr>
          <a:xfrm>
            <a:off x="201613" y="3081338"/>
            <a:ext cx="8696325" cy="3546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 name="CuadroTexto 1">
            <a:extLst>
              <a:ext uri="{FF2B5EF4-FFF2-40B4-BE49-F238E27FC236}">
                <a16:creationId xmlns:a16="http://schemas.microsoft.com/office/drawing/2014/main" id="{29B6D8FD-57A6-46B6-82F9-0C63C5D0650F}"/>
              </a:ext>
            </a:extLst>
          </p:cNvPr>
          <p:cNvSpPr txBox="1">
            <a:spLocks noRot="1" noChangeAspect="1" noMove="1" noResize="1" noEditPoints="1" noAdjustHandles="1" noChangeArrowheads="1" noChangeShapeType="1" noTextEdit="1"/>
          </p:cNvSpPr>
          <p:nvPr/>
        </p:nvSpPr>
        <p:spPr>
          <a:xfrm>
            <a:off x="826688" y="4779584"/>
            <a:ext cx="1456424" cy="819840"/>
          </a:xfrm>
          <a:prstGeom prst="rect">
            <a:avLst/>
          </a:prstGeom>
          <a:blipFill>
            <a:blip r:embed="rId2"/>
            <a:stretch>
              <a:fillRect/>
            </a:stretch>
          </a:blipFill>
        </p:spPr>
        <p:txBody>
          <a:bodyPr/>
          <a:lstStyle/>
          <a:p>
            <a:r>
              <a:rPr lang="es-AR">
                <a:noFill/>
              </a:rPr>
              <a:t> </a:t>
            </a:r>
          </a:p>
        </p:txBody>
      </p:sp>
      <p:sp>
        <p:nvSpPr>
          <p:cNvPr id="10" name="CuadroTexto 9">
            <a:extLst>
              <a:ext uri="{FF2B5EF4-FFF2-40B4-BE49-F238E27FC236}">
                <a16:creationId xmlns:a16="http://schemas.microsoft.com/office/drawing/2014/main" id="{96441373-54AF-46A0-BFCC-85CF92003283}"/>
              </a:ext>
            </a:extLst>
          </p:cNvPr>
          <p:cNvSpPr txBox="1">
            <a:spLocks noRot="1" noChangeAspect="1" noMove="1" noResize="1" noEditPoints="1" noAdjustHandles="1" noChangeArrowheads="1" noChangeShapeType="1" noTextEdit="1"/>
          </p:cNvSpPr>
          <p:nvPr/>
        </p:nvSpPr>
        <p:spPr>
          <a:xfrm>
            <a:off x="3119512" y="5723362"/>
            <a:ext cx="1746440" cy="654603"/>
          </a:xfrm>
          <a:prstGeom prst="rect">
            <a:avLst/>
          </a:prstGeom>
          <a:blipFill>
            <a:blip r:embed="rId3"/>
            <a:stretch>
              <a:fillRect/>
            </a:stretch>
          </a:blipFill>
        </p:spPr>
        <p:txBody>
          <a:bodyPr/>
          <a:lstStyle/>
          <a:p>
            <a:r>
              <a:rPr lang="es-AR">
                <a:noFill/>
              </a:rPr>
              <a:t> </a:t>
            </a:r>
          </a:p>
        </p:txBody>
      </p:sp>
      <p:sp>
        <p:nvSpPr>
          <p:cNvPr id="13" name="CuadroTexto 12">
            <a:extLst>
              <a:ext uri="{FF2B5EF4-FFF2-40B4-BE49-F238E27FC236}">
                <a16:creationId xmlns:a16="http://schemas.microsoft.com/office/drawing/2014/main" id="{78440E1D-E0F2-4F87-A507-CB52057EF41A}"/>
              </a:ext>
            </a:extLst>
          </p:cNvPr>
          <p:cNvSpPr txBox="1">
            <a:spLocks noRot="1" noChangeAspect="1" noMove="1" noResize="1" noEditPoints="1" noAdjustHandles="1" noChangeArrowheads="1" noChangeShapeType="1" noTextEdit="1"/>
          </p:cNvSpPr>
          <p:nvPr/>
        </p:nvSpPr>
        <p:spPr>
          <a:xfrm>
            <a:off x="826688" y="5723362"/>
            <a:ext cx="1868268" cy="624210"/>
          </a:xfrm>
          <a:prstGeom prst="rect">
            <a:avLst/>
          </a:prstGeom>
          <a:blipFill>
            <a:blip r:embed="rId4"/>
            <a:stretch>
              <a:fillRect/>
            </a:stretch>
          </a:blipFill>
        </p:spPr>
        <p:txBody>
          <a:bodyPr/>
          <a:lstStyle/>
          <a:p>
            <a:r>
              <a:rPr lang="es-AR">
                <a:noFill/>
              </a:rPr>
              <a:t> </a:t>
            </a:r>
          </a:p>
        </p:txBody>
      </p:sp>
      <p:sp>
        <p:nvSpPr>
          <p:cNvPr id="14" name="Rectángulo 4">
            <a:extLst>
              <a:ext uri="{FF2B5EF4-FFF2-40B4-BE49-F238E27FC236}">
                <a16:creationId xmlns:a16="http://schemas.microsoft.com/office/drawing/2014/main" id="{09EF091B-CFB8-4C51-91FF-26B7C5E3C054}"/>
              </a:ext>
            </a:extLst>
          </p:cNvPr>
          <p:cNvSpPr>
            <a:spLocks noChangeArrowheads="1"/>
          </p:cNvSpPr>
          <p:nvPr/>
        </p:nvSpPr>
        <p:spPr bwMode="auto">
          <a:xfrm>
            <a:off x="133350" y="1803400"/>
            <a:ext cx="62722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defRPr/>
            </a:pPr>
            <a:r>
              <a:rPr lang="es-AR" altLang="es-AR" sz="2200" dirty="0">
                <a:latin typeface="+mn-lt"/>
                <a:ea typeface="Calibri" panose="020F0502020204030204" pitchFamily="34" charset="0"/>
                <a:cs typeface="Times New Roman" panose="02020603050405020304" pitchFamily="18" charset="0"/>
              </a:rPr>
              <a:t>De la expresión anterior podemos resumir:</a:t>
            </a:r>
          </a:p>
        </p:txBody>
      </p:sp>
      <p:sp>
        <p:nvSpPr>
          <p:cNvPr id="15" name="Rectángulo 1">
            <a:extLst>
              <a:ext uri="{FF2B5EF4-FFF2-40B4-BE49-F238E27FC236}">
                <a16:creationId xmlns:a16="http://schemas.microsoft.com/office/drawing/2014/main" id="{B30398EF-3FEC-437B-87DA-18E763848EEB}"/>
              </a:ext>
            </a:extLst>
          </p:cNvPr>
          <p:cNvSpPr>
            <a:spLocks noChangeArrowheads="1"/>
          </p:cNvSpPr>
          <p:nvPr/>
        </p:nvSpPr>
        <p:spPr bwMode="auto">
          <a:xfrm>
            <a:off x="112713" y="671513"/>
            <a:ext cx="66278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s-AR" altLang="es-AR" sz="2200" dirty="0">
                <a:latin typeface="+mn-lt"/>
                <a:cs typeface="Times New Roman" panose="02020603050405020304" pitchFamily="18" charset="0"/>
              </a:rPr>
              <a:t>De acuerdo a las experiencias podemos</a:t>
            </a:r>
            <a:r>
              <a:rPr lang="es-AR" altLang="es-AR" sz="2100" dirty="0">
                <a:latin typeface="+mn-lt"/>
                <a:cs typeface="Times New Roman" panose="02020603050405020304" pitchFamily="18" charset="0"/>
              </a:rPr>
              <a:t> definir que:</a:t>
            </a:r>
            <a:endParaRPr lang="es-AR" altLang="es-AR" sz="2100" dirty="0">
              <a:latin typeface="+mn-lt"/>
            </a:endParaRPr>
          </a:p>
        </p:txBody>
      </p:sp>
      <p:sp>
        <p:nvSpPr>
          <p:cNvPr id="16" name="CuadroTexto 15">
            <a:extLst>
              <a:ext uri="{FF2B5EF4-FFF2-40B4-BE49-F238E27FC236}">
                <a16:creationId xmlns:a16="http://schemas.microsoft.com/office/drawing/2014/main" id="{33AEA175-1EC0-4207-A408-21DEF07A42DD}"/>
              </a:ext>
            </a:extLst>
          </p:cNvPr>
          <p:cNvSpPr txBox="1">
            <a:spLocks noRot="1" noChangeAspect="1" noMove="1" noResize="1" noEditPoints="1" noAdjustHandles="1" noChangeArrowheads="1" noChangeShapeType="1" noTextEdit="1"/>
          </p:cNvSpPr>
          <p:nvPr/>
        </p:nvSpPr>
        <p:spPr>
          <a:xfrm>
            <a:off x="261578" y="1271067"/>
            <a:ext cx="730136" cy="338554"/>
          </a:xfrm>
          <a:prstGeom prst="rect">
            <a:avLst/>
          </a:prstGeom>
          <a:blipFill>
            <a:blip r:embed="rId5"/>
            <a:stretch>
              <a:fillRect l="-4167" r="-5833" b="-10909"/>
            </a:stretch>
          </a:blipFill>
        </p:spPr>
        <p:txBody>
          <a:bodyPr/>
          <a:lstStyle/>
          <a:p>
            <a:r>
              <a:rPr lang="es-AR">
                <a:noFill/>
              </a:rPr>
              <a:t> </a:t>
            </a:r>
          </a:p>
        </p:txBody>
      </p:sp>
      <p:sp>
        <p:nvSpPr>
          <p:cNvPr id="17" name="CuadroTexto 16">
            <a:extLst>
              <a:ext uri="{FF2B5EF4-FFF2-40B4-BE49-F238E27FC236}">
                <a16:creationId xmlns:a16="http://schemas.microsoft.com/office/drawing/2014/main" id="{4161FF3F-58AC-4496-8C39-CC2E5B28E506}"/>
              </a:ext>
            </a:extLst>
          </p:cNvPr>
          <p:cNvSpPr txBox="1">
            <a:spLocks noRot="1" noChangeAspect="1" noMove="1" noResize="1" noEditPoints="1" noAdjustHandles="1" noChangeArrowheads="1" noChangeShapeType="1" noTextEdit="1"/>
          </p:cNvSpPr>
          <p:nvPr/>
        </p:nvSpPr>
        <p:spPr>
          <a:xfrm>
            <a:off x="2788731" y="1102809"/>
            <a:ext cx="960071" cy="636072"/>
          </a:xfrm>
          <a:prstGeom prst="rect">
            <a:avLst/>
          </a:prstGeom>
          <a:blipFill>
            <a:blip r:embed="rId6"/>
            <a:stretch>
              <a:fillRect/>
            </a:stretch>
          </a:blipFill>
        </p:spPr>
        <p:txBody>
          <a:bodyPr/>
          <a:lstStyle/>
          <a:p>
            <a:r>
              <a:rPr lang="es-AR">
                <a:noFill/>
              </a:rPr>
              <a:t> </a:t>
            </a:r>
          </a:p>
        </p:txBody>
      </p:sp>
      <p:sp>
        <p:nvSpPr>
          <p:cNvPr id="18" name="CuadroTexto 17">
            <a:extLst>
              <a:ext uri="{FF2B5EF4-FFF2-40B4-BE49-F238E27FC236}">
                <a16:creationId xmlns:a16="http://schemas.microsoft.com/office/drawing/2014/main" id="{35B416EE-9654-4B80-9F52-3C586AB621FC}"/>
              </a:ext>
            </a:extLst>
          </p:cNvPr>
          <p:cNvSpPr txBox="1">
            <a:spLocks noRot="1" noChangeAspect="1" noMove="1" noResize="1" noEditPoints="1" noAdjustHandles="1" noChangeArrowheads="1" noChangeShapeType="1" noTextEdit="1"/>
          </p:cNvSpPr>
          <p:nvPr/>
        </p:nvSpPr>
        <p:spPr>
          <a:xfrm>
            <a:off x="5545819" y="1102809"/>
            <a:ext cx="960071" cy="633891"/>
          </a:xfrm>
          <a:prstGeom prst="rect">
            <a:avLst/>
          </a:prstGeom>
          <a:blipFill>
            <a:blip r:embed="rId7"/>
            <a:stretch>
              <a:fillRect/>
            </a:stretch>
          </a:blipFill>
        </p:spPr>
        <p:txBody>
          <a:bodyPr/>
          <a:lstStyle/>
          <a:p>
            <a:r>
              <a:rPr lang="es-AR">
                <a:noFill/>
              </a:rPr>
              <a:t> </a:t>
            </a:r>
          </a:p>
        </p:txBody>
      </p:sp>
      <p:sp>
        <p:nvSpPr>
          <p:cNvPr id="19" name="CuadroTexto 18">
            <a:extLst>
              <a:ext uri="{FF2B5EF4-FFF2-40B4-BE49-F238E27FC236}">
                <a16:creationId xmlns:a16="http://schemas.microsoft.com/office/drawing/2014/main" id="{C2FE778D-5BB5-48C4-B522-0EA2A6E0D3E2}"/>
              </a:ext>
            </a:extLst>
          </p:cNvPr>
          <p:cNvSpPr txBox="1">
            <a:spLocks noRot="1" noChangeAspect="1" noMove="1" noResize="1" noEditPoints="1" noAdjustHandles="1" noChangeArrowheads="1" noChangeShapeType="1" noTextEdit="1"/>
          </p:cNvSpPr>
          <p:nvPr/>
        </p:nvSpPr>
        <p:spPr>
          <a:xfrm>
            <a:off x="261578" y="2445931"/>
            <a:ext cx="1035412" cy="379719"/>
          </a:xfrm>
          <a:prstGeom prst="rect">
            <a:avLst/>
          </a:prstGeom>
          <a:blipFill>
            <a:blip r:embed="rId8"/>
            <a:stretch>
              <a:fillRect/>
            </a:stretch>
          </a:blipFill>
        </p:spPr>
        <p:txBody>
          <a:bodyPr/>
          <a:lstStyle/>
          <a:p>
            <a:r>
              <a:rPr lang="es-A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id="{82D368B8-65BB-439E-9C3D-3E3B4733920E}"/>
              </a:ext>
            </a:extLst>
          </p:cNvPr>
          <p:cNvPicPr>
            <a:picLocks noChangeArrowheads="1"/>
          </p:cNvPicPr>
          <p:nvPr/>
        </p:nvPicPr>
        <p:blipFill>
          <a:blip r:embed="rId2">
            <a:grayscl/>
            <a:extLst>
              <a:ext uri="{28A0092B-C50C-407E-A947-70E740481C1C}">
                <a14:useLocalDpi xmlns:a14="http://schemas.microsoft.com/office/drawing/2010/main" val="0"/>
              </a:ext>
            </a:extLst>
          </a:blip>
          <a:srcRect r="40083"/>
          <a:stretch>
            <a:fillRect/>
          </a:stretch>
        </p:blipFill>
        <p:spPr bwMode="auto">
          <a:xfrm>
            <a:off x="5230813" y="3706813"/>
            <a:ext cx="2197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ángulo 18">
            <a:extLst>
              <a:ext uri="{FF2B5EF4-FFF2-40B4-BE49-F238E27FC236}">
                <a16:creationId xmlns:a16="http://schemas.microsoft.com/office/drawing/2014/main" id="{4CB34F92-25E5-4945-9389-CD16E6D5BC83}"/>
              </a:ext>
            </a:extLst>
          </p:cNvPr>
          <p:cNvSpPr>
            <a:spLocks noChangeArrowheads="1"/>
          </p:cNvSpPr>
          <p:nvPr/>
        </p:nvSpPr>
        <p:spPr bwMode="auto">
          <a:xfrm>
            <a:off x="157163" y="671513"/>
            <a:ext cx="87201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s-AR" altLang="es-AR" sz="2200" dirty="0">
                <a:latin typeface="+mn-lt"/>
              </a:rPr>
              <a:t>Una fuerza horizontal le proporciona a una masa de 2,5 Kg apoyada sobre la superficie  de la tierra, una aceleración de 1,2 m/s</a:t>
            </a:r>
            <a:r>
              <a:rPr lang="es-AR" altLang="es-AR" sz="2200" baseline="30000" dirty="0">
                <a:latin typeface="+mn-lt"/>
              </a:rPr>
              <a:t>2</a:t>
            </a:r>
            <a:r>
              <a:rPr lang="es-AR" altLang="es-AR" sz="2200" dirty="0">
                <a:latin typeface="+mn-lt"/>
              </a:rPr>
              <a:t>. Calcular la magnitud de dicha fuerza en Newton y Dinas.</a:t>
            </a:r>
          </a:p>
        </p:txBody>
      </p:sp>
      <p:sp>
        <p:nvSpPr>
          <p:cNvPr id="10" name="CuadroTexto 9">
            <a:extLst>
              <a:ext uri="{FF2B5EF4-FFF2-40B4-BE49-F238E27FC236}">
                <a16:creationId xmlns:a16="http://schemas.microsoft.com/office/drawing/2014/main" id="{A7A81BD3-F120-4522-970B-64FAEAD0F0E7}"/>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
        <p:nvSpPr>
          <p:cNvPr id="21509" name="Text Box 2">
            <a:extLst>
              <a:ext uri="{FF2B5EF4-FFF2-40B4-BE49-F238E27FC236}">
                <a16:creationId xmlns:a16="http://schemas.microsoft.com/office/drawing/2014/main" id="{71C2CDCF-C1F8-4FEC-86C9-C156E9E9B95D}"/>
              </a:ext>
            </a:extLst>
          </p:cNvPr>
          <p:cNvSpPr txBox="1">
            <a:spLocks noChangeArrowheads="1"/>
          </p:cNvSpPr>
          <p:nvPr/>
        </p:nvSpPr>
        <p:spPr bwMode="auto">
          <a:xfrm>
            <a:off x="4498975" y="5745163"/>
            <a:ext cx="84137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1510" name="Rectangle 3" descr="Diagonal hacia abajo clara">
            <a:extLst>
              <a:ext uri="{FF2B5EF4-FFF2-40B4-BE49-F238E27FC236}">
                <a16:creationId xmlns:a16="http://schemas.microsoft.com/office/drawing/2014/main" id="{D7086923-7B3C-4DCC-8D30-1E6954018F92}"/>
              </a:ext>
            </a:extLst>
          </p:cNvPr>
          <p:cNvSpPr>
            <a:spLocks noChangeArrowheads="1"/>
          </p:cNvSpPr>
          <p:nvPr/>
        </p:nvSpPr>
        <p:spPr bwMode="auto">
          <a:xfrm>
            <a:off x="1619250" y="4624388"/>
            <a:ext cx="5092700" cy="37306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1511" name="Line 4">
            <a:extLst>
              <a:ext uri="{FF2B5EF4-FFF2-40B4-BE49-F238E27FC236}">
                <a16:creationId xmlns:a16="http://schemas.microsoft.com/office/drawing/2014/main" id="{9B42A8B4-E055-4088-8A84-9A629B885CCD}"/>
              </a:ext>
            </a:extLst>
          </p:cNvPr>
          <p:cNvSpPr>
            <a:spLocks noChangeShapeType="1"/>
          </p:cNvSpPr>
          <p:nvPr/>
        </p:nvSpPr>
        <p:spPr bwMode="auto">
          <a:xfrm>
            <a:off x="1614488" y="4624388"/>
            <a:ext cx="5118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pic>
        <p:nvPicPr>
          <p:cNvPr id="21512" name="Picture 5">
            <a:extLst>
              <a:ext uri="{FF2B5EF4-FFF2-40B4-BE49-F238E27FC236}">
                <a16:creationId xmlns:a16="http://schemas.microsoft.com/office/drawing/2014/main" id="{2878645E-59D3-42CD-BCB4-0952DAF9B53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0425" y="2738438"/>
            <a:ext cx="186213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Line 6">
            <a:extLst>
              <a:ext uri="{FF2B5EF4-FFF2-40B4-BE49-F238E27FC236}">
                <a16:creationId xmlns:a16="http://schemas.microsoft.com/office/drawing/2014/main" id="{D371E69C-F8C9-4DD6-9519-408F076CFF6B}"/>
              </a:ext>
            </a:extLst>
          </p:cNvPr>
          <p:cNvSpPr>
            <a:spLocks noChangeShapeType="1"/>
          </p:cNvSpPr>
          <p:nvPr/>
        </p:nvSpPr>
        <p:spPr bwMode="auto">
          <a:xfrm rot="16200000" flipH="1">
            <a:off x="5231607" y="2921793"/>
            <a:ext cx="0" cy="1782763"/>
          </a:xfrm>
          <a:prstGeom prst="line">
            <a:avLst/>
          </a:prstGeom>
          <a:noFill/>
          <a:ln w="57150">
            <a:solidFill>
              <a:srgbClr val="00B05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22" name="CuadroTexto 21">
            <a:extLst>
              <a:ext uri="{FF2B5EF4-FFF2-40B4-BE49-F238E27FC236}">
                <a16:creationId xmlns:a16="http://schemas.microsoft.com/office/drawing/2014/main" id="{B0772B63-BA4A-4FF2-AA21-06E587E27479}"/>
              </a:ext>
            </a:extLst>
          </p:cNvPr>
          <p:cNvSpPr txBox="1">
            <a:spLocks noRot="1" noChangeAspect="1" noMove="1" noResize="1" noEditPoints="1" noAdjustHandles="1" noChangeArrowheads="1" noChangeShapeType="1" noTextEdit="1"/>
          </p:cNvSpPr>
          <p:nvPr/>
        </p:nvSpPr>
        <p:spPr>
          <a:xfrm>
            <a:off x="5582887" y="3251410"/>
            <a:ext cx="262701" cy="379719"/>
          </a:xfrm>
          <a:prstGeom prst="rect">
            <a:avLst/>
          </a:prstGeom>
          <a:blipFill>
            <a:blip r:embed="rId5"/>
            <a:stretch>
              <a:fillRect/>
            </a:stretch>
          </a:blipFill>
        </p:spPr>
        <p:txBody>
          <a:bodyPr/>
          <a:lstStyle/>
          <a:p>
            <a:r>
              <a:rPr lang="es-AR">
                <a:noFill/>
              </a:rPr>
              <a:t> </a:t>
            </a:r>
          </a:p>
        </p:txBody>
      </p:sp>
      <p:sp>
        <p:nvSpPr>
          <p:cNvPr id="23" name="CuadroTexto 22">
            <a:extLst>
              <a:ext uri="{FF2B5EF4-FFF2-40B4-BE49-F238E27FC236}">
                <a16:creationId xmlns:a16="http://schemas.microsoft.com/office/drawing/2014/main" id="{07EB3418-DBC7-4395-9879-DE0BD86FFA6C}"/>
              </a:ext>
            </a:extLst>
          </p:cNvPr>
          <p:cNvSpPr txBox="1">
            <a:spLocks noRot="1" noChangeAspect="1" noMove="1" noResize="1" noEditPoints="1" noAdjustHandles="1" noChangeArrowheads="1" noChangeShapeType="1" noTextEdit="1"/>
          </p:cNvSpPr>
          <p:nvPr/>
        </p:nvSpPr>
        <p:spPr>
          <a:xfrm>
            <a:off x="4043485" y="1934592"/>
            <a:ext cx="811005" cy="338554"/>
          </a:xfrm>
          <a:prstGeom prst="rect">
            <a:avLst/>
          </a:prstGeom>
          <a:blipFill>
            <a:blip r:embed="rId6"/>
            <a:stretch>
              <a:fillRect t="-28571" r="-12030" b="-1786"/>
            </a:stretch>
          </a:blipFill>
        </p:spPr>
        <p:txBody>
          <a:bodyPr/>
          <a:lstStyle/>
          <a:p>
            <a:r>
              <a:rPr lang="es-AR">
                <a:noFill/>
              </a:rPr>
              <a:t> </a:t>
            </a:r>
          </a:p>
        </p:txBody>
      </p:sp>
      <p:sp>
        <p:nvSpPr>
          <p:cNvPr id="21516" name="Line 6">
            <a:extLst>
              <a:ext uri="{FF2B5EF4-FFF2-40B4-BE49-F238E27FC236}">
                <a16:creationId xmlns:a16="http://schemas.microsoft.com/office/drawing/2014/main" id="{841FEF77-000D-41A5-8CAD-8C9C54856E22}"/>
              </a:ext>
            </a:extLst>
          </p:cNvPr>
          <p:cNvSpPr>
            <a:spLocks noChangeShapeType="1"/>
          </p:cNvSpPr>
          <p:nvPr/>
        </p:nvSpPr>
        <p:spPr bwMode="auto">
          <a:xfrm rot="16200000" flipH="1">
            <a:off x="4339432" y="1437481"/>
            <a:ext cx="0" cy="1782763"/>
          </a:xfrm>
          <a:prstGeom prst="line">
            <a:avLst/>
          </a:prstGeom>
          <a:noFill/>
          <a:ln w="12700">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a:extLst>
              <a:ext uri="{FF2B5EF4-FFF2-40B4-BE49-F238E27FC236}">
                <a16:creationId xmlns:a16="http://schemas.microsoft.com/office/drawing/2014/main" id="{EF1CCA42-8493-4A12-8DF6-61A55ED3049E}"/>
              </a:ext>
            </a:extLst>
          </p:cNvPr>
          <p:cNvCxnSpPr/>
          <p:nvPr/>
        </p:nvCxnSpPr>
        <p:spPr>
          <a:xfrm>
            <a:off x="5529263" y="2947988"/>
            <a:ext cx="34877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531" name="CuadroTexto 33">
            <a:extLst>
              <a:ext uri="{FF2B5EF4-FFF2-40B4-BE49-F238E27FC236}">
                <a16:creationId xmlns:a16="http://schemas.microsoft.com/office/drawing/2014/main" id="{0F5359FA-0A5D-4C17-B2BF-820FFA8F3CE5}"/>
              </a:ext>
            </a:extLst>
          </p:cNvPr>
          <p:cNvSpPr txBox="1">
            <a:spLocks noChangeArrowheads="1"/>
          </p:cNvSpPr>
          <p:nvPr/>
        </p:nvSpPr>
        <p:spPr bwMode="auto">
          <a:xfrm>
            <a:off x="427038" y="484188"/>
            <a:ext cx="38639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Datos               Incógnita</a:t>
            </a:r>
          </a:p>
          <a:p>
            <a:pPr>
              <a:spcBef>
                <a:spcPct val="0"/>
              </a:spcBef>
              <a:buFontTx/>
              <a:buNone/>
            </a:pPr>
            <a:r>
              <a:rPr lang="pt-BR" altLang="es-AR" sz="2200"/>
              <a:t>m = 2,5 Kg        F =? </a:t>
            </a:r>
          </a:p>
          <a:p>
            <a:pPr>
              <a:spcBef>
                <a:spcPct val="0"/>
              </a:spcBef>
              <a:buFontTx/>
              <a:buNone/>
            </a:pPr>
            <a:r>
              <a:rPr lang="pt-BR" altLang="es-AR" sz="2200"/>
              <a:t>a = 1,2 m/s</a:t>
            </a:r>
            <a:r>
              <a:rPr lang="pt-BR" altLang="es-AR" sz="2200" baseline="30000"/>
              <a:t>2</a:t>
            </a:r>
          </a:p>
          <a:p>
            <a:pPr>
              <a:spcBef>
                <a:spcPct val="0"/>
              </a:spcBef>
              <a:buFontTx/>
              <a:buNone/>
            </a:pPr>
            <a:endParaRPr lang="es-AR" altLang="es-AR" sz="2200"/>
          </a:p>
        </p:txBody>
      </p:sp>
      <p:sp>
        <p:nvSpPr>
          <p:cNvPr id="22532" name="CuadroTexto 37">
            <a:extLst>
              <a:ext uri="{FF2B5EF4-FFF2-40B4-BE49-F238E27FC236}">
                <a16:creationId xmlns:a16="http://schemas.microsoft.com/office/drawing/2014/main" id="{7A8194DE-8650-4673-959D-413B62C7158B}"/>
              </a:ext>
            </a:extLst>
          </p:cNvPr>
          <p:cNvSpPr txBox="1">
            <a:spLocks noChangeArrowheads="1"/>
          </p:cNvSpPr>
          <p:nvPr/>
        </p:nvSpPr>
        <p:spPr bwMode="auto">
          <a:xfrm>
            <a:off x="4830763" y="449263"/>
            <a:ext cx="3479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AR" altLang="es-AR" sz="2200"/>
              <a:t>Diagrama de cuerpo libre</a:t>
            </a:r>
          </a:p>
        </p:txBody>
      </p:sp>
      <p:sp>
        <p:nvSpPr>
          <p:cNvPr id="11" name="CuadroTexto 10">
            <a:extLst>
              <a:ext uri="{FF2B5EF4-FFF2-40B4-BE49-F238E27FC236}">
                <a16:creationId xmlns:a16="http://schemas.microsoft.com/office/drawing/2014/main" id="{DEA27747-9426-4500-BEDE-2C8DE5ACD72E}"/>
              </a:ext>
            </a:extLst>
          </p:cNvPr>
          <p:cNvSpPr txBox="1">
            <a:spLocks noRot="1" noChangeAspect="1" noMove="1" noResize="1" noEditPoints="1" noAdjustHandles="1" noChangeArrowheads="1" noChangeShapeType="1" noTextEdit="1"/>
          </p:cNvSpPr>
          <p:nvPr/>
        </p:nvSpPr>
        <p:spPr>
          <a:xfrm>
            <a:off x="593724" y="2226266"/>
            <a:ext cx="1456424" cy="819840"/>
          </a:xfrm>
          <a:prstGeom prst="rect">
            <a:avLst/>
          </a:prstGeom>
          <a:blipFill>
            <a:blip r:embed="rId2"/>
            <a:stretch>
              <a:fillRect/>
            </a:stretch>
          </a:blipFill>
        </p:spPr>
        <p:txBody>
          <a:bodyPr/>
          <a:lstStyle/>
          <a:p>
            <a:r>
              <a:rPr lang="es-AR">
                <a:noFill/>
              </a:rPr>
              <a:t> </a:t>
            </a:r>
          </a:p>
        </p:txBody>
      </p:sp>
      <p:sp>
        <p:nvSpPr>
          <p:cNvPr id="12" name="CuadroTexto 11">
            <a:extLst>
              <a:ext uri="{FF2B5EF4-FFF2-40B4-BE49-F238E27FC236}">
                <a16:creationId xmlns:a16="http://schemas.microsoft.com/office/drawing/2014/main" id="{224A7329-C6F6-40F5-A513-B05A3A620BB1}"/>
              </a:ext>
            </a:extLst>
          </p:cNvPr>
          <p:cNvSpPr txBox="1">
            <a:spLocks noRot="1" noChangeAspect="1" noMove="1" noResize="1" noEditPoints="1" noAdjustHandles="1" noChangeArrowheads="1" noChangeShapeType="1" noTextEdit="1"/>
          </p:cNvSpPr>
          <p:nvPr/>
        </p:nvSpPr>
        <p:spPr>
          <a:xfrm>
            <a:off x="2535066" y="2324081"/>
            <a:ext cx="1868268" cy="624210"/>
          </a:xfrm>
          <a:prstGeom prst="rect">
            <a:avLst/>
          </a:prstGeom>
          <a:blipFill>
            <a:blip r:embed="rId3"/>
            <a:stretch>
              <a:fillRect/>
            </a:stretch>
          </a:blipFill>
        </p:spPr>
        <p:txBody>
          <a:bodyPr/>
          <a:lstStyle/>
          <a:p>
            <a:r>
              <a:rPr lang="es-AR">
                <a:noFill/>
              </a:rPr>
              <a:t> </a:t>
            </a:r>
          </a:p>
        </p:txBody>
      </p:sp>
      <p:sp>
        <p:nvSpPr>
          <p:cNvPr id="13" name="CuadroTexto 12">
            <a:extLst>
              <a:ext uri="{FF2B5EF4-FFF2-40B4-BE49-F238E27FC236}">
                <a16:creationId xmlns:a16="http://schemas.microsoft.com/office/drawing/2014/main" id="{35437E67-0B11-4601-B7BC-D1167AA86836}"/>
              </a:ext>
            </a:extLst>
          </p:cNvPr>
          <p:cNvSpPr txBox="1">
            <a:spLocks noRot="1" noChangeAspect="1" noMove="1" noResize="1" noEditPoints="1" noAdjustHandles="1" noChangeArrowheads="1" noChangeShapeType="1" noTextEdit="1"/>
          </p:cNvSpPr>
          <p:nvPr/>
        </p:nvSpPr>
        <p:spPr>
          <a:xfrm>
            <a:off x="554402" y="3257835"/>
            <a:ext cx="1097929" cy="338554"/>
          </a:xfrm>
          <a:prstGeom prst="rect">
            <a:avLst/>
          </a:prstGeom>
          <a:blipFill>
            <a:blip r:embed="rId4"/>
            <a:stretch>
              <a:fillRect l="-5000" r="-1667" b="-8929"/>
            </a:stretch>
          </a:blipFill>
        </p:spPr>
        <p:txBody>
          <a:bodyPr/>
          <a:lstStyle/>
          <a:p>
            <a:r>
              <a:rPr lang="es-AR">
                <a:noFill/>
              </a:rPr>
              <a:t> </a:t>
            </a:r>
          </a:p>
        </p:txBody>
      </p:sp>
      <p:sp>
        <p:nvSpPr>
          <p:cNvPr id="15" name="CuadroTexto 14">
            <a:extLst>
              <a:ext uri="{FF2B5EF4-FFF2-40B4-BE49-F238E27FC236}">
                <a16:creationId xmlns:a16="http://schemas.microsoft.com/office/drawing/2014/main" id="{BF1D695C-03A4-4FAD-AE22-31AE42AA3034}"/>
              </a:ext>
            </a:extLst>
          </p:cNvPr>
          <p:cNvSpPr txBox="1">
            <a:spLocks noRot="1" noChangeAspect="1" noMove="1" noResize="1" noEditPoints="1" noAdjustHandles="1" noChangeArrowheads="1" noChangeShapeType="1" noTextEdit="1"/>
          </p:cNvSpPr>
          <p:nvPr/>
        </p:nvSpPr>
        <p:spPr>
          <a:xfrm>
            <a:off x="593724" y="3925741"/>
            <a:ext cx="3011787" cy="453073"/>
          </a:xfrm>
          <a:prstGeom prst="rect">
            <a:avLst/>
          </a:prstGeom>
          <a:blipFill>
            <a:blip r:embed="rId5"/>
            <a:stretch>
              <a:fillRect/>
            </a:stretch>
          </a:blipFill>
        </p:spPr>
        <p:txBody>
          <a:bodyPr/>
          <a:lstStyle/>
          <a:p>
            <a:r>
              <a:rPr lang="es-AR">
                <a:noFill/>
              </a:rPr>
              <a:t> </a:t>
            </a:r>
          </a:p>
        </p:txBody>
      </p:sp>
      <p:sp>
        <p:nvSpPr>
          <p:cNvPr id="22537" name="Rectángulo 3">
            <a:extLst>
              <a:ext uri="{FF2B5EF4-FFF2-40B4-BE49-F238E27FC236}">
                <a16:creationId xmlns:a16="http://schemas.microsoft.com/office/drawing/2014/main" id="{D4043FDC-F470-4F9E-B97F-A79DB6CB118F}"/>
              </a:ext>
            </a:extLst>
          </p:cNvPr>
          <p:cNvSpPr>
            <a:spLocks noChangeArrowheads="1"/>
          </p:cNvSpPr>
          <p:nvPr/>
        </p:nvSpPr>
        <p:spPr bwMode="auto">
          <a:xfrm>
            <a:off x="554038" y="4708525"/>
            <a:ext cx="4773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es-AR" sz="2200" i="1">
                <a:latin typeface="Times New Roman" panose="02020603050405020304" pitchFamily="18" charset="0"/>
                <a:cs typeface="Times New Roman" panose="02020603050405020304" pitchFamily="18" charset="0"/>
              </a:rPr>
              <a:t>1 dyn = 1 g cm/s² = 10</a:t>
            </a:r>
            <a:r>
              <a:rPr lang="pt-BR" altLang="es-AR" sz="2200" i="1" baseline="30000">
                <a:latin typeface="Times New Roman" panose="02020603050405020304" pitchFamily="18" charset="0"/>
                <a:cs typeface="Times New Roman" panose="02020603050405020304" pitchFamily="18" charset="0"/>
              </a:rPr>
              <a:t>-5</a:t>
            </a:r>
            <a:r>
              <a:rPr lang="pt-BR" altLang="es-AR" sz="2200" i="1">
                <a:latin typeface="Times New Roman" panose="02020603050405020304" pitchFamily="18" charset="0"/>
                <a:cs typeface="Times New Roman" panose="02020603050405020304" pitchFamily="18" charset="0"/>
              </a:rPr>
              <a:t> kg m/s² = 10</a:t>
            </a:r>
            <a:r>
              <a:rPr lang="pt-BR" altLang="es-AR" sz="2200" i="1" baseline="30000">
                <a:latin typeface="Times New Roman" panose="02020603050405020304" pitchFamily="18" charset="0"/>
                <a:cs typeface="Times New Roman" panose="02020603050405020304" pitchFamily="18" charset="0"/>
              </a:rPr>
              <a:t>-5</a:t>
            </a:r>
            <a:r>
              <a:rPr lang="pt-BR" altLang="es-AR" sz="2200" i="1">
                <a:latin typeface="Times New Roman" panose="02020603050405020304" pitchFamily="18" charset="0"/>
                <a:cs typeface="Times New Roman" panose="02020603050405020304" pitchFamily="18" charset="0"/>
              </a:rPr>
              <a:t>N</a:t>
            </a:r>
            <a:endParaRPr lang="es-AR" altLang="es-AR" sz="2200" i="1">
              <a:latin typeface="Times New Roman" panose="02020603050405020304" pitchFamily="18" charset="0"/>
              <a:cs typeface="Times New Roman" panose="02020603050405020304" pitchFamily="18" charset="0"/>
            </a:endParaRPr>
          </a:p>
        </p:txBody>
      </p:sp>
      <p:sp>
        <p:nvSpPr>
          <p:cNvPr id="17" name="CuadroTexto 16">
            <a:extLst>
              <a:ext uri="{FF2B5EF4-FFF2-40B4-BE49-F238E27FC236}">
                <a16:creationId xmlns:a16="http://schemas.microsoft.com/office/drawing/2014/main" id="{7D5E3B90-1A2A-4AD7-991E-93E709FA50C0}"/>
              </a:ext>
            </a:extLst>
          </p:cNvPr>
          <p:cNvSpPr txBox="1">
            <a:spLocks noRot="1" noChangeAspect="1" noMove="1" noResize="1" noEditPoints="1" noAdjustHandles="1" noChangeArrowheads="1" noChangeShapeType="1" noTextEdit="1"/>
          </p:cNvSpPr>
          <p:nvPr/>
        </p:nvSpPr>
        <p:spPr>
          <a:xfrm>
            <a:off x="593724" y="5468405"/>
            <a:ext cx="3519425" cy="487954"/>
          </a:xfrm>
          <a:prstGeom prst="rect">
            <a:avLst/>
          </a:prstGeom>
          <a:blipFill>
            <a:blip r:embed="rId6"/>
            <a:stretch>
              <a:fillRect/>
            </a:stretch>
          </a:blipFill>
        </p:spPr>
        <p:txBody>
          <a:bodyPr/>
          <a:lstStyle/>
          <a:p>
            <a:r>
              <a:rPr lang="es-AR">
                <a:noFill/>
              </a:rPr>
              <a:t> </a:t>
            </a:r>
          </a:p>
        </p:txBody>
      </p:sp>
      <p:sp>
        <p:nvSpPr>
          <p:cNvPr id="22539" name="Line 6">
            <a:extLst>
              <a:ext uri="{FF2B5EF4-FFF2-40B4-BE49-F238E27FC236}">
                <a16:creationId xmlns:a16="http://schemas.microsoft.com/office/drawing/2014/main" id="{020C6FFF-6655-41AC-8E0D-95820E76330B}"/>
              </a:ext>
            </a:extLst>
          </p:cNvPr>
          <p:cNvSpPr>
            <a:spLocks noChangeShapeType="1"/>
          </p:cNvSpPr>
          <p:nvPr/>
        </p:nvSpPr>
        <p:spPr bwMode="auto">
          <a:xfrm>
            <a:off x="6769100" y="2898775"/>
            <a:ext cx="0" cy="1782763"/>
          </a:xfrm>
          <a:prstGeom prst="line">
            <a:avLst/>
          </a:prstGeom>
          <a:noFill/>
          <a:ln w="5715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22540" name="Line 6">
            <a:extLst>
              <a:ext uri="{FF2B5EF4-FFF2-40B4-BE49-F238E27FC236}">
                <a16:creationId xmlns:a16="http://schemas.microsoft.com/office/drawing/2014/main" id="{CE8D3AC5-E3D8-4FC1-B940-575A303EEE09}"/>
              </a:ext>
            </a:extLst>
          </p:cNvPr>
          <p:cNvSpPr>
            <a:spLocks noChangeShapeType="1"/>
          </p:cNvSpPr>
          <p:nvPr/>
        </p:nvSpPr>
        <p:spPr bwMode="auto">
          <a:xfrm flipV="1">
            <a:off x="6777038" y="1182688"/>
            <a:ext cx="0" cy="1784350"/>
          </a:xfrm>
          <a:prstGeom prst="line">
            <a:avLst/>
          </a:prstGeom>
          <a:noFill/>
          <a:ln w="57150">
            <a:solidFill>
              <a:srgbClr val="00B0F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22541" name="Line 6">
            <a:extLst>
              <a:ext uri="{FF2B5EF4-FFF2-40B4-BE49-F238E27FC236}">
                <a16:creationId xmlns:a16="http://schemas.microsoft.com/office/drawing/2014/main" id="{F160849F-7840-4EFA-967A-FA76EF35001E}"/>
              </a:ext>
            </a:extLst>
          </p:cNvPr>
          <p:cNvSpPr>
            <a:spLocks noChangeShapeType="1"/>
          </p:cNvSpPr>
          <p:nvPr/>
        </p:nvSpPr>
        <p:spPr bwMode="auto">
          <a:xfrm rot="16200000" flipH="1">
            <a:off x="7677944" y="2056607"/>
            <a:ext cx="0" cy="1782762"/>
          </a:xfrm>
          <a:prstGeom prst="line">
            <a:avLst/>
          </a:prstGeom>
          <a:noFill/>
          <a:ln w="57150">
            <a:solidFill>
              <a:srgbClr val="00B05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24" name="CuadroTexto 23">
            <a:extLst>
              <a:ext uri="{FF2B5EF4-FFF2-40B4-BE49-F238E27FC236}">
                <a16:creationId xmlns:a16="http://schemas.microsoft.com/office/drawing/2014/main" id="{BF58D22D-D7F6-42A3-B5EB-FFDC18727C5E}"/>
              </a:ext>
            </a:extLst>
          </p:cNvPr>
          <p:cNvSpPr txBox="1">
            <a:spLocks noRot="1" noChangeAspect="1" noMove="1" noResize="1" noEditPoints="1" noAdjustHandles="1" noChangeArrowheads="1" noChangeShapeType="1" noTextEdit="1"/>
          </p:cNvSpPr>
          <p:nvPr/>
        </p:nvSpPr>
        <p:spPr>
          <a:xfrm>
            <a:off x="6920616" y="4394275"/>
            <a:ext cx="260136" cy="379719"/>
          </a:xfrm>
          <a:prstGeom prst="rect">
            <a:avLst/>
          </a:prstGeom>
          <a:blipFill>
            <a:blip r:embed="rId7"/>
            <a:stretch>
              <a:fillRect/>
            </a:stretch>
          </a:blipFill>
        </p:spPr>
        <p:txBody>
          <a:bodyPr/>
          <a:lstStyle/>
          <a:p>
            <a:r>
              <a:rPr lang="es-AR">
                <a:noFill/>
              </a:rPr>
              <a:t> </a:t>
            </a:r>
          </a:p>
        </p:txBody>
      </p:sp>
      <p:sp>
        <p:nvSpPr>
          <p:cNvPr id="25" name="CuadroTexto 24">
            <a:extLst>
              <a:ext uri="{FF2B5EF4-FFF2-40B4-BE49-F238E27FC236}">
                <a16:creationId xmlns:a16="http://schemas.microsoft.com/office/drawing/2014/main" id="{88AC917C-20C2-4EA7-AF93-B13376427CD0}"/>
              </a:ext>
            </a:extLst>
          </p:cNvPr>
          <p:cNvSpPr txBox="1">
            <a:spLocks noRot="1" noChangeAspect="1" noMove="1" noResize="1" noEditPoints="1" noAdjustHandles="1" noChangeArrowheads="1" noChangeShapeType="1" noTextEdit="1"/>
          </p:cNvSpPr>
          <p:nvPr/>
        </p:nvSpPr>
        <p:spPr>
          <a:xfrm>
            <a:off x="6916405" y="1135185"/>
            <a:ext cx="292195" cy="379719"/>
          </a:xfrm>
          <a:prstGeom prst="rect">
            <a:avLst/>
          </a:prstGeom>
          <a:blipFill>
            <a:blip r:embed="rId8"/>
            <a:stretch>
              <a:fillRect/>
            </a:stretch>
          </a:blipFill>
        </p:spPr>
        <p:txBody>
          <a:bodyPr/>
          <a:lstStyle/>
          <a:p>
            <a:r>
              <a:rPr lang="es-AR">
                <a:noFill/>
              </a:rPr>
              <a:t> </a:t>
            </a:r>
          </a:p>
        </p:txBody>
      </p:sp>
      <p:sp>
        <p:nvSpPr>
          <p:cNvPr id="26" name="CuadroTexto 25">
            <a:extLst>
              <a:ext uri="{FF2B5EF4-FFF2-40B4-BE49-F238E27FC236}">
                <a16:creationId xmlns:a16="http://schemas.microsoft.com/office/drawing/2014/main" id="{C596203A-5418-4F25-9594-48207F59C3DE}"/>
              </a:ext>
            </a:extLst>
          </p:cNvPr>
          <p:cNvSpPr txBox="1">
            <a:spLocks noRot="1" noChangeAspect="1" noMove="1" noResize="1" noEditPoints="1" noAdjustHandles="1" noChangeArrowheads="1" noChangeShapeType="1" noTextEdit="1"/>
          </p:cNvSpPr>
          <p:nvPr/>
        </p:nvSpPr>
        <p:spPr>
          <a:xfrm>
            <a:off x="8029001" y="2385066"/>
            <a:ext cx="262701" cy="379719"/>
          </a:xfrm>
          <a:prstGeom prst="rect">
            <a:avLst/>
          </a:prstGeom>
          <a:blipFill>
            <a:blip r:embed="rId9"/>
            <a:stretch>
              <a:fillRect/>
            </a:stretch>
          </a:blipFill>
        </p:spPr>
        <p:txBody>
          <a:bodyPr/>
          <a:lstStyle/>
          <a:p>
            <a:r>
              <a:rPr lang="es-AR">
                <a:noFill/>
              </a:rPr>
              <a:t> </a:t>
            </a:r>
          </a:p>
        </p:txBody>
      </p:sp>
      <p:sp>
        <p:nvSpPr>
          <p:cNvPr id="22545" name="Line 6">
            <a:extLst>
              <a:ext uri="{FF2B5EF4-FFF2-40B4-BE49-F238E27FC236}">
                <a16:creationId xmlns:a16="http://schemas.microsoft.com/office/drawing/2014/main" id="{0317EDD4-DB3D-435C-AB28-9EBB6BD24073}"/>
              </a:ext>
            </a:extLst>
          </p:cNvPr>
          <p:cNvSpPr>
            <a:spLocks noChangeShapeType="1"/>
          </p:cNvSpPr>
          <p:nvPr/>
        </p:nvSpPr>
        <p:spPr bwMode="auto">
          <a:xfrm rot="16200000" flipH="1">
            <a:off x="7496969" y="1562894"/>
            <a:ext cx="0" cy="792162"/>
          </a:xfrm>
          <a:prstGeom prst="line">
            <a:avLst/>
          </a:prstGeom>
          <a:noFill/>
          <a:ln w="12700">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22546" name="CuadroTexto 27">
            <a:extLst>
              <a:ext uri="{FF2B5EF4-FFF2-40B4-BE49-F238E27FC236}">
                <a16:creationId xmlns:a16="http://schemas.microsoft.com/office/drawing/2014/main" id="{D9F9E7C2-1AD5-4509-95C8-3C2ABB9AB319}"/>
              </a:ext>
            </a:extLst>
          </p:cNvPr>
          <p:cNvSpPr txBox="1">
            <a:spLocks noChangeArrowheads="1"/>
          </p:cNvSpPr>
          <p:nvPr/>
        </p:nvSpPr>
        <p:spPr bwMode="auto">
          <a:xfrm flipH="1">
            <a:off x="8751888" y="3046413"/>
            <a:ext cx="111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i="1">
                <a:latin typeface="Times New Roman" panose="02020603050405020304" pitchFamily="18" charset="0"/>
                <a:cs typeface="Times New Roman" panose="02020603050405020304" pitchFamily="18" charset="0"/>
              </a:rPr>
              <a:t>x</a:t>
            </a:r>
          </a:p>
        </p:txBody>
      </p:sp>
      <p:sp>
        <p:nvSpPr>
          <p:cNvPr id="29" name="CuadroTexto 28">
            <a:extLst>
              <a:ext uri="{FF2B5EF4-FFF2-40B4-BE49-F238E27FC236}">
                <a16:creationId xmlns:a16="http://schemas.microsoft.com/office/drawing/2014/main" id="{8E8022DA-F115-4CEC-A312-12875229B652}"/>
              </a:ext>
            </a:extLst>
          </p:cNvPr>
          <p:cNvSpPr txBox="1">
            <a:spLocks noRot="1" noChangeAspect="1" noMove="1" noResize="1" noEditPoints="1" noAdjustHandles="1" noChangeArrowheads="1" noChangeShapeType="1" noTextEdit="1"/>
          </p:cNvSpPr>
          <p:nvPr/>
        </p:nvSpPr>
        <p:spPr>
          <a:xfrm>
            <a:off x="6997774" y="1652102"/>
            <a:ext cx="811005" cy="338554"/>
          </a:xfrm>
          <a:prstGeom prst="rect">
            <a:avLst/>
          </a:prstGeom>
          <a:blipFill>
            <a:blip r:embed="rId10"/>
            <a:stretch>
              <a:fillRect t="-28571" r="-11278" b="-1786"/>
            </a:stretch>
          </a:blipFill>
        </p:spPr>
        <p:txBody>
          <a:bodyPr/>
          <a:lstStyle/>
          <a:p>
            <a:r>
              <a:rPr lang="es-AR">
                <a:noFill/>
              </a:rPr>
              <a: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ángulo 1">
            <a:extLst>
              <a:ext uri="{FF2B5EF4-FFF2-40B4-BE49-F238E27FC236}">
                <a16:creationId xmlns:a16="http://schemas.microsoft.com/office/drawing/2014/main" id="{C3362C67-916D-4688-B8FC-5337B9F59EBE}"/>
              </a:ext>
            </a:extLst>
          </p:cNvPr>
          <p:cNvSpPr>
            <a:spLocks noChangeArrowheads="1"/>
          </p:cNvSpPr>
          <p:nvPr/>
        </p:nvSpPr>
        <p:spPr bwMode="auto">
          <a:xfrm>
            <a:off x="168275" y="214313"/>
            <a:ext cx="870902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3605FC"/>
                </a:solidFill>
                <a:cs typeface="Arial" panose="020B0604020202020204" pitchFamily="34" charset="0"/>
              </a:rPr>
              <a:t>Unidad 3. Dinámica de la partícula.</a:t>
            </a:r>
            <a:r>
              <a:rPr lang="es-AR" altLang="es-AR" sz="2200">
                <a:solidFill>
                  <a:srgbClr val="FC060A"/>
                </a:solidFill>
                <a:cs typeface="Arial" panose="020B0604020202020204" pitchFamily="34" charset="0"/>
              </a:rPr>
              <a:t/>
            </a:r>
            <a:br>
              <a:rPr lang="es-AR" altLang="es-AR" sz="2200">
                <a:solidFill>
                  <a:srgbClr val="FC060A"/>
                </a:solidFill>
                <a:cs typeface="Arial" panose="020B0604020202020204" pitchFamily="34" charset="0"/>
              </a:rPr>
            </a:br>
            <a:endParaRPr lang="es-AR" altLang="es-AR" sz="2200">
              <a:solidFill>
                <a:srgbClr val="FC060A"/>
              </a:solidFill>
              <a:cs typeface="Arial" panose="020B0604020202020204" pitchFamily="34" charset="0"/>
            </a:endParaRPr>
          </a:p>
          <a:p>
            <a:pPr>
              <a:spcBef>
                <a:spcPct val="0"/>
              </a:spcBef>
              <a:buFontTx/>
              <a:buNone/>
            </a:pPr>
            <a:r>
              <a:rPr lang="es-AR" altLang="es-AR" sz="2200">
                <a:solidFill>
                  <a:srgbClr val="000000"/>
                </a:solidFill>
                <a:cs typeface="Arial" panose="020B0604020202020204" pitchFamily="34" charset="0"/>
              </a:rPr>
              <a:t>3.1. Concepto de fuerza. Primera Ley de Newton. Principio de inercia.</a:t>
            </a:r>
          </a:p>
          <a:p>
            <a:pPr>
              <a:spcBef>
                <a:spcPct val="0"/>
              </a:spcBef>
              <a:buFontTx/>
              <a:buNone/>
            </a:pPr>
            <a:r>
              <a:rPr lang="es-AR" altLang="es-AR" sz="2200">
                <a:solidFill>
                  <a:srgbClr val="000000"/>
                </a:solidFill>
                <a:cs typeface="Arial" panose="020B0604020202020204" pitchFamily="34" charset="0"/>
              </a:rPr>
              <a:t/>
            </a:r>
            <a:br>
              <a:rPr lang="es-AR" altLang="es-AR" sz="2200">
                <a:solidFill>
                  <a:srgbClr val="000000"/>
                </a:solidFill>
                <a:cs typeface="Arial" panose="020B0604020202020204" pitchFamily="34" charset="0"/>
              </a:rPr>
            </a:br>
            <a:r>
              <a:rPr lang="es-AR" altLang="es-AR" sz="2200">
                <a:solidFill>
                  <a:srgbClr val="000000"/>
                </a:solidFill>
                <a:cs typeface="Arial" panose="020B0604020202020204" pitchFamily="34" charset="0"/>
              </a:rPr>
              <a:t>3.2. Segunda Ley de Newton. Peso y masa. Sistema de unidades. Sistema internacional.</a:t>
            </a:r>
          </a:p>
          <a:p>
            <a:pPr>
              <a:spcBef>
                <a:spcPct val="0"/>
              </a:spcBef>
              <a:buFontTx/>
              <a:buNone/>
            </a:pPr>
            <a:r>
              <a:rPr lang="es-AR" altLang="es-AR" sz="2200">
                <a:solidFill>
                  <a:srgbClr val="000000"/>
                </a:solidFill>
                <a:cs typeface="Arial" panose="020B0604020202020204" pitchFamily="34" charset="0"/>
              </a:rPr>
              <a:t/>
            </a:r>
            <a:br>
              <a:rPr lang="es-AR" altLang="es-AR" sz="2200">
                <a:solidFill>
                  <a:srgbClr val="000000"/>
                </a:solidFill>
                <a:cs typeface="Arial" panose="020B0604020202020204" pitchFamily="34" charset="0"/>
              </a:rPr>
            </a:br>
            <a:r>
              <a:rPr lang="es-AR" altLang="es-AR" sz="2200">
                <a:solidFill>
                  <a:srgbClr val="000000"/>
                </a:solidFill>
                <a:cs typeface="Arial" panose="020B0604020202020204" pitchFamily="34" charset="0"/>
              </a:rPr>
              <a:t>3.3. Tercera Ley de Newton. Principio de acción y reacción.</a:t>
            </a:r>
          </a:p>
          <a:p>
            <a:pPr>
              <a:spcBef>
                <a:spcPct val="0"/>
              </a:spcBef>
              <a:buFontTx/>
              <a:buNone/>
            </a:pPr>
            <a:r>
              <a:rPr lang="es-AR" altLang="es-AR" sz="2200">
                <a:solidFill>
                  <a:srgbClr val="000000"/>
                </a:solidFill>
                <a:cs typeface="Arial" panose="020B0604020202020204" pitchFamily="34" charset="0"/>
              </a:rPr>
              <a:t/>
            </a:r>
            <a:br>
              <a:rPr lang="es-AR" altLang="es-AR" sz="2200">
                <a:solidFill>
                  <a:srgbClr val="000000"/>
                </a:solidFill>
                <a:cs typeface="Arial" panose="020B0604020202020204" pitchFamily="34" charset="0"/>
              </a:rPr>
            </a:br>
            <a:r>
              <a:rPr lang="es-AR" altLang="es-AR" sz="2200">
                <a:solidFill>
                  <a:srgbClr val="000000"/>
                </a:solidFill>
                <a:cs typeface="Arial" panose="020B0604020202020204" pitchFamily="34" charset="0"/>
              </a:rPr>
              <a:t>3.4. Aplicaciones de las leyes de Newton al movimiento</a:t>
            </a:r>
          </a:p>
          <a:p>
            <a:pPr>
              <a:spcBef>
                <a:spcPct val="0"/>
              </a:spcBef>
              <a:buFontTx/>
              <a:buNone/>
            </a:pPr>
            <a:r>
              <a:rPr lang="es-AR" altLang="es-AR" sz="2200">
                <a:solidFill>
                  <a:srgbClr val="000000"/>
                </a:solidFill>
                <a:cs typeface="Arial" panose="020B0604020202020204" pitchFamily="34" charset="0"/>
              </a:rPr>
              <a:t/>
            </a:r>
            <a:br>
              <a:rPr lang="es-AR" altLang="es-AR" sz="2200">
                <a:solidFill>
                  <a:srgbClr val="000000"/>
                </a:solidFill>
                <a:cs typeface="Arial" panose="020B0604020202020204" pitchFamily="34" charset="0"/>
              </a:rPr>
            </a:br>
            <a:r>
              <a:rPr lang="es-AR" altLang="es-AR" sz="2200">
                <a:solidFill>
                  <a:srgbClr val="000000"/>
                </a:solidFill>
                <a:cs typeface="Arial" panose="020B0604020202020204" pitchFamily="34" charset="0"/>
              </a:rPr>
              <a:t>3.5. Fuerza de rozamiento. Coeficiente de rozamiento.</a:t>
            </a:r>
          </a:p>
          <a:p>
            <a:pPr>
              <a:spcBef>
                <a:spcPct val="0"/>
              </a:spcBef>
              <a:buFontTx/>
              <a:buNone/>
            </a:pPr>
            <a:r>
              <a:rPr lang="es-AR" altLang="es-AR" sz="2200">
                <a:solidFill>
                  <a:srgbClr val="000000"/>
                </a:solidFill>
                <a:cs typeface="Arial" panose="020B0604020202020204" pitchFamily="34" charset="0"/>
              </a:rPr>
              <a:t/>
            </a:r>
            <a:br>
              <a:rPr lang="es-AR" altLang="es-AR" sz="2200">
                <a:solidFill>
                  <a:srgbClr val="000000"/>
                </a:solidFill>
                <a:cs typeface="Arial" panose="020B0604020202020204" pitchFamily="34" charset="0"/>
              </a:rPr>
            </a:br>
            <a:r>
              <a:rPr lang="es-AR" altLang="es-AR" sz="2200">
                <a:solidFill>
                  <a:srgbClr val="000000"/>
                </a:solidFill>
                <a:cs typeface="Arial" panose="020B0604020202020204" pitchFamily="34" charset="0"/>
              </a:rPr>
              <a:t>3.6. Unidades. Ejemplos y aplicaciones.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794603-CA43-426C-8569-3CA3EA1C9D4F}"/>
              </a:ext>
            </a:extLst>
          </p:cNvPr>
          <p:cNvSpPr>
            <a:spLocks noChangeArrowheads="1"/>
          </p:cNvSpPr>
          <p:nvPr/>
        </p:nvSpPr>
        <p:spPr bwMode="auto">
          <a:xfrm>
            <a:off x="141288" y="742950"/>
            <a:ext cx="87217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s-AR" altLang="es-AR" sz="2200" dirty="0">
                <a:latin typeface="+mn-lt"/>
              </a:rPr>
              <a:t>¿Qué aceleración adquirirá un cuerpo de 0,5 Kg. cuando sobre él actúa una fuerza de 200.000 dinas?</a:t>
            </a:r>
          </a:p>
        </p:txBody>
      </p:sp>
      <p:sp>
        <p:nvSpPr>
          <p:cNvPr id="7" name="CuadroTexto 6">
            <a:extLst>
              <a:ext uri="{FF2B5EF4-FFF2-40B4-BE49-F238E27FC236}">
                <a16:creationId xmlns:a16="http://schemas.microsoft.com/office/drawing/2014/main" id="{CF898CE8-0A56-4BF7-9F19-CADCDA245A30}"/>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
        <p:nvSpPr>
          <p:cNvPr id="8" name="CuadroTexto 7">
            <a:extLst>
              <a:ext uri="{FF2B5EF4-FFF2-40B4-BE49-F238E27FC236}">
                <a16:creationId xmlns:a16="http://schemas.microsoft.com/office/drawing/2014/main" id="{269CF8BF-8769-4071-9CE8-0737DCA7C80B}"/>
              </a:ext>
            </a:extLst>
          </p:cNvPr>
          <p:cNvSpPr txBox="1">
            <a:spLocks noRot="1" noChangeAspect="1" noMove="1" noResize="1" noEditPoints="1" noAdjustHandles="1" noChangeArrowheads="1" noChangeShapeType="1" noTextEdit="1"/>
          </p:cNvSpPr>
          <p:nvPr/>
        </p:nvSpPr>
        <p:spPr>
          <a:xfrm>
            <a:off x="211314" y="2966286"/>
            <a:ext cx="1456424" cy="819840"/>
          </a:xfrm>
          <a:prstGeom prst="rect">
            <a:avLst/>
          </a:prstGeom>
          <a:blipFill>
            <a:blip r:embed="rId2"/>
            <a:stretch>
              <a:fillRect/>
            </a:stretch>
          </a:blipFill>
        </p:spPr>
        <p:txBody>
          <a:bodyPr/>
          <a:lstStyle/>
          <a:p>
            <a:r>
              <a:rPr lang="es-AR">
                <a:noFill/>
              </a:rPr>
              <a:t> </a:t>
            </a:r>
          </a:p>
        </p:txBody>
      </p:sp>
      <p:sp>
        <p:nvSpPr>
          <p:cNvPr id="9" name="CuadroTexto 8">
            <a:extLst>
              <a:ext uri="{FF2B5EF4-FFF2-40B4-BE49-F238E27FC236}">
                <a16:creationId xmlns:a16="http://schemas.microsoft.com/office/drawing/2014/main" id="{BDA4CC2E-F73D-46C3-9F8E-96A6AE781086}"/>
              </a:ext>
            </a:extLst>
          </p:cNvPr>
          <p:cNvSpPr txBox="1">
            <a:spLocks noRot="1" noChangeAspect="1" noMove="1" noResize="1" noEditPoints="1" noAdjustHandles="1" noChangeArrowheads="1" noChangeShapeType="1" noTextEdit="1"/>
          </p:cNvSpPr>
          <p:nvPr/>
        </p:nvSpPr>
        <p:spPr>
          <a:xfrm>
            <a:off x="2096384" y="3021134"/>
            <a:ext cx="1868268" cy="624210"/>
          </a:xfrm>
          <a:prstGeom prst="rect">
            <a:avLst/>
          </a:prstGeom>
          <a:blipFill>
            <a:blip r:embed="rId3"/>
            <a:stretch>
              <a:fillRect/>
            </a:stretch>
          </a:blipFill>
        </p:spPr>
        <p:txBody>
          <a:bodyPr/>
          <a:lstStyle/>
          <a:p>
            <a:r>
              <a:rPr lang="es-AR">
                <a:noFill/>
              </a:rPr>
              <a:t> </a:t>
            </a:r>
          </a:p>
        </p:txBody>
      </p:sp>
      <p:sp>
        <p:nvSpPr>
          <p:cNvPr id="10" name="CuadroTexto 9">
            <a:extLst>
              <a:ext uri="{FF2B5EF4-FFF2-40B4-BE49-F238E27FC236}">
                <a16:creationId xmlns:a16="http://schemas.microsoft.com/office/drawing/2014/main" id="{A52017CD-5339-47A6-963B-852F24E9B30C}"/>
              </a:ext>
            </a:extLst>
          </p:cNvPr>
          <p:cNvSpPr txBox="1">
            <a:spLocks noRot="1" noChangeAspect="1" noMove="1" noResize="1" noEditPoints="1" noAdjustHandles="1" noChangeArrowheads="1" noChangeShapeType="1" noTextEdit="1"/>
          </p:cNvSpPr>
          <p:nvPr/>
        </p:nvSpPr>
        <p:spPr>
          <a:xfrm>
            <a:off x="284235" y="4254245"/>
            <a:ext cx="1097929" cy="338554"/>
          </a:xfrm>
          <a:prstGeom prst="rect">
            <a:avLst/>
          </a:prstGeom>
          <a:blipFill>
            <a:blip r:embed="rId4"/>
            <a:stretch>
              <a:fillRect l="-5000" r="-1667" b="-10909"/>
            </a:stretch>
          </a:blipFill>
        </p:spPr>
        <p:txBody>
          <a:bodyPr/>
          <a:lstStyle/>
          <a:p>
            <a:r>
              <a:rPr lang="es-AR">
                <a:noFill/>
              </a:rPr>
              <a:t> </a:t>
            </a:r>
          </a:p>
        </p:txBody>
      </p:sp>
      <p:sp>
        <p:nvSpPr>
          <p:cNvPr id="5" name="CuadroTexto 4">
            <a:extLst>
              <a:ext uri="{FF2B5EF4-FFF2-40B4-BE49-F238E27FC236}">
                <a16:creationId xmlns:a16="http://schemas.microsoft.com/office/drawing/2014/main" id="{804C95FD-E63E-4E80-B62A-B50673187CB9}"/>
              </a:ext>
            </a:extLst>
          </p:cNvPr>
          <p:cNvSpPr txBox="1">
            <a:spLocks noRot="1" noChangeAspect="1" noMove="1" noResize="1" noEditPoints="1" noAdjustHandles="1" noChangeArrowheads="1" noChangeShapeType="1" noTextEdit="1"/>
          </p:cNvSpPr>
          <p:nvPr/>
        </p:nvSpPr>
        <p:spPr>
          <a:xfrm>
            <a:off x="250187" y="4989107"/>
            <a:ext cx="762260" cy="516745"/>
          </a:xfrm>
          <a:prstGeom prst="rect">
            <a:avLst/>
          </a:prstGeom>
          <a:blipFill>
            <a:blip r:embed="rId5"/>
            <a:stretch>
              <a:fillRect/>
            </a:stretch>
          </a:blipFill>
        </p:spPr>
        <p:txBody>
          <a:bodyPr/>
          <a:lstStyle/>
          <a:p>
            <a:r>
              <a:rPr lang="es-AR">
                <a:noFill/>
              </a:rPr>
              <a:t> </a:t>
            </a:r>
          </a:p>
        </p:txBody>
      </p:sp>
      <p:sp>
        <p:nvSpPr>
          <p:cNvPr id="12" name="CuadroTexto 11">
            <a:extLst>
              <a:ext uri="{FF2B5EF4-FFF2-40B4-BE49-F238E27FC236}">
                <a16:creationId xmlns:a16="http://schemas.microsoft.com/office/drawing/2014/main" id="{C03E2FF1-69EB-478C-88B0-6619A0F2BFAA}"/>
              </a:ext>
            </a:extLst>
          </p:cNvPr>
          <p:cNvSpPr txBox="1">
            <a:spLocks noRot="1" noChangeAspect="1" noMove="1" noResize="1" noEditPoints="1" noAdjustHandles="1" noChangeArrowheads="1" noChangeShapeType="1" noTextEdit="1"/>
          </p:cNvSpPr>
          <p:nvPr/>
        </p:nvSpPr>
        <p:spPr>
          <a:xfrm>
            <a:off x="200982" y="5902160"/>
            <a:ext cx="2016257" cy="569002"/>
          </a:xfrm>
          <a:prstGeom prst="rect">
            <a:avLst/>
          </a:prstGeom>
          <a:blipFill>
            <a:blip r:embed="rId6"/>
            <a:stretch>
              <a:fillRect/>
            </a:stretch>
          </a:blipFill>
        </p:spPr>
        <p:txBody>
          <a:bodyPr/>
          <a:lstStyle/>
          <a:p>
            <a:r>
              <a:rPr lang="es-AR">
                <a:noFill/>
              </a:rPr>
              <a:t> </a:t>
            </a:r>
          </a:p>
        </p:txBody>
      </p:sp>
      <p:sp>
        <p:nvSpPr>
          <p:cNvPr id="23561" name="CuadroTexto 12">
            <a:extLst>
              <a:ext uri="{FF2B5EF4-FFF2-40B4-BE49-F238E27FC236}">
                <a16:creationId xmlns:a16="http://schemas.microsoft.com/office/drawing/2014/main" id="{6F736D2C-432D-4B14-8FF4-B70FA67234AB}"/>
              </a:ext>
            </a:extLst>
          </p:cNvPr>
          <p:cNvSpPr txBox="1">
            <a:spLocks noChangeArrowheads="1"/>
          </p:cNvSpPr>
          <p:nvPr/>
        </p:nvSpPr>
        <p:spPr bwMode="auto">
          <a:xfrm>
            <a:off x="211138" y="1570038"/>
            <a:ext cx="70199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Datos                                                        Incógnita</a:t>
            </a:r>
          </a:p>
          <a:p>
            <a:pPr>
              <a:spcBef>
                <a:spcPct val="0"/>
              </a:spcBef>
              <a:buFontTx/>
              <a:buNone/>
            </a:pPr>
            <a:r>
              <a:rPr lang="pt-BR" altLang="es-AR" sz="2200"/>
              <a:t>m = 0,5 Kg                                                a =? </a:t>
            </a:r>
          </a:p>
          <a:p>
            <a:pPr>
              <a:spcBef>
                <a:spcPct val="0"/>
              </a:spcBef>
              <a:buFontTx/>
              <a:buNone/>
            </a:pPr>
            <a:r>
              <a:rPr lang="pt-BR" altLang="es-AR" sz="2200"/>
              <a:t>F = 200.000 dyn . 1 N/10</a:t>
            </a:r>
            <a:r>
              <a:rPr lang="pt-BR" altLang="es-AR" sz="2200" baseline="30000"/>
              <a:t>5</a:t>
            </a:r>
            <a:r>
              <a:rPr lang="pt-BR" altLang="es-AR" sz="2200"/>
              <a:t> dyn = 2 N</a:t>
            </a:r>
            <a:endParaRPr lang="pt-BR" altLang="es-AR" sz="2200" baseline="30000"/>
          </a:p>
          <a:p>
            <a:pPr>
              <a:spcBef>
                <a:spcPct val="0"/>
              </a:spcBef>
              <a:buFontTx/>
              <a:buNone/>
            </a:pPr>
            <a:endParaRPr lang="es-AR" altLang="es-AR" sz="2200"/>
          </a:p>
        </p:txBody>
      </p:sp>
      <p:sp>
        <p:nvSpPr>
          <p:cNvPr id="14" name="CuadroTexto 13">
            <a:extLst>
              <a:ext uri="{FF2B5EF4-FFF2-40B4-BE49-F238E27FC236}">
                <a16:creationId xmlns:a16="http://schemas.microsoft.com/office/drawing/2014/main" id="{B2949F95-21BE-4F18-9B0B-3EFC7AFA06A9}"/>
              </a:ext>
            </a:extLst>
          </p:cNvPr>
          <p:cNvSpPr txBox="1">
            <a:spLocks noRot="1" noChangeAspect="1" noMove="1" noResize="1" noEditPoints="1" noAdjustHandles="1" noChangeArrowheads="1" noChangeShapeType="1" noTextEdit="1"/>
          </p:cNvSpPr>
          <p:nvPr/>
        </p:nvSpPr>
        <p:spPr>
          <a:xfrm>
            <a:off x="2956523" y="5902160"/>
            <a:ext cx="1935530" cy="720518"/>
          </a:xfrm>
          <a:prstGeom prst="rect">
            <a:avLst/>
          </a:prstGeom>
          <a:blipFill>
            <a:blip r:embed="rId7"/>
            <a:stretch>
              <a:fillRect/>
            </a:stretch>
          </a:blipFill>
        </p:spPr>
        <p:txBody>
          <a:bodyPr/>
          <a:lstStyle/>
          <a:p>
            <a:r>
              <a:rPr lang="es-AR">
                <a:noFill/>
              </a:rPr>
              <a:t>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8BF85EB9-3F46-49A3-B9DA-3C9F0DFAB2E5}"/>
              </a:ext>
            </a:extLst>
          </p:cNvPr>
          <p:cNvPicPr>
            <a:picLocks noChangeArrowheads="1"/>
          </p:cNvPicPr>
          <p:nvPr/>
        </p:nvPicPr>
        <p:blipFill>
          <a:blip r:embed="rId2">
            <a:grayscl/>
            <a:extLst>
              <a:ext uri="{28A0092B-C50C-407E-A947-70E740481C1C}">
                <a14:useLocalDpi xmlns:a14="http://schemas.microsoft.com/office/drawing/2010/main" val="0"/>
              </a:ext>
            </a:extLst>
          </a:blip>
          <a:srcRect t="40083"/>
          <a:stretch>
            <a:fillRect/>
          </a:stretch>
        </p:blipFill>
        <p:spPr bwMode="auto">
          <a:xfrm rot="3037511">
            <a:off x="6217444" y="1974057"/>
            <a:ext cx="21590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ángulo 2">
            <a:extLst>
              <a:ext uri="{FF2B5EF4-FFF2-40B4-BE49-F238E27FC236}">
                <a16:creationId xmlns:a16="http://schemas.microsoft.com/office/drawing/2014/main" id="{4C82DFE4-F12B-4675-BA1C-BB768917DEAC}"/>
              </a:ext>
            </a:extLst>
          </p:cNvPr>
          <p:cNvSpPr>
            <a:spLocks noChangeArrowheads="1"/>
          </p:cNvSpPr>
          <p:nvPr/>
        </p:nvSpPr>
        <p:spPr bwMode="auto">
          <a:xfrm>
            <a:off x="155575" y="938213"/>
            <a:ext cx="87630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_tradnl" altLang="es-AR" sz="2100">
                <a:ea typeface="Times New Roman" panose="02020603050405020304" pitchFamily="18" charset="0"/>
                <a:cs typeface="Arial" panose="020B0604020202020204" pitchFamily="34" charset="0"/>
              </a:rPr>
              <a:t>La fuerza F que se le aplica a la cuerda es de 40 N y el bloque tiene una masa de 4,8 Kg. Si el bloque se acelera a 5 m/s</a:t>
            </a:r>
            <a:r>
              <a:rPr lang="es-ES_tradnl" altLang="es-AR" sz="2100" baseline="30000">
                <a:ea typeface="Times New Roman" panose="02020603050405020304" pitchFamily="18" charset="0"/>
                <a:cs typeface="Arial" panose="020B0604020202020204" pitchFamily="34" charset="0"/>
              </a:rPr>
              <a:t>2</a:t>
            </a:r>
            <a:r>
              <a:rPr lang="es-ES_tradnl" altLang="es-AR" sz="2100">
                <a:ea typeface="Times New Roman" panose="02020603050405020304" pitchFamily="18" charset="0"/>
                <a:cs typeface="Arial" panose="020B0604020202020204" pitchFamily="34" charset="0"/>
              </a:rPr>
              <a:t>, determinar la magnitud de la fuerza F</a:t>
            </a:r>
            <a:r>
              <a:rPr lang="es-ES_tradnl" altLang="es-AR" sz="2100" baseline="-25000">
                <a:ea typeface="Times New Roman" panose="02020603050405020304" pitchFamily="18" charset="0"/>
                <a:cs typeface="Arial" panose="020B0604020202020204" pitchFamily="34" charset="0"/>
              </a:rPr>
              <a:t>1</a:t>
            </a:r>
            <a:r>
              <a:rPr lang="es-ES_tradnl" altLang="es-AR" sz="2100">
                <a:ea typeface="Times New Roman" panose="02020603050405020304" pitchFamily="18" charset="0"/>
                <a:cs typeface="Arial" panose="020B0604020202020204" pitchFamily="34" charset="0"/>
              </a:rPr>
              <a:t> que retarda el movimiento.</a:t>
            </a:r>
            <a:endParaRPr lang="es-AR" altLang="es-AR" sz="210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2ADD6315-2343-4F3C-8C22-2F22DB55E0F0}"/>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
        <p:nvSpPr>
          <p:cNvPr id="24581" name="Rectangle 3" descr="Diagonal hacia abajo clara">
            <a:extLst>
              <a:ext uri="{FF2B5EF4-FFF2-40B4-BE49-F238E27FC236}">
                <a16:creationId xmlns:a16="http://schemas.microsoft.com/office/drawing/2014/main" id="{211FF5F2-D944-46FE-9332-3BF22FA478DE}"/>
              </a:ext>
            </a:extLst>
          </p:cNvPr>
          <p:cNvSpPr>
            <a:spLocks noChangeArrowheads="1"/>
          </p:cNvSpPr>
          <p:nvPr/>
        </p:nvSpPr>
        <p:spPr bwMode="auto">
          <a:xfrm>
            <a:off x="1919288" y="5235575"/>
            <a:ext cx="5092700" cy="3714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4582" name="Line 4">
            <a:extLst>
              <a:ext uri="{FF2B5EF4-FFF2-40B4-BE49-F238E27FC236}">
                <a16:creationId xmlns:a16="http://schemas.microsoft.com/office/drawing/2014/main" id="{9FF4CD80-CB6A-4285-8A78-67438D0CD7AF}"/>
              </a:ext>
            </a:extLst>
          </p:cNvPr>
          <p:cNvSpPr>
            <a:spLocks noChangeShapeType="1"/>
          </p:cNvSpPr>
          <p:nvPr/>
        </p:nvSpPr>
        <p:spPr bwMode="auto">
          <a:xfrm>
            <a:off x="1914525" y="5235575"/>
            <a:ext cx="5118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pic>
        <p:nvPicPr>
          <p:cNvPr id="24583" name="Picture 5">
            <a:extLst>
              <a:ext uri="{FF2B5EF4-FFF2-40B4-BE49-F238E27FC236}">
                <a16:creationId xmlns:a16="http://schemas.microsoft.com/office/drawing/2014/main" id="{E29C360A-9454-46DF-AD08-0318065D667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0463" y="3349625"/>
            <a:ext cx="1862137"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Line 6">
            <a:extLst>
              <a:ext uri="{FF2B5EF4-FFF2-40B4-BE49-F238E27FC236}">
                <a16:creationId xmlns:a16="http://schemas.microsoft.com/office/drawing/2014/main" id="{FD959301-99C4-4C88-8FB4-A52479BCC821}"/>
              </a:ext>
            </a:extLst>
          </p:cNvPr>
          <p:cNvSpPr>
            <a:spLocks noChangeShapeType="1"/>
          </p:cNvSpPr>
          <p:nvPr/>
        </p:nvSpPr>
        <p:spPr bwMode="auto">
          <a:xfrm rot="-5400000">
            <a:off x="5680075" y="2205038"/>
            <a:ext cx="1366838" cy="1706562"/>
          </a:xfrm>
          <a:prstGeom prst="line">
            <a:avLst/>
          </a:prstGeom>
          <a:noFill/>
          <a:ln w="57150">
            <a:solidFill>
              <a:srgbClr val="00B05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14" name="CuadroTexto 13">
            <a:extLst>
              <a:ext uri="{FF2B5EF4-FFF2-40B4-BE49-F238E27FC236}">
                <a16:creationId xmlns:a16="http://schemas.microsoft.com/office/drawing/2014/main" id="{B340E94C-EA24-4E99-851A-58F6883E4481}"/>
              </a:ext>
            </a:extLst>
          </p:cNvPr>
          <p:cNvSpPr txBox="1">
            <a:spLocks noRot="1" noChangeAspect="1" noMove="1" noResize="1" noEditPoints="1" noAdjustHandles="1" noChangeArrowheads="1" noChangeShapeType="1" noTextEdit="1"/>
          </p:cNvSpPr>
          <p:nvPr/>
        </p:nvSpPr>
        <p:spPr>
          <a:xfrm>
            <a:off x="6294629" y="3088294"/>
            <a:ext cx="262701" cy="379719"/>
          </a:xfrm>
          <a:prstGeom prst="rect">
            <a:avLst/>
          </a:prstGeom>
          <a:blipFill>
            <a:blip r:embed="rId5"/>
            <a:stretch>
              <a:fillRect/>
            </a:stretch>
          </a:blipFill>
        </p:spPr>
        <p:txBody>
          <a:bodyPr/>
          <a:lstStyle/>
          <a:p>
            <a:r>
              <a:rPr lang="es-AR">
                <a:noFill/>
              </a:rPr>
              <a:t> </a:t>
            </a:r>
          </a:p>
        </p:txBody>
      </p:sp>
      <p:sp>
        <p:nvSpPr>
          <p:cNvPr id="24586" name="Line 6">
            <a:extLst>
              <a:ext uri="{FF2B5EF4-FFF2-40B4-BE49-F238E27FC236}">
                <a16:creationId xmlns:a16="http://schemas.microsoft.com/office/drawing/2014/main" id="{26087723-4FE9-4933-B5B2-48798D8E3282}"/>
              </a:ext>
            </a:extLst>
          </p:cNvPr>
          <p:cNvSpPr>
            <a:spLocks noChangeShapeType="1"/>
          </p:cNvSpPr>
          <p:nvPr/>
        </p:nvSpPr>
        <p:spPr bwMode="auto">
          <a:xfrm rot="16200000" flipH="1">
            <a:off x="4516438" y="1362075"/>
            <a:ext cx="0" cy="1784350"/>
          </a:xfrm>
          <a:prstGeom prst="line">
            <a:avLst/>
          </a:prstGeom>
          <a:noFill/>
          <a:ln w="12700">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24587" name="Line 6">
            <a:extLst>
              <a:ext uri="{FF2B5EF4-FFF2-40B4-BE49-F238E27FC236}">
                <a16:creationId xmlns:a16="http://schemas.microsoft.com/office/drawing/2014/main" id="{1EE75429-BB37-4251-9106-68FFF5B27E7D}"/>
              </a:ext>
            </a:extLst>
          </p:cNvPr>
          <p:cNvSpPr>
            <a:spLocks noChangeShapeType="1"/>
          </p:cNvSpPr>
          <p:nvPr/>
        </p:nvSpPr>
        <p:spPr bwMode="auto">
          <a:xfrm rot="16200000" flipV="1">
            <a:off x="2971800" y="4219575"/>
            <a:ext cx="0" cy="1784350"/>
          </a:xfrm>
          <a:prstGeom prst="line">
            <a:avLst/>
          </a:prstGeom>
          <a:noFill/>
          <a:ln w="57150">
            <a:solidFill>
              <a:srgbClr val="7030A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17" name="CuadroTexto 16">
            <a:extLst>
              <a:ext uri="{FF2B5EF4-FFF2-40B4-BE49-F238E27FC236}">
                <a16:creationId xmlns:a16="http://schemas.microsoft.com/office/drawing/2014/main" id="{9827A7B0-5653-442C-B3D1-B86A168C69FB}"/>
              </a:ext>
            </a:extLst>
          </p:cNvPr>
          <p:cNvSpPr txBox="1">
            <a:spLocks noRot="1" noChangeAspect="1" noMove="1" noResize="1" noEditPoints="1" noAdjustHandles="1" noChangeArrowheads="1" noChangeShapeType="1" noTextEdit="1"/>
          </p:cNvSpPr>
          <p:nvPr/>
        </p:nvSpPr>
        <p:spPr>
          <a:xfrm>
            <a:off x="2768295" y="3925963"/>
            <a:ext cx="407163" cy="381899"/>
          </a:xfrm>
          <a:prstGeom prst="rect">
            <a:avLst/>
          </a:prstGeom>
          <a:blipFill>
            <a:blip r:embed="rId6"/>
            <a:stretch>
              <a:fillRect/>
            </a:stretch>
          </a:blipFill>
        </p:spPr>
        <p:txBody>
          <a:bodyPr/>
          <a:lstStyle/>
          <a:p>
            <a:r>
              <a:rPr lang="es-AR">
                <a:noFill/>
              </a:rPr>
              <a:t> </a:t>
            </a:r>
          </a:p>
        </p:txBody>
      </p:sp>
      <p:sp>
        <p:nvSpPr>
          <p:cNvPr id="18" name="CuadroTexto 17">
            <a:extLst>
              <a:ext uri="{FF2B5EF4-FFF2-40B4-BE49-F238E27FC236}">
                <a16:creationId xmlns:a16="http://schemas.microsoft.com/office/drawing/2014/main" id="{475DCB87-E521-4E80-A99A-BA2C21A5ADB1}"/>
              </a:ext>
            </a:extLst>
          </p:cNvPr>
          <p:cNvSpPr txBox="1">
            <a:spLocks noRot="1" noChangeAspect="1" noMove="1" noResize="1" noEditPoints="1" noAdjustHandles="1" noChangeArrowheads="1" noChangeShapeType="1" noTextEdit="1"/>
          </p:cNvSpPr>
          <p:nvPr/>
        </p:nvSpPr>
        <p:spPr>
          <a:xfrm>
            <a:off x="4466054" y="1961259"/>
            <a:ext cx="242502" cy="338554"/>
          </a:xfrm>
          <a:prstGeom prst="rect">
            <a:avLst/>
          </a:prstGeom>
          <a:blipFill>
            <a:blip r:embed="rId7"/>
            <a:stretch>
              <a:fillRect l="-20513" t="-30909" r="-87179" b="-1818"/>
            </a:stretch>
          </a:blipFill>
        </p:spPr>
        <p:txBody>
          <a:bodyPr/>
          <a:lstStyle/>
          <a:p>
            <a:r>
              <a:rPr lang="es-AR">
                <a:noFill/>
              </a:rPr>
              <a:t> </a:t>
            </a:r>
          </a:p>
        </p:txBody>
      </p:sp>
      <p:cxnSp>
        <p:nvCxnSpPr>
          <p:cNvPr id="3" name="Conector recto 2">
            <a:extLst>
              <a:ext uri="{FF2B5EF4-FFF2-40B4-BE49-F238E27FC236}">
                <a16:creationId xmlns:a16="http://schemas.microsoft.com/office/drawing/2014/main" id="{913FFEA0-CB6C-4331-97C1-AD758E9F701D}"/>
              </a:ext>
            </a:extLst>
          </p:cNvPr>
          <p:cNvCxnSpPr>
            <a:cxnSpLocks/>
          </p:cNvCxnSpPr>
          <p:nvPr/>
        </p:nvCxnSpPr>
        <p:spPr>
          <a:xfrm flipV="1">
            <a:off x="4640263" y="4429125"/>
            <a:ext cx="1846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91" name="CuadroTexto 21">
            <a:extLst>
              <a:ext uri="{FF2B5EF4-FFF2-40B4-BE49-F238E27FC236}">
                <a16:creationId xmlns:a16="http://schemas.microsoft.com/office/drawing/2014/main" id="{83582619-0B66-449F-B455-69F6249B68B5}"/>
              </a:ext>
            </a:extLst>
          </p:cNvPr>
          <p:cNvSpPr txBox="1">
            <a:spLocks noChangeArrowheads="1"/>
          </p:cNvSpPr>
          <p:nvPr/>
        </p:nvSpPr>
        <p:spPr bwMode="auto">
          <a:xfrm>
            <a:off x="5694363" y="3865563"/>
            <a:ext cx="393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i="1">
                <a:latin typeface="Times New Roman" panose="02020603050405020304" pitchFamily="18" charset="0"/>
                <a:cs typeface="Times New Roman" panose="02020603050405020304" pitchFamily="18" charset="0"/>
              </a:rPr>
              <a:t>37°</a:t>
            </a:r>
          </a:p>
        </p:txBody>
      </p:sp>
      <p:sp>
        <p:nvSpPr>
          <p:cNvPr id="20" name="Arco 19">
            <a:extLst>
              <a:ext uri="{FF2B5EF4-FFF2-40B4-BE49-F238E27FC236}">
                <a16:creationId xmlns:a16="http://schemas.microsoft.com/office/drawing/2014/main" id="{6CD56364-F429-4A6D-AE5C-3A73D986EC6D}"/>
              </a:ext>
            </a:extLst>
          </p:cNvPr>
          <p:cNvSpPr>
            <a:spLocks noChangeAspect="1"/>
          </p:cNvSpPr>
          <p:nvPr/>
        </p:nvSpPr>
        <p:spPr>
          <a:xfrm>
            <a:off x="3554413" y="3367088"/>
            <a:ext cx="2159000" cy="2159000"/>
          </a:xfrm>
          <a:prstGeom prst="arc">
            <a:avLst>
              <a:gd name="adj1" fmla="val 1918922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uadroTexto 16">
            <a:extLst>
              <a:ext uri="{FF2B5EF4-FFF2-40B4-BE49-F238E27FC236}">
                <a16:creationId xmlns:a16="http://schemas.microsoft.com/office/drawing/2014/main" id="{4C46B111-858A-4A7E-B483-79F0C5F93703}"/>
              </a:ext>
            </a:extLst>
          </p:cNvPr>
          <p:cNvSpPr txBox="1">
            <a:spLocks noChangeArrowheads="1"/>
          </p:cNvSpPr>
          <p:nvPr/>
        </p:nvSpPr>
        <p:spPr bwMode="auto">
          <a:xfrm>
            <a:off x="4992688" y="254000"/>
            <a:ext cx="348138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AR" altLang="es-AR" sz="2100"/>
              <a:t>Diagrama de cuerpo libre</a:t>
            </a:r>
          </a:p>
        </p:txBody>
      </p:sp>
      <p:sp>
        <p:nvSpPr>
          <p:cNvPr id="19" name="CuadroTexto 18">
            <a:extLst>
              <a:ext uri="{FF2B5EF4-FFF2-40B4-BE49-F238E27FC236}">
                <a16:creationId xmlns:a16="http://schemas.microsoft.com/office/drawing/2014/main" id="{3D0AFFC0-FF53-41A0-8477-AC4D0778580C}"/>
              </a:ext>
            </a:extLst>
          </p:cNvPr>
          <p:cNvSpPr txBox="1">
            <a:spLocks noChangeArrowheads="1"/>
          </p:cNvSpPr>
          <p:nvPr/>
        </p:nvSpPr>
        <p:spPr bwMode="auto">
          <a:xfrm>
            <a:off x="230188" y="209550"/>
            <a:ext cx="447516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AR" altLang="es-AR" sz="2200" dirty="0">
                <a:latin typeface="+mn-lt"/>
              </a:rPr>
              <a:t>Datos:                 Incógnita:</a:t>
            </a:r>
          </a:p>
          <a:p>
            <a:pPr>
              <a:defRPr/>
            </a:pPr>
            <a:r>
              <a:rPr lang="pt-BR" altLang="es-AR" sz="2200" dirty="0">
                <a:latin typeface="+mn-lt"/>
              </a:rPr>
              <a:t>m = 4,8 Kg          </a:t>
            </a:r>
            <a:r>
              <a:rPr lang="pt-BR" altLang="es-AR" sz="2200" dirty="0"/>
              <a:t>F</a:t>
            </a:r>
            <a:r>
              <a:rPr lang="pt-BR" altLang="es-AR" sz="2200" baseline="-25000" dirty="0"/>
              <a:t>1</a:t>
            </a:r>
            <a:r>
              <a:rPr lang="pt-BR" altLang="es-AR" sz="2200" dirty="0"/>
              <a:t>= ?</a:t>
            </a:r>
            <a:endParaRPr lang="es-AR" altLang="es-AR" sz="2200" dirty="0"/>
          </a:p>
          <a:p>
            <a:pPr>
              <a:defRPr/>
            </a:pPr>
            <a:r>
              <a:rPr lang="pt-BR" altLang="es-AR" sz="2200" dirty="0">
                <a:latin typeface="+mn-lt"/>
              </a:rPr>
              <a:t>a = 5 m/s</a:t>
            </a:r>
            <a:r>
              <a:rPr lang="pt-BR" altLang="es-AR" sz="2200" baseline="30000" dirty="0">
                <a:latin typeface="+mn-lt"/>
              </a:rPr>
              <a:t>2</a:t>
            </a:r>
            <a:r>
              <a:rPr lang="pt-BR" altLang="es-AR" sz="2200" dirty="0">
                <a:latin typeface="+mn-lt"/>
              </a:rPr>
              <a:t>.</a:t>
            </a:r>
          </a:p>
          <a:p>
            <a:pPr>
              <a:defRPr/>
            </a:pPr>
            <a:r>
              <a:rPr lang="pt-BR" altLang="es-AR" sz="2200" dirty="0">
                <a:latin typeface="+mn-lt"/>
              </a:rPr>
              <a:t>F =  40 N</a:t>
            </a:r>
          </a:p>
          <a:p>
            <a:pPr>
              <a:defRPr/>
            </a:pPr>
            <a:r>
              <a:rPr lang="pt-BR" altLang="es-AR" sz="2200" dirty="0">
                <a:latin typeface="+mn-lt"/>
                <a:sym typeface="Symbol" panose="05050102010706020507" pitchFamily="18" charset="2"/>
              </a:rPr>
              <a:t> </a:t>
            </a:r>
            <a:r>
              <a:rPr lang="pt-BR" altLang="es-AR" sz="2200" dirty="0">
                <a:latin typeface="+mn-lt"/>
              </a:rPr>
              <a:t>= 30°</a:t>
            </a:r>
            <a:endParaRPr lang="es-AR" altLang="es-AR" sz="2200" dirty="0">
              <a:latin typeface="+mn-lt"/>
            </a:endParaRPr>
          </a:p>
        </p:txBody>
      </p:sp>
      <p:sp>
        <p:nvSpPr>
          <p:cNvPr id="25604" name="Line 6">
            <a:extLst>
              <a:ext uri="{FF2B5EF4-FFF2-40B4-BE49-F238E27FC236}">
                <a16:creationId xmlns:a16="http://schemas.microsoft.com/office/drawing/2014/main" id="{9842068B-AEF9-4D7A-B82E-F3A487AFE3EF}"/>
              </a:ext>
            </a:extLst>
          </p:cNvPr>
          <p:cNvSpPr>
            <a:spLocks noChangeShapeType="1"/>
          </p:cNvSpPr>
          <p:nvPr/>
        </p:nvSpPr>
        <p:spPr bwMode="auto">
          <a:xfrm>
            <a:off x="6848475" y="2808288"/>
            <a:ext cx="0" cy="1784350"/>
          </a:xfrm>
          <a:prstGeom prst="line">
            <a:avLst/>
          </a:prstGeom>
          <a:noFill/>
          <a:ln w="5715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25605" name="Line 6">
            <a:extLst>
              <a:ext uri="{FF2B5EF4-FFF2-40B4-BE49-F238E27FC236}">
                <a16:creationId xmlns:a16="http://schemas.microsoft.com/office/drawing/2014/main" id="{8A75B802-8D79-4535-9461-1A46767F3801}"/>
              </a:ext>
            </a:extLst>
          </p:cNvPr>
          <p:cNvSpPr>
            <a:spLocks noChangeShapeType="1"/>
          </p:cNvSpPr>
          <p:nvPr/>
        </p:nvSpPr>
        <p:spPr bwMode="auto">
          <a:xfrm flipV="1">
            <a:off x="6856413" y="1093788"/>
            <a:ext cx="0" cy="1782762"/>
          </a:xfrm>
          <a:prstGeom prst="line">
            <a:avLst/>
          </a:prstGeom>
          <a:noFill/>
          <a:ln w="57150">
            <a:solidFill>
              <a:srgbClr val="00B0F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25606" name="Line 6">
            <a:extLst>
              <a:ext uri="{FF2B5EF4-FFF2-40B4-BE49-F238E27FC236}">
                <a16:creationId xmlns:a16="http://schemas.microsoft.com/office/drawing/2014/main" id="{A3F76750-DCF6-424E-9285-ADE65628E1EE}"/>
              </a:ext>
            </a:extLst>
          </p:cNvPr>
          <p:cNvSpPr>
            <a:spLocks noChangeShapeType="1"/>
          </p:cNvSpPr>
          <p:nvPr/>
        </p:nvSpPr>
        <p:spPr bwMode="auto">
          <a:xfrm rot="-5400000">
            <a:off x="7034213" y="1320800"/>
            <a:ext cx="1366837" cy="1706563"/>
          </a:xfrm>
          <a:prstGeom prst="line">
            <a:avLst/>
          </a:prstGeom>
          <a:noFill/>
          <a:ln w="57150">
            <a:solidFill>
              <a:srgbClr val="00B05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23" name="CuadroTexto 22">
            <a:extLst>
              <a:ext uri="{FF2B5EF4-FFF2-40B4-BE49-F238E27FC236}">
                <a16:creationId xmlns:a16="http://schemas.microsoft.com/office/drawing/2014/main" id="{9E051ADD-DC3B-4931-B124-921A45F234CC}"/>
              </a:ext>
            </a:extLst>
          </p:cNvPr>
          <p:cNvSpPr txBox="1">
            <a:spLocks noRot="1" noChangeAspect="1" noMove="1" noResize="1" noEditPoints="1" noAdjustHandles="1" noChangeArrowheads="1" noChangeShapeType="1" noTextEdit="1"/>
          </p:cNvSpPr>
          <p:nvPr/>
        </p:nvSpPr>
        <p:spPr>
          <a:xfrm>
            <a:off x="6999340" y="4304188"/>
            <a:ext cx="260136" cy="379719"/>
          </a:xfrm>
          <a:prstGeom prst="rect">
            <a:avLst/>
          </a:prstGeom>
          <a:blipFill>
            <a:blip r:embed="rId2"/>
            <a:stretch>
              <a:fillRect/>
            </a:stretch>
          </a:blipFill>
        </p:spPr>
        <p:txBody>
          <a:bodyPr/>
          <a:lstStyle/>
          <a:p>
            <a:r>
              <a:rPr lang="es-AR">
                <a:noFill/>
              </a:rPr>
              <a:t> </a:t>
            </a:r>
          </a:p>
        </p:txBody>
      </p:sp>
      <p:sp>
        <p:nvSpPr>
          <p:cNvPr id="24" name="CuadroTexto 23">
            <a:extLst>
              <a:ext uri="{FF2B5EF4-FFF2-40B4-BE49-F238E27FC236}">
                <a16:creationId xmlns:a16="http://schemas.microsoft.com/office/drawing/2014/main" id="{56F58E2C-50BE-43E5-9E47-9643F8D3863C}"/>
              </a:ext>
            </a:extLst>
          </p:cNvPr>
          <p:cNvSpPr txBox="1">
            <a:spLocks noRot="1" noChangeAspect="1" noMove="1" noResize="1" noEditPoints="1" noAdjustHandles="1" noChangeArrowheads="1" noChangeShapeType="1" noTextEdit="1"/>
          </p:cNvSpPr>
          <p:nvPr/>
        </p:nvSpPr>
        <p:spPr>
          <a:xfrm>
            <a:off x="6995129" y="1045098"/>
            <a:ext cx="292195" cy="379719"/>
          </a:xfrm>
          <a:prstGeom prst="rect">
            <a:avLst/>
          </a:prstGeom>
          <a:blipFill>
            <a:blip r:embed="rId3"/>
            <a:stretch>
              <a:fillRect/>
            </a:stretch>
          </a:blipFill>
        </p:spPr>
        <p:txBody>
          <a:bodyPr/>
          <a:lstStyle/>
          <a:p>
            <a:r>
              <a:rPr lang="es-AR">
                <a:noFill/>
              </a:rPr>
              <a:t> </a:t>
            </a:r>
          </a:p>
        </p:txBody>
      </p:sp>
      <p:sp>
        <p:nvSpPr>
          <p:cNvPr id="25" name="CuadroTexto 24">
            <a:extLst>
              <a:ext uri="{FF2B5EF4-FFF2-40B4-BE49-F238E27FC236}">
                <a16:creationId xmlns:a16="http://schemas.microsoft.com/office/drawing/2014/main" id="{F7286DA6-0312-42FB-973F-25F25EADA5DC}"/>
              </a:ext>
            </a:extLst>
          </p:cNvPr>
          <p:cNvSpPr txBox="1">
            <a:spLocks noRot="1" noChangeAspect="1" noMove="1" noResize="1" noEditPoints="1" noAdjustHandles="1" noChangeArrowheads="1" noChangeShapeType="1" noTextEdit="1"/>
          </p:cNvSpPr>
          <p:nvPr/>
        </p:nvSpPr>
        <p:spPr>
          <a:xfrm>
            <a:off x="8519216" y="1521302"/>
            <a:ext cx="262701" cy="379719"/>
          </a:xfrm>
          <a:prstGeom prst="rect">
            <a:avLst/>
          </a:prstGeom>
          <a:blipFill>
            <a:blip r:embed="rId4"/>
            <a:stretch>
              <a:fillRect/>
            </a:stretch>
          </a:blipFill>
        </p:spPr>
        <p:txBody>
          <a:bodyPr/>
          <a:lstStyle/>
          <a:p>
            <a:r>
              <a:rPr lang="es-AR">
                <a:noFill/>
              </a:rPr>
              <a:t> </a:t>
            </a:r>
          </a:p>
        </p:txBody>
      </p:sp>
      <p:sp>
        <p:nvSpPr>
          <p:cNvPr id="25610" name="Line 6">
            <a:extLst>
              <a:ext uri="{FF2B5EF4-FFF2-40B4-BE49-F238E27FC236}">
                <a16:creationId xmlns:a16="http://schemas.microsoft.com/office/drawing/2014/main" id="{37E7CD16-D624-46B1-9E8E-766E35FF4CF6}"/>
              </a:ext>
            </a:extLst>
          </p:cNvPr>
          <p:cNvSpPr>
            <a:spLocks noChangeShapeType="1"/>
          </p:cNvSpPr>
          <p:nvPr/>
        </p:nvSpPr>
        <p:spPr bwMode="auto">
          <a:xfrm rot="16200000" flipH="1">
            <a:off x="8174832" y="740568"/>
            <a:ext cx="0" cy="792163"/>
          </a:xfrm>
          <a:prstGeom prst="line">
            <a:avLst/>
          </a:prstGeom>
          <a:noFill/>
          <a:ln w="12700">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25611" name="Line 6">
            <a:extLst>
              <a:ext uri="{FF2B5EF4-FFF2-40B4-BE49-F238E27FC236}">
                <a16:creationId xmlns:a16="http://schemas.microsoft.com/office/drawing/2014/main" id="{AE1FE092-65DD-481F-AE38-DD89CDAE48FA}"/>
              </a:ext>
            </a:extLst>
          </p:cNvPr>
          <p:cNvSpPr>
            <a:spLocks noChangeShapeType="1"/>
          </p:cNvSpPr>
          <p:nvPr/>
        </p:nvSpPr>
        <p:spPr bwMode="auto">
          <a:xfrm rot="16200000" flipV="1">
            <a:off x="5972969" y="1985169"/>
            <a:ext cx="0" cy="1782762"/>
          </a:xfrm>
          <a:prstGeom prst="line">
            <a:avLst/>
          </a:prstGeom>
          <a:noFill/>
          <a:ln w="57150">
            <a:solidFill>
              <a:srgbClr val="7030A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28" name="CuadroTexto 27">
            <a:extLst>
              <a:ext uri="{FF2B5EF4-FFF2-40B4-BE49-F238E27FC236}">
                <a16:creationId xmlns:a16="http://schemas.microsoft.com/office/drawing/2014/main" id="{B0E5B128-95F8-46C5-9531-E79CE6E811C9}"/>
              </a:ext>
            </a:extLst>
          </p:cNvPr>
          <p:cNvSpPr txBox="1">
            <a:spLocks noRot="1" noChangeAspect="1" noMove="1" noResize="1" noEditPoints="1" noAdjustHandles="1" noChangeArrowheads="1" noChangeShapeType="1" noTextEdit="1"/>
          </p:cNvSpPr>
          <p:nvPr/>
        </p:nvSpPr>
        <p:spPr>
          <a:xfrm>
            <a:off x="4992882" y="2358971"/>
            <a:ext cx="407163" cy="381899"/>
          </a:xfrm>
          <a:prstGeom prst="rect">
            <a:avLst/>
          </a:prstGeom>
          <a:blipFill>
            <a:blip r:embed="rId5"/>
            <a:stretch>
              <a:fillRect/>
            </a:stretch>
          </a:blipFill>
        </p:spPr>
        <p:txBody>
          <a:bodyPr/>
          <a:lstStyle/>
          <a:p>
            <a:r>
              <a:rPr lang="es-AR">
                <a:noFill/>
              </a:rPr>
              <a:t> </a:t>
            </a:r>
          </a:p>
        </p:txBody>
      </p:sp>
      <p:sp>
        <p:nvSpPr>
          <p:cNvPr id="29" name="CuadroTexto 28">
            <a:extLst>
              <a:ext uri="{FF2B5EF4-FFF2-40B4-BE49-F238E27FC236}">
                <a16:creationId xmlns:a16="http://schemas.microsoft.com/office/drawing/2014/main" id="{475EA0BE-37F7-4321-A21A-BC1283F92491}"/>
              </a:ext>
            </a:extLst>
          </p:cNvPr>
          <p:cNvSpPr txBox="1">
            <a:spLocks noRot="1" noChangeAspect="1" noMove="1" noResize="1" noEditPoints="1" noAdjustHandles="1" noChangeArrowheads="1" noChangeShapeType="1" noTextEdit="1"/>
          </p:cNvSpPr>
          <p:nvPr/>
        </p:nvSpPr>
        <p:spPr>
          <a:xfrm>
            <a:off x="8105867" y="754754"/>
            <a:ext cx="206641" cy="338554"/>
          </a:xfrm>
          <a:prstGeom prst="rect">
            <a:avLst/>
          </a:prstGeom>
          <a:blipFill>
            <a:blip r:embed="rId6"/>
            <a:stretch>
              <a:fillRect l="-29412" t="-30909" r="-91176" b="-1818"/>
            </a:stretch>
          </a:blipFill>
        </p:spPr>
        <p:txBody>
          <a:bodyPr/>
          <a:lstStyle/>
          <a:p>
            <a:r>
              <a:rPr lang="es-AR">
                <a:noFill/>
              </a:rPr>
              <a:t> </a:t>
            </a:r>
          </a:p>
        </p:txBody>
      </p:sp>
      <p:cxnSp>
        <p:nvCxnSpPr>
          <p:cNvPr id="30" name="Conector recto 29">
            <a:extLst>
              <a:ext uri="{FF2B5EF4-FFF2-40B4-BE49-F238E27FC236}">
                <a16:creationId xmlns:a16="http://schemas.microsoft.com/office/drawing/2014/main" id="{F70DA736-4729-446F-8387-5C6824357A7D}"/>
              </a:ext>
            </a:extLst>
          </p:cNvPr>
          <p:cNvCxnSpPr>
            <a:cxnSpLocks/>
          </p:cNvCxnSpPr>
          <p:nvPr/>
        </p:nvCxnSpPr>
        <p:spPr>
          <a:xfrm flipV="1">
            <a:off x="6864350" y="2862263"/>
            <a:ext cx="2160588"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15" name="CuadroTexto 30">
            <a:extLst>
              <a:ext uri="{FF2B5EF4-FFF2-40B4-BE49-F238E27FC236}">
                <a16:creationId xmlns:a16="http://schemas.microsoft.com/office/drawing/2014/main" id="{3A718684-112D-4F35-9838-A8CCEED4C8B6}"/>
              </a:ext>
            </a:extLst>
          </p:cNvPr>
          <p:cNvSpPr txBox="1">
            <a:spLocks noChangeArrowheads="1"/>
          </p:cNvSpPr>
          <p:nvPr/>
        </p:nvSpPr>
        <p:spPr bwMode="auto">
          <a:xfrm>
            <a:off x="7918450" y="2298700"/>
            <a:ext cx="393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i="1">
                <a:latin typeface="Times New Roman" panose="02020603050405020304" pitchFamily="18" charset="0"/>
                <a:cs typeface="Times New Roman" panose="02020603050405020304" pitchFamily="18" charset="0"/>
              </a:rPr>
              <a:t>37°</a:t>
            </a:r>
          </a:p>
        </p:txBody>
      </p:sp>
      <p:sp>
        <p:nvSpPr>
          <p:cNvPr id="32" name="Arco 31">
            <a:extLst>
              <a:ext uri="{FF2B5EF4-FFF2-40B4-BE49-F238E27FC236}">
                <a16:creationId xmlns:a16="http://schemas.microsoft.com/office/drawing/2014/main" id="{6F16C140-E77B-4648-88B1-283ACCB28CC6}"/>
              </a:ext>
            </a:extLst>
          </p:cNvPr>
          <p:cNvSpPr>
            <a:spLocks noChangeAspect="1"/>
          </p:cNvSpPr>
          <p:nvPr/>
        </p:nvSpPr>
        <p:spPr>
          <a:xfrm>
            <a:off x="5778500" y="1798638"/>
            <a:ext cx="2160588" cy="2160587"/>
          </a:xfrm>
          <a:prstGeom prst="arc">
            <a:avLst>
              <a:gd name="adj1" fmla="val 1918922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
        <p:nvSpPr>
          <p:cNvPr id="25617" name="CuadroTexto 32">
            <a:extLst>
              <a:ext uri="{FF2B5EF4-FFF2-40B4-BE49-F238E27FC236}">
                <a16:creationId xmlns:a16="http://schemas.microsoft.com/office/drawing/2014/main" id="{4B2E5F19-412C-452E-9A44-4836DE9A939E}"/>
              </a:ext>
            </a:extLst>
          </p:cNvPr>
          <p:cNvSpPr txBox="1">
            <a:spLocks noChangeArrowheads="1"/>
          </p:cNvSpPr>
          <p:nvPr/>
        </p:nvSpPr>
        <p:spPr bwMode="auto">
          <a:xfrm>
            <a:off x="8843963" y="2844800"/>
            <a:ext cx="206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i="1">
                <a:latin typeface="Times New Roman" panose="02020603050405020304" pitchFamily="18" charset="0"/>
                <a:cs typeface="Times New Roman" panose="02020603050405020304" pitchFamily="18" charset="0"/>
              </a:rPr>
              <a:t>x</a:t>
            </a:r>
          </a:p>
        </p:txBody>
      </p:sp>
      <p:sp>
        <p:nvSpPr>
          <p:cNvPr id="34" name="CuadroTexto 33">
            <a:extLst>
              <a:ext uri="{FF2B5EF4-FFF2-40B4-BE49-F238E27FC236}">
                <a16:creationId xmlns:a16="http://schemas.microsoft.com/office/drawing/2014/main" id="{230DD6B8-22C1-434C-9FA1-A870DAD753EF}"/>
              </a:ext>
            </a:extLst>
          </p:cNvPr>
          <p:cNvSpPr txBox="1">
            <a:spLocks noRot="1" noChangeAspect="1" noMove="1" noResize="1" noEditPoints="1" noAdjustHandles="1" noChangeArrowheads="1" noChangeShapeType="1" noTextEdit="1"/>
          </p:cNvSpPr>
          <p:nvPr/>
        </p:nvSpPr>
        <p:spPr>
          <a:xfrm>
            <a:off x="263510" y="2321208"/>
            <a:ext cx="1456424" cy="819840"/>
          </a:xfrm>
          <a:prstGeom prst="rect">
            <a:avLst/>
          </a:prstGeom>
          <a:blipFill>
            <a:blip r:embed="rId7"/>
            <a:stretch>
              <a:fillRect/>
            </a:stretch>
          </a:blipFill>
        </p:spPr>
        <p:txBody>
          <a:bodyPr/>
          <a:lstStyle/>
          <a:p>
            <a:r>
              <a:rPr lang="es-AR">
                <a:noFill/>
              </a:rPr>
              <a:t> </a:t>
            </a:r>
          </a:p>
        </p:txBody>
      </p:sp>
      <p:sp>
        <p:nvSpPr>
          <p:cNvPr id="35" name="CuadroTexto 34">
            <a:extLst>
              <a:ext uri="{FF2B5EF4-FFF2-40B4-BE49-F238E27FC236}">
                <a16:creationId xmlns:a16="http://schemas.microsoft.com/office/drawing/2014/main" id="{01556CF1-D1DB-4105-BDD6-02856DE0B2BF}"/>
              </a:ext>
            </a:extLst>
          </p:cNvPr>
          <p:cNvSpPr txBox="1">
            <a:spLocks noRot="1" noChangeAspect="1" noMove="1" noResize="1" noEditPoints="1" noAdjustHandles="1" noChangeArrowheads="1" noChangeShapeType="1" noTextEdit="1"/>
          </p:cNvSpPr>
          <p:nvPr/>
        </p:nvSpPr>
        <p:spPr>
          <a:xfrm>
            <a:off x="2204852" y="2419023"/>
            <a:ext cx="1868268" cy="624210"/>
          </a:xfrm>
          <a:prstGeom prst="rect">
            <a:avLst/>
          </a:prstGeom>
          <a:blipFill>
            <a:blip r:embed="rId8"/>
            <a:stretch>
              <a:fillRect/>
            </a:stretch>
          </a:blipFill>
        </p:spPr>
        <p:txBody>
          <a:bodyPr/>
          <a:lstStyle/>
          <a:p>
            <a:r>
              <a:rPr lang="es-AR">
                <a:noFill/>
              </a:rPr>
              <a:t> </a:t>
            </a:r>
          </a:p>
        </p:txBody>
      </p:sp>
      <p:sp>
        <p:nvSpPr>
          <p:cNvPr id="36" name="CuadroTexto 35">
            <a:extLst>
              <a:ext uri="{FF2B5EF4-FFF2-40B4-BE49-F238E27FC236}">
                <a16:creationId xmlns:a16="http://schemas.microsoft.com/office/drawing/2014/main" id="{9668719D-01D5-495C-BC6F-7C9BDF143550}"/>
              </a:ext>
            </a:extLst>
          </p:cNvPr>
          <p:cNvSpPr txBox="1">
            <a:spLocks noRot="1" noChangeAspect="1" noMove="1" noResize="1" noEditPoints="1" noAdjustHandles="1" noChangeArrowheads="1" noChangeShapeType="1" noTextEdit="1"/>
          </p:cNvSpPr>
          <p:nvPr/>
        </p:nvSpPr>
        <p:spPr>
          <a:xfrm>
            <a:off x="224188" y="3352777"/>
            <a:ext cx="2402261" cy="338554"/>
          </a:xfrm>
          <a:prstGeom prst="rect">
            <a:avLst/>
          </a:prstGeom>
          <a:blipFill>
            <a:blip r:embed="rId9"/>
            <a:stretch>
              <a:fillRect l="-2030" r="-508" b="-8929"/>
            </a:stretch>
          </a:blipFill>
        </p:spPr>
        <p:txBody>
          <a:bodyPr/>
          <a:lstStyle/>
          <a:p>
            <a:r>
              <a:rPr lang="es-AR">
                <a:noFill/>
              </a:rPr>
              <a:t> </a:t>
            </a:r>
          </a:p>
        </p:txBody>
      </p:sp>
      <p:sp>
        <p:nvSpPr>
          <p:cNvPr id="37" name="CuadroTexto 36">
            <a:extLst>
              <a:ext uri="{FF2B5EF4-FFF2-40B4-BE49-F238E27FC236}">
                <a16:creationId xmlns:a16="http://schemas.microsoft.com/office/drawing/2014/main" id="{2B23600F-889E-4306-B6D2-8D5CCDE02A0B}"/>
              </a:ext>
            </a:extLst>
          </p:cNvPr>
          <p:cNvSpPr txBox="1">
            <a:spLocks noRot="1" noChangeAspect="1" noMove="1" noResize="1" noEditPoints="1" noAdjustHandles="1" noChangeArrowheads="1" noChangeShapeType="1" noTextEdit="1"/>
          </p:cNvSpPr>
          <p:nvPr/>
        </p:nvSpPr>
        <p:spPr>
          <a:xfrm>
            <a:off x="263510" y="4796418"/>
            <a:ext cx="5266057" cy="453073"/>
          </a:xfrm>
          <a:prstGeom prst="rect">
            <a:avLst/>
          </a:prstGeom>
          <a:blipFill>
            <a:blip r:embed="rId10"/>
            <a:stretch>
              <a:fillRect/>
            </a:stretch>
          </a:blipFill>
        </p:spPr>
        <p:txBody>
          <a:bodyPr/>
          <a:lstStyle/>
          <a:p>
            <a:r>
              <a:rPr lang="es-AR">
                <a:noFill/>
              </a:rPr>
              <a:t> </a:t>
            </a:r>
          </a:p>
        </p:txBody>
      </p:sp>
      <p:sp>
        <p:nvSpPr>
          <p:cNvPr id="41" name="CuadroTexto 40">
            <a:extLst>
              <a:ext uri="{FF2B5EF4-FFF2-40B4-BE49-F238E27FC236}">
                <a16:creationId xmlns:a16="http://schemas.microsoft.com/office/drawing/2014/main" id="{13CFBFB1-0C91-4C60-B968-40AFACFFF5B0}"/>
              </a:ext>
            </a:extLst>
          </p:cNvPr>
          <p:cNvSpPr txBox="1">
            <a:spLocks noRot="1" noChangeAspect="1" noMove="1" noResize="1" noEditPoints="1" noAdjustHandles="1" noChangeArrowheads="1" noChangeShapeType="1" noTextEdit="1"/>
          </p:cNvSpPr>
          <p:nvPr/>
        </p:nvSpPr>
        <p:spPr>
          <a:xfrm>
            <a:off x="210118" y="4150191"/>
            <a:ext cx="2402261" cy="338554"/>
          </a:xfrm>
          <a:prstGeom prst="rect">
            <a:avLst/>
          </a:prstGeom>
          <a:blipFill>
            <a:blip r:embed="rId11"/>
            <a:stretch>
              <a:fillRect l="-2025" r="-506" b="-10909"/>
            </a:stretch>
          </a:blipFill>
        </p:spPr>
        <p:txBody>
          <a:bodyPr/>
          <a:lstStyle/>
          <a:p>
            <a:r>
              <a:rPr lang="es-AR">
                <a:noFill/>
              </a:rPr>
              <a:t>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59E4FC8-785D-4B9D-98B3-C5694B6C4F38}"/>
              </a:ext>
            </a:extLst>
          </p:cNvPr>
          <p:cNvSpPr/>
          <p:nvPr/>
        </p:nvSpPr>
        <p:spPr>
          <a:xfrm>
            <a:off x="155575" y="966788"/>
            <a:ext cx="8736013" cy="2124075"/>
          </a:xfrm>
          <a:prstGeom prst="rect">
            <a:avLst/>
          </a:prstGeom>
        </p:spPr>
        <p:txBody>
          <a:bodyPr>
            <a:spAutoFit/>
          </a:bodyPr>
          <a:lstStyle/>
          <a:p>
            <a:pPr algn="just">
              <a:spcAft>
                <a:spcPts val="0"/>
              </a:spcAft>
              <a:defRPr/>
            </a:pPr>
            <a:r>
              <a:rPr lang="es-AR" sz="2200" dirty="0">
                <a:latin typeface="+mn-lt"/>
                <a:ea typeface="Calibri" panose="020F0502020204030204" pitchFamily="34" charset="0"/>
                <a:cs typeface="Times New Roman" panose="02020603050405020304" pitchFamily="18" charset="0"/>
              </a:rPr>
              <a:t>Un cuerpo cuya masa es de 15 Kg se encuentra inicialmente en reposo sobre un plano horizontal sin rozamiento y se aplica una fuerza horizontal de 30 N. Calcular:</a:t>
            </a:r>
          </a:p>
          <a:p>
            <a:pPr marL="257175" indent="-257175" algn="just">
              <a:spcAft>
                <a:spcPts val="0"/>
              </a:spcAft>
              <a:buFont typeface="+mj-lt"/>
              <a:buAutoNum type="alphaLcParenR"/>
              <a:tabLst>
                <a:tab pos="171450" algn="l"/>
              </a:tabLst>
              <a:defRPr/>
            </a:pPr>
            <a:r>
              <a:rPr lang="es-AR" sz="2200" dirty="0">
                <a:latin typeface="+mn-lt"/>
                <a:ea typeface="Calibri" panose="020F0502020204030204" pitchFamily="34" charset="0"/>
                <a:cs typeface="Times New Roman" panose="02020603050405020304" pitchFamily="18" charset="0"/>
              </a:rPr>
              <a:t> que aceleración le imprimirá?</a:t>
            </a:r>
          </a:p>
          <a:p>
            <a:pPr marL="257175" indent="-257175" algn="just">
              <a:spcAft>
                <a:spcPts val="0"/>
              </a:spcAft>
              <a:buFont typeface="+mj-lt"/>
              <a:buAutoNum type="alphaLcParenR"/>
              <a:tabLst>
                <a:tab pos="171450" algn="l"/>
              </a:tabLst>
              <a:defRPr/>
            </a:pPr>
            <a:r>
              <a:rPr lang="es-AR" sz="2200" dirty="0">
                <a:latin typeface="+mn-lt"/>
                <a:ea typeface="Calibri" panose="020F0502020204030204" pitchFamily="34" charset="0"/>
                <a:cs typeface="Times New Roman" panose="02020603050405020304" pitchFamily="18" charset="0"/>
              </a:rPr>
              <a:t> que distancia recorrerá en 10 s?</a:t>
            </a:r>
          </a:p>
          <a:p>
            <a:pPr marL="257175" indent="-257175" algn="just">
              <a:spcAft>
                <a:spcPts val="0"/>
              </a:spcAft>
              <a:buFont typeface="+mj-lt"/>
              <a:buAutoNum type="alphaLcParenR"/>
              <a:tabLst>
                <a:tab pos="171450" algn="l"/>
              </a:tabLst>
              <a:defRPr/>
            </a:pPr>
            <a:r>
              <a:rPr lang="es-AR" sz="2200" dirty="0">
                <a:latin typeface="+mn-lt"/>
                <a:ea typeface="Calibri" panose="020F0502020204030204" pitchFamily="34" charset="0"/>
                <a:cs typeface="Times New Roman" panose="02020603050405020304" pitchFamily="18" charset="0"/>
              </a:rPr>
              <a:t> cuál es la velocidad al cabo de 10 s?</a:t>
            </a:r>
          </a:p>
        </p:txBody>
      </p:sp>
      <p:sp>
        <p:nvSpPr>
          <p:cNvPr id="3" name="CuadroTexto 2">
            <a:extLst>
              <a:ext uri="{FF2B5EF4-FFF2-40B4-BE49-F238E27FC236}">
                <a16:creationId xmlns:a16="http://schemas.microsoft.com/office/drawing/2014/main" id="{E0CE40E3-6143-4F89-A898-9D44C332725A}"/>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pic>
        <p:nvPicPr>
          <p:cNvPr id="26628" name="Picture 4">
            <a:extLst>
              <a:ext uri="{FF2B5EF4-FFF2-40B4-BE49-F238E27FC236}">
                <a16:creationId xmlns:a16="http://schemas.microsoft.com/office/drawing/2014/main" id="{4A672577-9EF8-447E-9E28-70EDE30E6A59}"/>
              </a:ext>
            </a:extLst>
          </p:cNvPr>
          <p:cNvPicPr>
            <a:picLocks noChangeArrowheads="1"/>
          </p:cNvPicPr>
          <p:nvPr/>
        </p:nvPicPr>
        <p:blipFill>
          <a:blip r:embed="rId2">
            <a:grayscl/>
            <a:extLst>
              <a:ext uri="{28A0092B-C50C-407E-A947-70E740481C1C}">
                <a14:useLocalDpi xmlns:a14="http://schemas.microsoft.com/office/drawing/2010/main" val="0"/>
              </a:ext>
            </a:extLst>
          </a:blip>
          <a:srcRect r="40083"/>
          <a:stretch>
            <a:fillRect/>
          </a:stretch>
        </p:blipFill>
        <p:spPr bwMode="auto">
          <a:xfrm>
            <a:off x="5340350" y="4862513"/>
            <a:ext cx="2195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3" descr="Diagonal hacia abajo clara">
            <a:extLst>
              <a:ext uri="{FF2B5EF4-FFF2-40B4-BE49-F238E27FC236}">
                <a16:creationId xmlns:a16="http://schemas.microsoft.com/office/drawing/2014/main" id="{AF231419-4C55-4411-A3B9-1E77F201C0D1}"/>
              </a:ext>
            </a:extLst>
          </p:cNvPr>
          <p:cNvSpPr>
            <a:spLocks noChangeArrowheads="1"/>
          </p:cNvSpPr>
          <p:nvPr/>
        </p:nvSpPr>
        <p:spPr bwMode="auto">
          <a:xfrm>
            <a:off x="1728788" y="5780088"/>
            <a:ext cx="5092700" cy="373062"/>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26630" name="Line 4">
            <a:extLst>
              <a:ext uri="{FF2B5EF4-FFF2-40B4-BE49-F238E27FC236}">
                <a16:creationId xmlns:a16="http://schemas.microsoft.com/office/drawing/2014/main" id="{48565FC9-DBE8-4E40-993F-E1AAED71DAB6}"/>
              </a:ext>
            </a:extLst>
          </p:cNvPr>
          <p:cNvSpPr>
            <a:spLocks noChangeShapeType="1"/>
          </p:cNvSpPr>
          <p:nvPr/>
        </p:nvSpPr>
        <p:spPr bwMode="auto">
          <a:xfrm>
            <a:off x="1724025" y="5780088"/>
            <a:ext cx="5118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pic>
        <p:nvPicPr>
          <p:cNvPr id="26631" name="Picture 5">
            <a:extLst>
              <a:ext uri="{FF2B5EF4-FFF2-40B4-BE49-F238E27FC236}">
                <a16:creationId xmlns:a16="http://schemas.microsoft.com/office/drawing/2014/main" id="{F9718430-EDA0-4FF5-98EE-E2B13D56458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8375" y="3894138"/>
            <a:ext cx="1863725"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Line 6">
            <a:extLst>
              <a:ext uri="{FF2B5EF4-FFF2-40B4-BE49-F238E27FC236}">
                <a16:creationId xmlns:a16="http://schemas.microsoft.com/office/drawing/2014/main" id="{CEF74B3A-DFDC-482F-BDA4-04A7B36A07A4}"/>
              </a:ext>
            </a:extLst>
          </p:cNvPr>
          <p:cNvSpPr>
            <a:spLocks noChangeShapeType="1"/>
          </p:cNvSpPr>
          <p:nvPr/>
        </p:nvSpPr>
        <p:spPr bwMode="auto">
          <a:xfrm rot="16200000" flipH="1">
            <a:off x="5340350" y="4076700"/>
            <a:ext cx="0" cy="1784350"/>
          </a:xfrm>
          <a:prstGeom prst="line">
            <a:avLst/>
          </a:prstGeom>
          <a:noFill/>
          <a:ln w="57150">
            <a:solidFill>
              <a:srgbClr val="00B05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9" name="CuadroTexto 8">
            <a:extLst>
              <a:ext uri="{FF2B5EF4-FFF2-40B4-BE49-F238E27FC236}">
                <a16:creationId xmlns:a16="http://schemas.microsoft.com/office/drawing/2014/main" id="{3A0D0DAA-FB87-4AEC-A02A-8F28F33ED356}"/>
              </a:ext>
            </a:extLst>
          </p:cNvPr>
          <p:cNvSpPr txBox="1">
            <a:spLocks noRot="1" noChangeAspect="1" noMove="1" noResize="1" noEditPoints="1" noAdjustHandles="1" noChangeArrowheads="1" noChangeShapeType="1" noTextEdit="1"/>
          </p:cNvSpPr>
          <p:nvPr/>
        </p:nvSpPr>
        <p:spPr>
          <a:xfrm>
            <a:off x="5692069" y="4406994"/>
            <a:ext cx="262701" cy="379719"/>
          </a:xfrm>
          <a:prstGeom prst="rect">
            <a:avLst/>
          </a:prstGeom>
          <a:blipFill>
            <a:blip r:embed="rId5"/>
            <a:stretch>
              <a:fillRect/>
            </a:stretch>
          </a:blipFill>
        </p:spPr>
        <p:txBody>
          <a:bodyPr/>
          <a:lstStyle/>
          <a:p>
            <a:r>
              <a:rPr lang="es-AR">
                <a:noFill/>
              </a:rPr>
              <a:t> </a:t>
            </a:r>
          </a:p>
        </p:txBody>
      </p:sp>
      <p:sp>
        <p:nvSpPr>
          <p:cNvPr id="10" name="CuadroTexto 9">
            <a:extLst>
              <a:ext uri="{FF2B5EF4-FFF2-40B4-BE49-F238E27FC236}">
                <a16:creationId xmlns:a16="http://schemas.microsoft.com/office/drawing/2014/main" id="{9051017A-3613-4F8E-B39D-793254E4C8D3}"/>
              </a:ext>
            </a:extLst>
          </p:cNvPr>
          <p:cNvSpPr txBox="1">
            <a:spLocks noRot="1" noChangeAspect="1" noMove="1" noResize="1" noEditPoints="1" noAdjustHandles="1" noChangeArrowheads="1" noChangeShapeType="1" noTextEdit="1"/>
          </p:cNvSpPr>
          <p:nvPr/>
        </p:nvSpPr>
        <p:spPr>
          <a:xfrm>
            <a:off x="4152667" y="3090176"/>
            <a:ext cx="811005" cy="338554"/>
          </a:xfrm>
          <a:prstGeom prst="rect">
            <a:avLst/>
          </a:prstGeom>
          <a:blipFill>
            <a:blip r:embed="rId6"/>
            <a:stretch>
              <a:fillRect t="-30909" r="-12030" b="-1818"/>
            </a:stretch>
          </a:blipFill>
        </p:spPr>
        <p:txBody>
          <a:bodyPr/>
          <a:lstStyle/>
          <a:p>
            <a:r>
              <a:rPr lang="es-AR">
                <a:noFill/>
              </a:rPr>
              <a:t> </a:t>
            </a:r>
          </a:p>
        </p:txBody>
      </p:sp>
      <p:sp>
        <p:nvSpPr>
          <p:cNvPr id="26635" name="Line 6">
            <a:extLst>
              <a:ext uri="{FF2B5EF4-FFF2-40B4-BE49-F238E27FC236}">
                <a16:creationId xmlns:a16="http://schemas.microsoft.com/office/drawing/2014/main" id="{316C89AC-EBD1-43C6-9099-E3C0C128F601}"/>
              </a:ext>
            </a:extLst>
          </p:cNvPr>
          <p:cNvSpPr>
            <a:spLocks noChangeShapeType="1"/>
          </p:cNvSpPr>
          <p:nvPr/>
        </p:nvSpPr>
        <p:spPr bwMode="auto">
          <a:xfrm rot="16200000" flipH="1">
            <a:off x="4448969" y="2593182"/>
            <a:ext cx="0" cy="1782762"/>
          </a:xfrm>
          <a:prstGeom prst="line">
            <a:avLst/>
          </a:prstGeom>
          <a:noFill/>
          <a:ln w="12700">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adroTexto 2">
            <a:extLst>
              <a:ext uri="{FF2B5EF4-FFF2-40B4-BE49-F238E27FC236}">
                <a16:creationId xmlns:a16="http://schemas.microsoft.com/office/drawing/2014/main" id="{3F3E5B6F-7570-4F18-B429-BE36FAE4377C}"/>
              </a:ext>
            </a:extLst>
          </p:cNvPr>
          <p:cNvSpPr txBox="1">
            <a:spLocks noChangeArrowheads="1"/>
          </p:cNvSpPr>
          <p:nvPr/>
        </p:nvSpPr>
        <p:spPr bwMode="auto">
          <a:xfrm>
            <a:off x="5078413" y="268288"/>
            <a:ext cx="348138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AR" altLang="es-AR" sz="2100"/>
              <a:t>Diagrama de cuerpo libre</a:t>
            </a:r>
          </a:p>
        </p:txBody>
      </p:sp>
      <p:sp>
        <p:nvSpPr>
          <p:cNvPr id="10" name="CuadroTexto 9">
            <a:extLst>
              <a:ext uri="{FF2B5EF4-FFF2-40B4-BE49-F238E27FC236}">
                <a16:creationId xmlns:a16="http://schemas.microsoft.com/office/drawing/2014/main" id="{4640E96A-0440-4D46-81E7-2160644BCDEC}"/>
              </a:ext>
            </a:extLst>
          </p:cNvPr>
          <p:cNvSpPr txBox="1">
            <a:spLocks noChangeArrowheads="1"/>
          </p:cNvSpPr>
          <p:nvPr/>
        </p:nvSpPr>
        <p:spPr bwMode="auto">
          <a:xfrm>
            <a:off x="204788" y="246063"/>
            <a:ext cx="20605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AR" altLang="es-AR" sz="2200" dirty="0">
                <a:latin typeface="+mn-lt"/>
              </a:rPr>
              <a:t>Datos:</a:t>
            </a:r>
          </a:p>
          <a:p>
            <a:pPr>
              <a:defRPr/>
            </a:pPr>
            <a:r>
              <a:rPr lang="pt-BR" altLang="es-AR" sz="2200" dirty="0">
                <a:latin typeface="+mn-lt"/>
              </a:rPr>
              <a:t>m = 15 Kg</a:t>
            </a:r>
          </a:p>
          <a:p>
            <a:pPr>
              <a:defRPr/>
            </a:pPr>
            <a:r>
              <a:rPr lang="pt-BR" altLang="es-AR" sz="2200" dirty="0">
                <a:latin typeface="+mn-lt"/>
              </a:rPr>
              <a:t>F =30 N </a:t>
            </a:r>
          </a:p>
          <a:p>
            <a:pPr>
              <a:defRPr/>
            </a:pPr>
            <a:r>
              <a:rPr lang="pt-BR" altLang="es-AR" sz="2200" dirty="0">
                <a:latin typeface="+mn-lt"/>
              </a:rPr>
              <a:t>t = 10 s</a:t>
            </a:r>
          </a:p>
          <a:p>
            <a:pPr>
              <a:defRPr/>
            </a:pPr>
            <a:endParaRPr lang="es-AR" altLang="es-AR" sz="2200" dirty="0">
              <a:latin typeface="+mn-lt"/>
            </a:endParaRPr>
          </a:p>
        </p:txBody>
      </p:sp>
      <p:sp>
        <p:nvSpPr>
          <p:cNvPr id="16" name="CuadroTexto 15">
            <a:extLst>
              <a:ext uri="{FF2B5EF4-FFF2-40B4-BE49-F238E27FC236}">
                <a16:creationId xmlns:a16="http://schemas.microsoft.com/office/drawing/2014/main" id="{7415115D-9BA7-4E6F-A9BB-6C4B8D052CCD}"/>
              </a:ext>
            </a:extLst>
          </p:cNvPr>
          <p:cNvSpPr txBox="1">
            <a:spLocks noChangeArrowheads="1"/>
          </p:cNvSpPr>
          <p:nvPr/>
        </p:nvSpPr>
        <p:spPr bwMode="auto">
          <a:xfrm>
            <a:off x="2265363" y="246063"/>
            <a:ext cx="168433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AR" altLang="es-AR" sz="2200" dirty="0">
                <a:latin typeface="+mn-lt"/>
              </a:rPr>
              <a:t>Incógnitas:</a:t>
            </a:r>
          </a:p>
          <a:p>
            <a:pPr>
              <a:defRPr/>
            </a:pPr>
            <a:r>
              <a:rPr lang="pt-BR" altLang="es-AR" sz="2200" dirty="0">
                <a:latin typeface="+mn-lt"/>
              </a:rPr>
              <a:t>a =?</a:t>
            </a:r>
          </a:p>
          <a:p>
            <a:pPr>
              <a:defRPr/>
            </a:pPr>
            <a:r>
              <a:rPr lang="pt-BR" altLang="es-AR" sz="2200" dirty="0">
                <a:latin typeface="+mn-lt"/>
              </a:rPr>
              <a:t>X =?</a:t>
            </a:r>
          </a:p>
          <a:p>
            <a:pPr>
              <a:defRPr/>
            </a:pPr>
            <a:r>
              <a:rPr lang="pt-BR" altLang="es-AR" sz="2200" dirty="0" err="1">
                <a:latin typeface="+mn-lt"/>
              </a:rPr>
              <a:t>Vf</a:t>
            </a:r>
            <a:r>
              <a:rPr lang="pt-BR" altLang="es-AR" sz="2200" dirty="0">
                <a:latin typeface="+mn-lt"/>
              </a:rPr>
              <a:t> =?</a:t>
            </a:r>
          </a:p>
          <a:p>
            <a:pPr>
              <a:defRPr/>
            </a:pPr>
            <a:endParaRPr lang="es-AR" altLang="es-AR" sz="2200" dirty="0">
              <a:latin typeface="+mn-lt"/>
            </a:endParaRPr>
          </a:p>
        </p:txBody>
      </p:sp>
      <p:cxnSp>
        <p:nvCxnSpPr>
          <p:cNvPr id="15" name="Conector recto de flecha 14">
            <a:extLst>
              <a:ext uri="{FF2B5EF4-FFF2-40B4-BE49-F238E27FC236}">
                <a16:creationId xmlns:a16="http://schemas.microsoft.com/office/drawing/2014/main" id="{0EAB54F5-CF5F-4998-818D-90996A37C1BF}"/>
              </a:ext>
            </a:extLst>
          </p:cNvPr>
          <p:cNvCxnSpPr/>
          <p:nvPr/>
        </p:nvCxnSpPr>
        <p:spPr>
          <a:xfrm>
            <a:off x="5419725" y="2833688"/>
            <a:ext cx="34893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654" name="Line 6">
            <a:extLst>
              <a:ext uri="{FF2B5EF4-FFF2-40B4-BE49-F238E27FC236}">
                <a16:creationId xmlns:a16="http://schemas.microsoft.com/office/drawing/2014/main" id="{4306EAA6-FCC2-4110-8956-C0255F3ED582}"/>
              </a:ext>
            </a:extLst>
          </p:cNvPr>
          <p:cNvSpPr>
            <a:spLocks noChangeShapeType="1"/>
          </p:cNvSpPr>
          <p:nvPr/>
        </p:nvSpPr>
        <p:spPr bwMode="auto">
          <a:xfrm>
            <a:off x="6661150" y="2784475"/>
            <a:ext cx="0" cy="1782763"/>
          </a:xfrm>
          <a:prstGeom prst="line">
            <a:avLst/>
          </a:prstGeom>
          <a:noFill/>
          <a:ln w="5715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27655" name="Line 6">
            <a:extLst>
              <a:ext uri="{FF2B5EF4-FFF2-40B4-BE49-F238E27FC236}">
                <a16:creationId xmlns:a16="http://schemas.microsoft.com/office/drawing/2014/main" id="{2F328489-3927-4529-ABD2-FE8A5895F83C}"/>
              </a:ext>
            </a:extLst>
          </p:cNvPr>
          <p:cNvSpPr>
            <a:spLocks noChangeShapeType="1"/>
          </p:cNvSpPr>
          <p:nvPr/>
        </p:nvSpPr>
        <p:spPr bwMode="auto">
          <a:xfrm flipV="1">
            <a:off x="6669088" y="1068388"/>
            <a:ext cx="0" cy="1784350"/>
          </a:xfrm>
          <a:prstGeom prst="line">
            <a:avLst/>
          </a:prstGeom>
          <a:noFill/>
          <a:ln w="57150">
            <a:solidFill>
              <a:srgbClr val="00B0F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27656" name="Line 6">
            <a:extLst>
              <a:ext uri="{FF2B5EF4-FFF2-40B4-BE49-F238E27FC236}">
                <a16:creationId xmlns:a16="http://schemas.microsoft.com/office/drawing/2014/main" id="{5773FC58-92B2-4C3B-B99A-DCD912D935ED}"/>
              </a:ext>
            </a:extLst>
          </p:cNvPr>
          <p:cNvSpPr>
            <a:spLocks noChangeShapeType="1"/>
          </p:cNvSpPr>
          <p:nvPr/>
        </p:nvSpPr>
        <p:spPr bwMode="auto">
          <a:xfrm rot="16200000" flipH="1">
            <a:off x="7568407" y="1942306"/>
            <a:ext cx="0" cy="1782763"/>
          </a:xfrm>
          <a:prstGeom prst="line">
            <a:avLst/>
          </a:prstGeom>
          <a:noFill/>
          <a:ln w="57150">
            <a:solidFill>
              <a:srgbClr val="00B05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20" name="CuadroTexto 19">
            <a:extLst>
              <a:ext uri="{FF2B5EF4-FFF2-40B4-BE49-F238E27FC236}">
                <a16:creationId xmlns:a16="http://schemas.microsoft.com/office/drawing/2014/main" id="{3DD3E120-DB6A-43E2-949A-D73D49A8AAC6}"/>
              </a:ext>
            </a:extLst>
          </p:cNvPr>
          <p:cNvSpPr txBox="1">
            <a:spLocks noRot="1" noChangeAspect="1" noMove="1" noResize="1" noEditPoints="1" noAdjustHandles="1" noChangeArrowheads="1" noChangeShapeType="1" noTextEdit="1"/>
          </p:cNvSpPr>
          <p:nvPr/>
        </p:nvSpPr>
        <p:spPr>
          <a:xfrm>
            <a:off x="6811871" y="4280011"/>
            <a:ext cx="260136" cy="379719"/>
          </a:xfrm>
          <a:prstGeom prst="rect">
            <a:avLst/>
          </a:prstGeom>
          <a:blipFill>
            <a:blip r:embed="rId2"/>
            <a:stretch>
              <a:fillRect/>
            </a:stretch>
          </a:blipFill>
        </p:spPr>
        <p:txBody>
          <a:bodyPr/>
          <a:lstStyle/>
          <a:p>
            <a:r>
              <a:rPr lang="es-AR">
                <a:noFill/>
              </a:rPr>
              <a:t> </a:t>
            </a:r>
          </a:p>
        </p:txBody>
      </p:sp>
      <p:sp>
        <p:nvSpPr>
          <p:cNvPr id="21" name="CuadroTexto 20">
            <a:extLst>
              <a:ext uri="{FF2B5EF4-FFF2-40B4-BE49-F238E27FC236}">
                <a16:creationId xmlns:a16="http://schemas.microsoft.com/office/drawing/2014/main" id="{80724AE7-5462-4716-AE73-6BB6362A8A96}"/>
              </a:ext>
            </a:extLst>
          </p:cNvPr>
          <p:cNvSpPr txBox="1">
            <a:spLocks noRot="1" noChangeAspect="1" noMove="1" noResize="1" noEditPoints="1" noAdjustHandles="1" noChangeArrowheads="1" noChangeShapeType="1" noTextEdit="1"/>
          </p:cNvSpPr>
          <p:nvPr/>
        </p:nvSpPr>
        <p:spPr>
          <a:xfrm>
            <a:off x="6807660" y="1020921"/>
            <a:ext cx="292195" cy="379719"/>
          </a:xfrm>
          <a:prstGeom prst="rect">
            <a:avLst/>
          </a:prstGeom>
          <a:blipFill>
            <a:blip r:embed="rId3"/>
            <a:stretch>
              <a:fillRect/>
            </a:stretch>
          </a:blipFill>
        </p:spPr>
        <p:txBody>
          <a:bodyPr/>
          <a:lstStyle/>
          <a:p>
            <a:r>
              <a:rPr lang="es-AR">
                <a:noFill/>
              </a:rPr>
              <a:t> </a:t>
            </a:r>
          </a:p>
        </p:txBody>
      </p:sp>
      <p:sp>
        <p:nvSpPr>
          <p:cNvPr id="22" name="CuadroTexto 21">
            <a:extLst>
              <a:ext uri="{FF2B5EF4-FFF2-40B4-BE49-F238E27FC236}">
                <a16:creationId xmlns:a16="http://schemas.microsoft.com/office/drawing/2014/main" id="{A7AC44D1-62AF-470B-B483-8CAA38963F5F}"/>
              </a:ext>
            </a:extLst>
          </p:cNvPr>
          <p:cNvSpPr txBox="1">
            <a:spLocks noRot="1" noChangeAspect="1" noMove="1" noResize="1" noEditPoints="1" noAdjustHandles="1" noChangeArrowheads="1" noChangeShapeType="1" noTextEdit="1"/>
          </p:cNvSpPr>
          <p:nvPr/>
        </p:nvSpPr>
        <p:spPr>
          <a:xfrm>
            <a:off x="7920256" y="2270802"/>
            <a:ext cx="262701" cy="379719"/>
          </a:xfrm>
          <a:prstGeom prst="rect">
            <a:avLst/>
          </a:prstGeom>
          <a:blipFill>
            <a:blip r:embed="rId4"/>
            <a:stretch>
              <a:fillRect/>
            </a:stretch>
          </a:blipFill>
        </p:spPr>
        <p:txBody>
          <a:bodyPr/>
          <a:lstStyle/>
          <a:p>
            <a:r>
              <a:rPr lang="es-AR">
                <a:noFill/>
              </a:rPr>
              <a:t> </a:t>
            </a:r>
          </a:p>
        </p:txBody>
      </p:sp>
      <p:sp>
        <p:nvSpPr>
          <p:cNvPr id="27660" name="Line 6">
            <a:extLst>
              <a:ext uri="{FF2B5EF4-FFF2-40B4-BE49-F238E27FC236}">
                <a16:creationId xmlns:a16="http://schemas.microsoft.com/office/drawing/2014/main" id="{BCED89FA-FF04-4C65-9743-ABDB9A230F18}"/>
              </a:ext>
            </a:extLst>
          </p:cNvPr>
          <p:cNvSpPr>
            <a:spLocks noChangeShapeType="1"/>
          </p:cNvSpPr>
          <p:nvPr/>
        </p:nvSpPr>
        <p:spPr bwMode="auto">
          <a:xfrm rot="16200000" flipH="1">
            <a:off x="7389019" y="1448594"/>
            <a:ext cx="0" cy="792162"/>
          </a:xfrm>
          <a:prstGeom prst="line">
            <a:avLst/>
          </a:prstGeom>
          <a:noFill/>
          <a:ln w="12700">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27661" name="CuadroTexto 23">
            <a:extLst>
              <a:ext uri="{FF2B5EF4-FFF2-40B4-BE49-F238E27FC236}">
                <a16:creationId xmlns:a16="http://schemas.microsoft.com/office/drawing/2014/main" id="{0A9052CB-E125-4E22-B6F9-813D6AA77704}"/>
              </a:ext>
            </a:extLst>
          </p:cNvPr>
          <p:cNvSpPr txBox="1">
            <a:spLocks noChangeArrowheads="1"/>
          </p:cNvSpPr>
          <p:nvPr/>
        </p:nvSpPr>
        <p:spPr bwMode="auto">
          <a:xfrm flipH="1">
            <a:off x="8643938" y="2932113"/>
            <a:ext cx="109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i="1">
                <a:latin typeface="Times New Roman" panose="02020603050405020304" pitchFamily="18" charset="0"/>
                <a:cs typeface="Times New Roman" panose="02020603050405020304" pitchFamily="18" charset="0"/>
              </a:rPr>
              <a:t>x</a:t>
            </a:r>
          </a:p>
        </p:txBody>
      </p:sp>
      <p:sp>
        <p:nvSpPr>
          <p:cNvPr id="25" name="CuadroTexto 24">
            <a:extLst>
              <a:ext uri="{FF2B5EF4-FFF2-40B4-BE49-F238E27FC236}">
                <a16:creationId xmlns:a16="http://schemas.microsoft.com/office/drawing/2014/main" id="{2C11107E-0F12-42EC-A625-F46A8070491C}"/>
              </a:ext>
            </a:extLst>
          </p:cNvPr>
          <p:cNvSpPr txBox="1">
            <a:spLocks noRot="1" noChangeAspect="1" noMove="1" noResize="1" noEditPoints="1" noAdjustHandles="1" noChangeArrowheads="1" noChangeShapeType="1" noTextEdit="1"/>
          </p:cNvSpPr>
          <p:nvPr/>
        </p:nvSpPr>
        <p:spPr>
          <a:xfrm>
            <a:off x="6889029" y="1537838"/>
            <a:ext cx="811005" cy="338554"/>
          </a:xfrm>
          <a:prstGeom prst="rect">
            <a:avLst/>
          </a:prstGeom>
          <a:blipFill>
            <a:blip r:embed="rId5"/>
            <a:stretch>
              <a:fillRect t="-28571" r="-12030" b="-1786"/>
            </a:stretch>
          </a:blipFill>
        </p:spPr>
        <p:txBody>
          <a:bodyPr/>
          <a:lstStyle/>
          <a:p>
            <a:r>
              <a:rPr lang="es-AR">
                <a:noFill/>
              </a:rPr>
              <a:t> </a:t>
            </a:r>
          </a:p>
        </p:txBody>
      </p:sp>
      <p:sp>
        <p:nvSpPr>
          <p:cNvPr id="32" name="CuadroTexto 31">
            <a:extLst>
              <a:ext uri="{FF2B5EF4-FFF2-40B4-BE49-F238E27FC236}">
                <a16:creationId xmlns:a16="http://schemas.microsoft.com/office/drawing/2014/main" id="{298B684B-9707-4D5E-B3C5-FF8AE9E02184}"/>
              </a:ext>
            </a:extLst>
          </p:cNvPr>
          <p:cNvSpPr txBox="1">
            <a:spLocks noRot="1" noChangeAspect="1" noMove="1" noResize="1" noEditPoints="1" noAdjustHandles="1" noChangeArrowheads="1" noChangeShapeType="1" noTextEdit="1"/>
          </p:cNvSpPr>
          <p:nvPr/>
        </p:nvSpPr>
        <p:spPr>
          <a:xfrm>
            <a:off x="215120" y="1994942"/>
            <a:ext cx="1456424" cy="819840"/>
          </a:xfrm>
          <a:prstGeom prst="rect">
            <a:avLst/>
          </a:prstGeom>
          <a:blipFill>
            <a:blip r:embed="rId6"/>
            <a:stretch>
              <a:fillRect/>
            </a:stretch>
          </a:blipFill>
        </p:spPr>
        <p:txBody>
          <a:bodyPr/>
          <a:lstStyle/>
          <a:p>
            <a:r>
              <a:rPr lang="es-AR">
                <a:noFill/>
              </a:rPr>
              <a:t> </a:t>
            </a:r>
          </a:p>
        </p:txBody>
      </p:sp>
      <p:sp>
        <p:nvSpPr>
          <p:cNvPr id="33" name="CuadroTexto 32">
            <a:extLst>
              <a:ext uri="{FF2B5EF4-FFF2-40B4-BE49-F238E27FC236}">
                <a16:creationId xmlns:a16="http://schemas.microsoft.com/office/drawing/2014/main" id="{65BF818C-90B7-4602-A269-72E3968E5AA5}"/>
              </a:ext>
            </a:extLst>
          </p:cNvPr>
          <p:cNvSpPr txBox="1">
            <a:spLocks noRot="1" noChangeAspect="1" noMove="1" noResize="1" noEditPoints="1" noAdjustHandles="1" noChangeArrowheads="1" noChangeShapeType="1" noTextEdit="1"/>
          </p:cNvSpPr>
          <p:nvPr/>
        </p:nvSpPr>
        <p:spPr>
          <a:xfrm>
            <a:off x="2100190" y="2049790"/>
            <a:ext cx="1868268" cy="624210"/>
          </a:xfrm>
          <a:prstGeom prst="rect">
            <a:avLst/>
          </a:prstGeom>
          <a:blipFill>
            <a:blip r:embed="rId7"/>
            <a:stretch>
              <a:fillRect/>
            </a:stretch>
          </a:blipFill>
        </p:spPr>
        <p:txBody>
          <a:bodyPr/>
          <a:lstStyle/>
          <a:p>
            <a:r>
              <a:rPr lang="es-AR">
                <a:noFill/>
              </a:rPr>
              <a:t> </a:t>
            </a:r>
          </a:p>
        </p:txBody>
      </p:sp>
      <p:sp>
        <p:nvSpPr>
          <p:cNvPr id="34" name="CuadroTexto 33">
            <a:extLst>
              <a:ext uri="{FF2B5EF4-FFF2-40B4-BE49-F238E27FC236}">
                <a16:creationId xmlns:a16="http://schemas.microsoft.com/office/drawing/2014/main" id="{72FB130A-6D86-442A-805E-0E36EECA7616}"/>
              </a:ext>
            </a:extLst>
          </p:cNvPr>
          <p:cNvSpPr txBox="1">
            <a:spLocks noRot="1" noChangeAspect="1" noMove="1" noResize="1" noEditPoints="1" noAdjustHandles="1" noChangeArrowheads="1" noChangeShapeType="1" noTextEdit="1"/>
          </p:cNvSpPr>
          <p:nvPr/>
        </p:nvSpPr>
        <p:spPr>
          <a:xfrm>
            <a:off x="215120" y="2879973"/>
            <a:ext cx="1097929" cy="338554"/>
          </a:xfrm>
          <a:prstGeom prst="rect">
            <a:avLst/>
          </a:prstGeom>
          <a:blipFill>
            <a:blip r:embed="rId8"/>
            <a:stretch>
              <a:fillRect l="-5000" r="-2222" b="-8929"/>
            </a:stretch>
          </a:blipFill>
        </p:spPr>
        <p:txBody>
          <a:bodyPr/>
          <a:lstStyle/>
          <a:p>
            <a:r>
              <a:rPr lang="es-AR">
                <a:noFill/>
              </a:rPr>
              <a:t> </a:t>
            </a:r>
          </a:p>
        </p:txBody>
      </p:sp>
      <p:sp>
        <p:nvSpPr>
          <p:cNvPr id="35" name="CuadroTexto 34">
            <a:extLst>
              <a:ext uri="{FF2B5EF4-FFF2-40B4-BE49-F238E27FC236}">
                <a16:creationId xmlns:a16="http://schemas.microsoft.com/office/drawing/2014/main" id="{C92524FB-E220-4776-B4FE-8F14AAB6D830}"/>
              </a:ext>
            </a:extLst>
          </p:cNvPr>
          <p:cNvSpPr txBox="1">
            <a:spLocks noRot="1" noChangeAspect="1" noMove="1" noResize="1" noEditPoints="1" noAdjustHandles="1" noChangeArrowheads="1" noChangeShapeType="1" noTextEdit="1"/>
          </p:cNvSpPr>
          <p:nvPr/>
        </p:nvSpPr>
        <p:spPr>
          <a:xfrm>
            <a:off x="215120" y="3356053"/>
            <a:ext cx="762260" cy="516745"/>
          </a:xfrm>
          <a:prstGeom prst="rect">
            <a:avLst/>
          </a:prstGeom>
          <a:blipFill>
            <a:blip r:embed="rId9"/>
            <a:stretch>
              <a:fillRect/>
            </a:stretch>
          </a:blipFill>
        </p:spPr>
        <p:txBody>
          <a:bodyPr/>
          <a:lstStyle/>
          <a:p>
            <a:r>
              <a:rPr lang="es-AR">
                <a:noFill/>
              </a:rPr>
              <a:t> </a:t>
            </a:r>
          </a:p>
        </p:txBody>
      </p:sp>
      <p:sp>
        <p:nvSpPr>
          <p:cNvPr id="36" name="CuadroTexto 35">
            <a:extLst>
              <a:ext uri="{FF2B5EF4-FFF2-40B4-BE49-F238E27FC236}">
                <a16:creationId xmlns:a16="http://schemas.microsoft.com/office/drawing/2014/main" id="{2294ECBB-1FCE-4097-96A0-3C7CDA24E242}"/>
              </a:ext>
            </a:extLst>
          </p:cNvPr>
          <p:cNvSpPr txBox="1">
            <a:spLocks noRot="1" noChangeAspect="1" noMove="1" noResize="1" noEditPoints="1" noAdjustHandles="1" noChangeArrowheads="1" noChangeShapeType="1" noTextEdit="1"/>
          </p:cNvSpPr>
          <p:nvPr/>
        </p:nvSpPr>
        <p:spPr>
          <a:xfrm>
            <a:off x="136097" y="4010324"/>
            <a:ext cx="1910459" cy="569002"/>
          </a:xfrm>
          <a:prstGeom prst="rect">
            <a:avLst/>
          </a:prstGeom>
          <a:blipFill>
            <a:blip r:embed="rId10"/>
            <a:stretch>
              <a:fillRect/>
            </a:stretch>
          </a:blipFill>
        </p:spPr>
        <p:txBody>
          <a:bodyPr/>
          <a:lstStyle/>
          <a:p>
            <a:r>
              <a:rPr lang="es-AR">
                <a:noFill/>
              </a:rPr>
              <a:t> </a:t>
            </a:r>
          </a:p>
        </p:txBody>
      </p:sp>
      <p:sp>
        <p:nvSpPr>
          <p:cNvPr id="37" name="CuadroTexto 36">
            <a:extLst>
              <a:ext uri="{FF2B5EF4-FFF2-40B4-BE49-F238E27FC236}">
                <a16:creationId xmlns:a16="http://schemas.microsoft.com/office/drawing/2014/main" id="{28F6EF18-6C38-4B63-BF6A-B03802131D21}"/>
              </a:ext>
            </a:extLst>
          </p:cNvPr>
          <p:cNvSpPr txBox="1">
            <a:spLocks noRot="1" noChangeAspect="1" noMove="1" noResize="1" noEditPoints="1" noAdjustHandles="1" noChangeArrowheads="1" noChangeShapeType="1" noTextEdit="1"/>
          </p:cNvSpPr>
          <p:nvPr/>
        </p:nvSpPr>
        <p:spPr>
          <a:xfrm>
            <a:off x="2493683" y="3961766"/>
            <a:ext cx="1935530" cy="720518"/>
          </a:xfrm>
          <a:prstGeom prst="rect">
            <a:avLst/>
          </a:prstGeom>
          <a:blipFill>
            <a:blip r:embed="rId11"/>
            <a:stretch>
              <a:fillRect/>
            </a:stretch>
          </a:blipFill>
        </p:spPr>
        <p:txBody>
          <a:bodyPr/>
          <a:lstStyle/>
          <a:p>
            <a:r>
              <a:rPr lang="es-AR">
                <a:noFill/>
              </a:rPr>
              <a:t> </a:t>
            </a:r>
          </a:p>
        </p:txBody>
      </p:sp>
      <p:sp>
        <p:nvSpPr>
          <p:cNvPr id="2" name="CuadroTexto 1">
            <a:extLst>
              <a:ext uri="{FF2B5EF4-FFF2-40B4-BE49-F238E27FC236}">
                <a16:creationId xmlns:a16="http://schemas.microsoft.com/office/drawing/2014/main" id="{80B029E1-93A7-45DE-94F8-87D2CEBDA51B}"/>
              </a:ext>
            </a:extLst>
          </p:cNvPr>
          <p:cNvSpPr txBox="1">
            <a:spLocks noRot="1" noChangeAspect="1" noMove="1" noResize="1" noEditPoints="1" noAdjustHandles="1" noChangeArrowheads="1" noChangeShapeType="1" noTextEdit="1"/>
          </p:cNvSpPr>
          <p:nvPr/>
        </p:nvSpPr>
        <p:spPr>
          <a:xfrm>
            <a:off x="215120" y="5068340"/>
            <a:ext cx="1611018" cy="518604"/>
          </a:xfrm>
          <a:prstGeom prst="rect">
            <a:avLst/>
          </a:prstGeom>
          <a:blipFill>
            <a:blip r:embed="rId12"/>
            <a:stretch>
              <a:fillRect/>
            </a:stretch>
          </a:blipFill>
        </p:spPr>
        <p:txBody>
          <a:bodyPr/>
          <a:lstStyle/>
          <a:p>
            <a:r>
              <a:rPr lang="es-AR">
                <a:noFill/>
              </a:rPr>
              <a:t> </a:t>
            </a:r>
          </a:p>
        </p:txBody>
      </p:sp>
      <p:sp>
        <p:nvSpPr>
          <p:cNvPr id="38" name="CuadroTexto 37">
            <a:extLst>
              <a:ext uri="{FF2B5EF4-FFF2-40B4-BE49-F238E27FC236}">
                <a16:creationId xmlns:a16="http://schemas.microsoft.com/office/drawing/2014/main" id="{531CF56E-A947-482B-985A-514E3ABB21B4}"/>
              </a:ext>
            </a:extLst>
          </p:cNvPr>
          <p:cNvSpPr txBox="1">
            <a:spLocks noRot="1" noChangeAspect="1" noMove="1" noResize="1" noEditPoints="1" noAdjustHandles="1" noChangeArrowheads="1" noChangeShapeType="1" noTextEdit="1"/>
          </p:cNvSpPr>
          <p:nvPr/>
        </p:nvSpPr>
        <p:spPr>
          <a:xfrm>
            <a:off x="2066721" y="5068340"/>
            <a:ext cx="2669642" cy="520463"/>
          </a:xfrm>
          <a:prstGeom prst="rect">
            <a:avLst/>
          </a:prstGeom>
          <a:blipFill>
            <a:blip r:embed="rId13"/>
            <a:stretch>
              <a:fillRect/>
            </a:stretch>
          </a:blipFill>
        </p:spPr>
        <p:txBody>
          <a:bodyPr/>
          <a:lstStyle/>
          <a:p>
            <a:r>
              <a:rPr lang="es-AR">
                <a:noFill/>
              </a:rPr>
              <a:t> </a:t>
            </a:r>
          </a:p>
        </p:txBody>
      </p:sp>
      <p:sp>
        <p:nvSpPr>
          <p:cNvPr id="4" name="CuadroTexto 3">
            <a:extLst>
              <a:ext uri="{FF2B5EF4-FFF2-40B4-BE49-F238E27FC236}">
                <a16:creationId xmlns:a16="http://schemas.microsoft.com/office/drawing/2014/main" id="{50A25C62-02DC-4983-BB19-062AC54BD12C}"/>
              </a:ext>
            </a:extLst>
          </p:cNvPr>
          <p:cNvSpPr txBox="1">
            <a:spLocks noRot="1" noChangeAspect="1" noMove="1" noResize="1" noEditPoints="1" noAdjustHandles="1" noChangeArrowheads="1" noChangeShapeType="1" noTextEdit="1"/>
          </p:cNvSpPr>
          <p:nvPr/>
        </p:nvSpPr>
        <p:spPr>
          <a:xfrm>
            <a:off x="204788" y="5926333"/>
            <a:ext cx="1320490" cy="299249"/>
          </a:xfrm>
          <a:prstGeom prst="rect">
            <a:avLst/>
          </a:prstGeom>
          <a:blipFill>
            <a:blip r:embed="rId14"/>
            <a:stretch>
              <a:fillRect l="-1852" r="-2778" b="-28571"/>
            </a:stretch>
          </a:blipFill>
        </p:spPr>
        <p:txBody>
          <a:bodyPr/>
          <a:lstStyle/>
          <a:p>
            <a:r>
              <a:rPr lang="es-AR">
                <a:noFill/>
              </a:rPr>
              <a:t> </a:t>
            </a:r>
          </a:p>
        </p:txBody>
      </p:sp>
      <p:sp>
        <p:nvSpPr>
          <p:cNvPr id="39" name="CuadroTexto 38">
            <a:extLst>
              <a:ext uri="{FF2B5EF4-FFF2-40B4-BE49-F238E27FC236}">
                <a16:creationId xmlns:a16="http://schemas.microsoft.com/office/drawing/2014/main" id="{74095044-1B0D-4BB2-8CC8-F6CCCBFEBF4F}"/>
              </a:ext>
            </a:extLst>
          </p:cNvPr>
          <p:cNvSpPr txBox="1">
            <a:spLocks noRot="1" noChangeAspect="1" noMove="1" noResize="1" noEditPoints="1" noAdjustHandles="1" noChangeArrowheads="1" noChangeShapeType="1" noTextEdit="1"/>
          </p:cNvSpPr>
          <p:nvPr/>
        </p:nvSpPr>
        <p:spPr>
          <a:xfrm>
            <a:off x="2046556" y="5970050"/>
            <a:ext cx="2365199" cy="370614"/>
          </a:xfrm>
          <a:prstGeom prst="rect">
            <a:avLst/>
          </a:prstGeom>
          <a:blipFill>
            <a:blip r:embed="rId15"/>
            <a:stretch>
              <a:fillRect l="-2577" b="-11475"/>
            </a:stretch>
          </a:blipFill>
        </p:spPr>
        <p:txBody>
          <a:bodyPr/>
          <a:lstStyle/>
          <a:p>
            <a:r>
              <a:rPr lang="es-AR">
                <a:noFill/>
              </a:rPr>
              <a:t>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EC0E9F6-9D3D-41C2-B8C6-C9A17A28B64F}"/>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Fuerza de Rozamiento. Coeficiente de rozamiento.</a:t>
            </a:r>
          </a:p>
        </p:txBody>
      </p:sp>
      <p:grpSp>
        <p:nvGrpSpPr>
          <p:cNvPr id="28675" name="Grupo 3">
            <a:extLst>
              <a:ext uri="{FF2B5EF4-FFF2-40B4-BE49-F238E27FC236}">
                <a16:creationId xmlns:a16="http://schemas.microsoft.com/office/drawing/2014/main" id="{7B747F55-6E22-4150-99EA-0B604D609426}"/>
              </a:ext>
            </a:extLst>
          </p:cNvPr>
          <p:cNvGrpSpPr>
            <a:grpSpLocks/>
          </p:cNvGrpSpPr>
          <p:nvPr/>
        </p:nvGrpSpPr>
        <p:grpSpPr bwMode="auto">
          <a:xfrm>
            <a:off x="3625850" y="709613"/>
            <a:ext cx="5518150" cy="5683250"/>
            <a:chOff x="3625541" y="709784"/>
            <a:chExt cx="5518459" cy="5683080"/>
          </a:xfrm>
        </p:grpSpPr>
        <p:pic>
          <p:nvPicPr>
            <p:cNvPr id="28679" name="Picture 2" descr="Resultado de imagen para fuerza de rozamiento">
              <a:extLst>
                <a:ext uri="{FF2B5EF4-FFF2-40B4-BE49-F238E27FC236}">
                  <a16:creationId xmlns:a16="http://schemas.microsoft.com/office/drawing/2014/main" id="{AAD9ACA5-83AE-411F-80DF-5E7FF83FE84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25541" y="709784"/>
              <a:ext cx="5518459" cy="556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1204FB4A-99EF-4CAA-9D04-608B30E544CB}"/>
                </a:ext>
              </a:extLst>
            </p:cNvPr>
            <p:cNvSpPr txBox="1">
              <a:spLocks noRot="1" noChangeAspect="1" noMove="1" noResize="1" noEditPoints="1" noAdjustHandles="1" noChangeArrowheads="1" noChangeShapeType="1" noTextEdit="1"/>
            </p:cNvSpPr>
            <p:nvPr/>
          </p:nvSpPr>
          <p:spPr>
            <a:xfrm>
              <a:off x="5304964" y="2688610"/>
              <a:ext cx="292196" cy="379719"/>
            </a:xfrm>
            <a:prstGeom prst="rect">
              <a:avLst/>
            </a:prstGeom>
            <a:blipFill>
              <a:blip r:embed="rId4"/>
              <a:stretch>
                <a:fillRect/>
              </a:stretch>
            </a:blipFill>
          </p:spPr>
          <p:txBody>
            <a:bodyPr/>
            <a:lstStyle/>
            <a:p>
              <a:r>
                <a:rPr lang="es-AR">
                  <a:noFill/>
                </a:rPr>
                <a:t> </a:t>
              </a:r>
            </a:p>
          </p:txBody>
        </p:sp>
        <p:sp>
          <p:nvSpPr>
            <p:cNvPr id="8" name="CuadroTexto 7">
              <a:extLst>
                <a:ext uri="{FF2B5EF4-FFF2-40B4-BE49-F238E27FC236}">
                  <a16:creationId xmlns:a16="http://schemas.microsoft.com/office/drawing/2014/main" id="{D0A6B8B8-36E4-4B2D-A07F-F0426804B24B}"/>
                </a:ext>
              </a:extLst>
            </p:cNvPr>
            <p:cNvSpPr txBox="1">
              <a:spLocks noRot="1" noChangeAspect="1" noMove="1" noResize="1" noEditPoints="1" noAdjustHandles="1" noChangeArrowheads="1" noChangeShapeType="1" noTextEdit="1"/>
            </p:cNvSpPr>
            <p:nvPr/>
          </p:nvSpPr>
          <p:spPr>
            <a:xfrm>
              <a:off x="7270241" y="4026091"/>
              <a:ext cx="262700" cy="379719"/>
            </a:xfrm>
            <a:prstGeom prst="rect">
              <a:avLst/>
            </a:prstGeom>
            <a:blipFill>
              <a:blip r:embed="rId5"/>
              <a:stretch>
                <a:fillRect/>
              </a:stretch>
            </a:blipFill>
          </p:spPr>
          <p:txBody>
            <a:bodyPr/>
            <a:lstStyle/>
            <a:p>
              <a:r>
                <a:rPr lang="es-AR">
                  <a:noFill/>
                </a:rPr>
                <a:t> </a:t>
              </a:r>
            </a:p>
          </p:txBody>
        </p:sp>
        <p:sp>
          <p:nvSpPr>
            <p:cNvPr id="9" name="CuadroTexto 8">
              <a:extLst>
                <a:ext uri="{FF2B5EF4-FFF2-40B4-BE49-F238E27FC236}">
                  <a16:creationId xmlns:a16="http://schemas.microsoft.com/office/drawing/2014/main" id="{1BF61D45-E005-4140-8223-1F4312637B3A}"/>
                </a:ext>
              </a:extLst>
            </p:cNvPr>
            <p:cNvSpPr txBox="1">
              <a:spLocks noRot="1" noChangeAspect="1" noMove="1" noResize="1" noEditPoints="1" noAdjustHandles="1" noChangeArrowheads="1" noChangeShapeType="1" noTextEdit="1"/>
            </p:cNvSpPr>
            <p:nvPr/>
          </p:nvSpPr>
          <p:spPr>
            <a:xfrm>
              <a:off x="5529395" y="6013145"/>
              <a:ext cx="260136" cy="379719"/>
            </a:xfrm>
            <a:prstGeom prst="rect">
              <a:avLst/>
            </a:prstGeom>
            <a:blipFill>
              <a:blip r:embed="rId6"/>
              <a:stretch>
                <a:fillRect/>
              </a:stretch>
            </a:blipFill>
          </p:spPr>
          <p:txBody>
            <a:bodyPr/>
            <a:lstStyle/>
            <a:p>
              <a:r>
                <a:rPr lang="es-AR">
                  <a:noFill/>
                </a:rPr>
                <a:t> </a:t>
              </a:r>
            </a:p>
          </p:txBody>
        </p:sp>
        <p:sp>
          <p:nvSpPr>
            <p:cNvPr id="10" name="CuadroTexto 9">
              <a:extLst>
                <a:ext uri="{FF2B5EF4-FFF2-40B4-BE49-F238E27FC236}">
                  <a16:creationId xmlns:a16="http://schemas.microsoft.com/office/drawing/2014/main" id="{309D384C-05D0-4A3F-B4AF-A022309FF8F0}"/>
                </a:ext>
              </a:extLst>
            </p:cNvPr>
            <p:cNvSpPr txBox="1">
              <a:spLocks noRot="1" noChangeAspect="1" noMove="1" noResize="1" noEditPoints="1" noAdjustHandles="1" noChangeArrowheads="1" noChangeShapeType="1" noTextEdit="1"/>
            </p:cNvSpPr>
            <p:nvPr/>
          </p:nvSpPr>
          <p:spPr>
            <a:xfrm>
              <a:off x="3768833" y="4290572"/>
              <a:ext cx="352791" cy="379719"/>
            </a:xfrm>
            <a:prstGeom prst="rect">
              <a:avLst/>
            </a:prstGeom>
            <a:blipFill>
              <a:blip r:embed="rId7"/>
              <a:stretch>
                <a:fillRect/>
              </a:stretch>
            </a:blipFill>
          </p:spPr>
          <p:txBody>
            <a:bodyPr/>
            <a:lstStyle/>
            <a:p>
              <a:r>
                <a:rPr lang="es-AR">
                  <a:noFill/>
                </a:rPr>
                <a:t> </a:t>
              </a:r>
            </a:p>
          </p:txBody>
        </p:sp>
      </p:grpSp>
      <p:sp>
        <p:nvSpPr>
          <p:cNvPr id="28676" name="Rectángulo 2">
            <a:extLst>
              <a:ext uri="{FF2B5EF4-FFF2-40B4-BE49-F238E27FC236}">
                <a16:creationId xmlns:a16="http://schemas.microsoft.com/office/drawing/2014/main" id="{4C5E9D82-4D2D-47D8-9E58-A5F189721223}"/>
              </a:ext>
            </a:extLst>
          </p:cNvPr>
          <p:cNvSpPr>
            <a:spLocks noChangeArrowheads="1"/>
          </p:cNvSpPr>
          <p:nvPr/>
        </p:nvSpPr>
        <p:spPr bwMode="auto">
          <a:xfrm>
            <a:off x="230188" y="561975"/>
            <a:ext cx="62531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111111"/>
                </a:solidFill>
              </a:rPr>
              <a:t>Se define a la fricción como una fuerza resistente que actúa sobre un cuerpo impidiendo o retardando el deslizamiento de este respecto a otro o en la superficie que esté en contacto. </a:t>
            </a:r>
            <a:endParaRPr lang="es-AR" altLang="es-AR" sz="2200"/>
          </a:p>
        </p:txBody>
      </p:sp>
      <p:sp>
        <p:nvSpPr>
          <p:cNvPr id="28677" name="Rectángulo 10">
            <a:extLst>
              <a:ext uri="{FF2B5EF4-FFF2-40B4-BE49-F238E27FC236}">
                <a16:creationId xmlns:a16="http://schemas.microsoft.com/office/drawing/2014/main" id="{90AE1030-4799-44AF-B2D6-25D2512059F0}"/>
              </a:ext>
            </a:extLst>
          </p:cNvPr>
          <p:cNvSpPr>
            <a:spLocks noChangeArrowheads="1"/>
          </p:cNvSpPr>
          <p:nvPr/>
        </p:nvSpPr>
        <p:spPr bwMode="auto">
          <a:xfrm>
            <a:off x="236538" y="2152650"/>
            <a:ext cx="360045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111111"/>
                </a:solidFill>
              </a:rPr>
              <a:t>Esta fuerza siempre es tangencial a la superficie en los puntos de contacto con el cuerpo, y tiene un sentido tal que se opone al movimiento posible o existente del cuerpo respecto a esos puntos. Por otra parte, están limitadas en magnitud y no impedirán el movimiento si se aplican fuerzas lo suficientemente grandes.</a:t>
            </a:r>
            <a:endParaRPr lang="es-AR" altLang="es-AR" sz="2200"/>
          </a:p>
        </p:txBody>
      </p:sp>
      <p:sp>
        <p:nvSpPr>
          <p:cNvPr id="12" name="Rectángulo 11">
            <a:extLst>
              <a:ext uri="{FF2B5EF4-FFF2-40B4-BE49-F238E27FC236}">
                <a16:creationId xmlns:a16="http://schemas.microsoft.com/office/drawing/2014/main" id="{909FD7D5-41EC-4D4B-8E61-208F74DB77AE}"/>
              </a:ext>
            </a:extLst>
          </p:cNvPr>
          <p:cNvSpPr/>
          <p:nvPr/>
        </p:nvSpPr>
        <p:spPr>
          <a:xfrm>
            <a:off x="168275" y="625475"/>
            <a:ext cx="6315075" cy="138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upo 2">
            <a:extLst>
              <a:ext uri="{FF2B5EF4-FFF2-40B4-BE49-F238E27FC236}">
                <a16:creationId xmlns:a16="http://schemas.microsoft.com/office/drawing/2014/main" id="{352D7749-C51E-41AC-9B87-47066D5F4CEC}"/>
              </a:ext>
            </a:extLst>
          </p:cNvPr>
          <p:cNvGrpSpPr>
            <a:grpSpLocks/>
          </p:cNvGrpSpPr>
          <p:nvPr/>
        </p:nvGrpSpPr>
        <p:grpSpPr bwMode="auto">
          <a:xfrm>
            <a:off x="0" y="395288"/>
            <a:ext cx="9144000" cy="5957887"/>
            <a:chOff x="0" y="709684"/>
            <a:chExt cx="9144000" cy="5957297"/>
          </a:xfrm>
        </p:grpSpPr>
        <p:pic>
          <p:nvPicPr>
            <p:cNvPr id="29699" name="Picture 4" descr="Si el coeficiente de fricción estática entre la caja de 40.0 kg y el piso es de&#10;0.650, ¿con qué fuerza horizontal mínima d...">
              <a:extLst>
                <a:ext uri="{FF2B5EF4-FFF2-40B4-BE49-F238E27FC236}">
                  <a16:creationId xmlns:a16="http://schemas.microsoft.com/office/drawing/2014/main" id="{EFCD346A-15BE-4771-8CCE-C57ED9756E40}"/>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8511" b="5319"/>
            <a:stretch>
              <a:fillRect/>
            </a:stretch>
          </p:blipFill>
          <p:spPr bwMode="auto">
            <a:xfrm>
              <a:off x="0" y="709684"/>
              <a:ext cx="9144000" cy="590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CuadroTexto 1">
              <a:extLst>
                <a:ext uri="{FF2B5EF4-FFF2-40B4-BE49-F238E27FC236}">
                  <a16:creationId xmlns:a16="http://schemas.microsoft.com/office/drawing/2014/main" id="{0FCAAB96-54D9-443B-98AA-C0459C4EA3EF}"/>
                </a:ext>
              </a:extLst>
            </p:cNvPr>
            <p:cNvSpPr txBox="1">
              <a:spLocks noChangeArrowheads="1"/>
            </p:cNvSpPr>
            <p:nvPr/>
          </p:nvSpPr>
          <p:spPr bwMode="auto">
            <a:xfrm>
              <a:off x="4995563" y="5090776"/>
              <a:ext cx="1224485" cy="24622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AR" altLang="es-AR" sz="1000"/>
                <a:t>Fricción cinética</a:t>
              </a:r>
            </a:p>
          </p:txBody>
        </p:sp>
        <p:sp>
          <p:nvSpPr>
            <p:cNvPr id="29701" name="CuadroTexto 4">
              <a:extLst>
                <a:ext uri="{FF2B5EF4-FFF2-40B4-BE49-F238E27FC236}">
                  <a16:creationId xmlns:a16="http://schemas.microsoft.com/office/drawing/2014/main" id="{BD82C83F-F79D-4A4A-B254-E3914626BA31}"/>
                </a:ext>
              </a:extLst>
            </p:cNvPr>
            <p:cNvSpPr txBox="1">
              <a:spLocks noChangeArrowheads="1"/>
            </p:cNvSpPr>
            <p:nvPr/>
          </p:nvSpPr>
          <p:spPr bwMode="auto">
            <a:xfrm>
              <a:off x="1635019" y="6213512"/>
              <a:ext cx="1144363" cy="24622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AR" altLang="es-AR" sz="1000"/>
                <a:t>Fricción estática</a:t>
              </a:r>
            </a:p>
          </p:txBody>
        </p:sp>
        <p:sp>
          <p:nvSpPr>
            <p:cNvPr id="29702" name="CuadroTexto 5">
              <a:extLst>
                <a:ext uri="{FF2B5EF4-FFF2-40B4-BE49-F238E27FC236}">
                  <a16:creationId xmlns:a16="http://schemas.microsoft.com/office/drawing/2014/main" id="{A3A0F788-D1BB-4AFA-BB28-35D929344269}"/>
                </a:ext>
              </a:extLst>
            </p:cNvPr>
            <p:cNvSpPr txBox="1">
              <a:spLocks noChangeArrowheads="1"/>
            </p:cNvSpPr>
            <p:nvPr/>
          </p:nvSpPr>
          <p:spPr bwMode="auto">
            <a:xfrm>
              <a:off x="795681" y="6420760"/>
              <a:ext cx="2670533" cy="24622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AR" altLang="es-AR" sz="1000"/>
                <a:t>Fuerza aplicada = fuerza de fricción estática</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DC20ADC-36AD-4CB0-817B-77F33D8E282D}"/>
              </a:ext>
            </a:extLst>
          </p:cNvPr>
          <p:cNvSpPr/>
          <p:nvPr/>
        </p:nvSpPr>
        <p:spPr>
          <a:xfrm>
            <a:off x="104775" y="392113"/>
            <a:ext cx="8851900" cy="1108075"/>
          </a:xfrm>
          <a:prstGeom prst="rect">
            <a:avLst/>
          </a:prstGeom>
        </p:spPr>
        <p:txBody>
          <a:bodyPr>
            <a:spAutoFit/>
          </a:bodyPr>
          <a:lstStyle/>
          <a:p>
            <a:pPr>
              <a:defRPr/>
            </a:pPr>
            <a:r>
              <a:rPr lang="es-AR" sz="2200" dirty="0">
                <a:latin typeface="+mn-lt"/>
                <a:cs typeface="Times New Roman" panose="02020603050405020304" pitchFamily="18" charset="0"/>
              </a:rPr>
              <a:t>Existe una fuerza de fricción entre dos cuerpos que no están en movimiento relativo (a = 0). Esta fuerza se denomina</a:t>
            </a:r>
            <a:r>
              <a:rPr lang="es-AR" sz="2200" b="1" dirty="0">
                <a:solidFill>
                  <a:srgbClr val="FF0000"/>
                </a:solidFill>
                <a:latin typeface="+mn-lt"/>
                <a:cs typeface="Times New Roman" panose="02020603050405020304" pitchFamily="18" charset="0"/>
              </a:rPr>
              <a:t> fuerza de fricción estática</a:t>
            </a:r>
            <a:r>
              <a:rPr lang="es-AR" sz="2200" dirty="0">
                <a:latin typeface="+mn-lt"/>
                <a:cs typeface="Times New Roman" panose="02020603050405020304" pitchFamily="18" charset="0"/>
              </a:rPr>
              <a:t>. Es una </a:t>
            </a:r>
            <a:r>
              <a:rPr lang="es-AR" sz="2200" b="1" dirty="0">
                <a:solidFill>
                  <a:srgbClr val="0070C0"/>
                </a:solidFill>
                <a:latin typeface="+mn-lt"/>
                <a:cs typeface="Times New Roman" panose="02020603050405020304" pitchFamily="18" charset="0"/>
              </a:rPr>
              <a:t>fuerza variable</a:t>
            </a:r>
            <a:r>
              <a:rPr lang="es-AR" sz="2200" dirty="0">
                <a:latin typeface="+mn-lt"/>
                <a:cs typeface="Times New Roman" panose="02020603050405020304" pitchFamily="18" charset="0"/>
              </a:rPr>
              <a:t>.</a:t>
            </a:r>
            <a:endParaRPr lang="es-AR" sz="2200" dirty="0">
              <a:latin typeface="+mn-lt"/>
            </a:endParaRPr>
          </a:p>
        </p:txBody>
      </p:sp>
      <p:sp>
        <p:nvSpPr>
          <p:cNvPr id="10" name="Rectángulo 9">
            <a:extLst>
              <a:ext uri="{FF2B5EF4-FFF2-40B4-BE49-F238E27FC236}">
                <a16:creationId xmlns:a16="http://schemas.microsoft.com/office/drawing/2014/main" id="{C0DB75D2-81FD-4B3B-83C1-E02C1BCF62AB}"/>
              </a:ext>
            </a:extLst>
          </p:cNvPr>
          <p:cNvSpPr/>
          <p:nvPr/>
        </p:nvSpPr>
        <p:spPr>
          <a:xfrm>
            <a:off x="104775" y="1762125"/>
            <a:ext cx="8851900" cy="769938"/>
          </a:xfrm>
          <a:prstGeom prst="rect">
            <a:avLst/>
          </a:prstGeom>
        </p:spPr>
        <p:txBody>
          <a:bodyPr>
            <a:spAutoFit/>
          </a:bodyPr>
          <a:lstStyle/>
          <a:p>
            <a:pPr>
              <a:defRPr/>
            </a:pPr>
            <a:r>
              <a:rPr lang="es-AR" sz="2200" dirty="0">
                <a:latin typeface="+mn-lt"/>
                <a:cs typeface="Times New Roman" panose="02020603050405020304" pitchFamily="18" charset="0"/>
              </a:rPr>
              <a:t>La máxima fuerza de fricción estática corresponde al instante previo en que le bloque está por comenzar a deslizarse. </a:t>
            </a:r>
            <a:endParaRPr lang="es-AR" sz="2200" dirty="0">
              <a:latin typeface="+mn-lt"/>
            </a:endParaRPr>
          </a:p>
        </p:txBody>
      </p:sp>
      <p:sp>
        <p:nvSpPr>
          <p:cNvPr id="11" name="Rectángulo 10">
            <a:extLst>
              <a:ext uri="{FF2B5EF4-FFF2-40B4-BE49-F238E27FC236}">
                <a16:creationId xmlns:a16="http://schemas.microsoft.com/office/drawing/2014/main" id="{995184FE-6C52-4AA2-93BA-3453F60CD36F}"/>
              </a:ext>
            </a:extLst>
          </p:cNvPr>
          <p:cNvSpPr/>
          <p:nvPr/>
        </p:nvSpPr>
        <p:spPr>
          <a:xfrm>
            <a:off x="168275" y="2849563"/>
            <a:ext cx="8853488" cy="1108075"/>
          </a:xfrm>
          <a:prstGeom prst="rect">
            <a:avLst/>
          </a:prstGeom>
        </p:spPr>
        <p:txBody>
          <a:bodyPr>
            <a:spAutoFit/>
          </a:bodyPr>
          <a:lstStyle/>
          <a:p>
            <a:pPr>
              <a:defRPr/>
            </a:pPr>
            <a:r>
              <a:rPr lang="es-AR" sz="2200" dirty="0">
                <a:latin typeface="+mn-lt"/>
                <a:cs typeface="Times New Roman" panose="02020603050405020304" pitchFamily="18" charset="0"/>
              </a:rPr>
              <a:t>Cuando existe movimiento relativo entre dos cuerpos, aparece una fuerza de </a:t>
            </a:r>
            <a:r>
              <a:rPr lang="es-AR" sz="2200" b="1" dirty="0">
                <a:solidFill>
                  <a:srgbClr val="0070C0"/>
                </a:solidFill>
                <a:latin typeface="+mn-lt"/>
                <a:cs typeface="Times New Roman" panose="02020603050405020304" pitchFamily="18" charset="0"/>
              </a:rPr>
              <a:t>fricción constante </a:t>
            </a:r>
            <a:r>
              <a:rPr lang="es-AR" sz="2200" dirty="0">
                <a:latin typeface="+mn-lt"/>
                <a:cs typeface="Times New Roman" panose="02020603050405020304" pitchFamily="18" charset="0"/>
              </a:rPr>
              <a:t>denominada </a:t>
            </a:r>
            <a:r>
              <a:rPr lang="es-AR" sz="2200" b="1" dirty="0">
                <a:solidFill>
                  <a:srgbClr val="FF0000"/>
                </a:solidFill>
                <a:latin typeface="+mn-lt"/>
                <a:cs typeface="Times New Roman" panose="02020603050405020304" pitchFamily="18" charset="0"/>
              </a:rPr>
              <a:t>fuerza de fricción cinética</a:t>
            </a:r>
            <a:r>
              <a:rPr lang="es-AR" sz="2200" dirty="0">
                <a:latin typeface="+mn-lt"/>
                <a:cs typeface="Times New Roman" panose="02020603050405020304" pitchFamily="18" charset="0"/>
              </a:rPr>
              <a:t>. </a:t>
            </a:r>
            <a:endParaRPr lang="es-AR" sz="2200" dirty="0">
              <a:latin typeface="+mn-lt"/>
            </a:endParaRPr>
          </a:p>
        </p:txBody>
      </p:sp>
      <p:sp>
        <p:nvSpPr>
          <p:cNvPr id="2" name="CuadroTexto 1">
            <a:extLst>
              <a:ext uri="{FF2B5EF4-FFF2-40B4-BE49-F238E27FC236}">
                <a16:creationId xmlns:a16="http://schemas.microsoft.com/office/drawing/2014/main" id="{B96250DB-619E-41D7-A40A-7C2A6A679ED0}"/>
              </a:ext>
            </a:extLst>
          </p:cNvPr>
          <p:cNvSpPr txBox="1">
            <a:spLocks noRot="1" noChangeAspect="1" noMove="1" noResize="1" noEditPoints="1" noAdjustHandles="1" noChangeArrowheads="1" noChangeShapeType="1" noTextEdit="1"/>
          </p:cNvSpPr>
          <p:nvPr/>
        </p:nvSpPr>
        <p:spPr>
          <a:xfrm>
            <a:off x="3524404" y="4016527"/>
            <a:ext cx="1049646" cy="389466"/>
          </a:xfrm>
          <a:prstGeom prst="rect">
            <a:avLst/>
          </a:prstGeom>
          <a:blipFill>
            <a:blip r:embed="rId2"/>
            <a:stretch>
              <a:fillRect/>
            </a:stretch>
          </a:blipFill>
        </p:spPr>
        <p:txBody>
          <a:bodyPr/>
          <a:lstStyle/>
          <a:p>
            <a:r>
              <a:rPr lang="es-AR">
                <a:noFill/>
              </a:rPr>
              <a:t> </a:t>
            </a:r>
          </a:p>
        </p:txBody>
      </p:sp>
      <p:sp>
        <p:nvSpPr>
          <p:cNvPr id="5" name="Rectángulo 4">
            <a:extLst>
              <a:ext uri="{FF2B5EF4-FFF2-40B4-BE49-F238E27FC236}">
                <a16:creationId xmlns:a16="http://schemas.microsoft.com/office/drawing/2014/main" id="{175D0A4A-993D-4EAF-9787-A6759D4ACE82}"/>
              </a:ext>
            </a:extLst>
          </p:cNvPr>
          <p:cNvSpPr/>
          <p:nvPr/>
        </p:nvSpPr>
        <p:spPr>
          <a:xfrm>
            <a:off x="168275" y="4830763"/>
            <a:ext cx="8729663" cy="1446212"/>
          </a:xfrm>
          <a:prstGeom prst="rect">
            <a:avLst/>
          </a:prstGeom>
        </p:spPr>
        <p:txBody>
          <a:bodyPr>
            <a:spAutoFit/>
          </a:bodyPr>
          <a:lstStyle/>
          <a:p>
            <a:pPr>
              <a:defRPr/>
            </a:pPr>
            <a:r>
              <a:rPr lang="es-AR" sz="2200" dirty="0">
                <a:latin typeface="+mn-lt"/>
              </a:rPr>
              <a:t>La </a:t>
            </a:r>
            <a:r>
              <a:rPr lang="es-AR" sz="2200" b="1" dirty="0">
                <a:solidFill>
                  <a:srgbClr val="FF0000"/>
                </a:solidFill>
                <a:latin typeface="+mn-lt"/>
              </a:rPr>
              <a:t>fuerza normal</a:t>
            </a:r>
            <a:r>
              <a:rPr lang="es-AR" sz="2200" dirty="0">
                <a:latin typeface="+mn-lt"/>
              </a:rPr>
              <a:t>, o simplemente normal (N) es una fuerza que ejerce una superficie sobre un cuerpo que se encuentra apoyado en ella. Su dirección es perpendicular a la superficie de apoyo y su sentido es hacia afuera.</a:t>
            </a:r>
          </a:p>
        </p:txBody>
      </p:sp>
      <p:sp>
        <p:nvSpPr>
          <p:cNvPr id="14" name="Rectángulo 13">
            <a:extLst>
              <a:ext uri="{FF2B5EF4-FFF2-40B4-BE49-F238E27FC236}">
                <a16:creationId xmlns:a16="http://schemas.microsoft.com/office/drawing/2014/main" id="{08A00942-E968-4E9D-B10F-969152A143C6}"/>
              </a:ext>
            </a:extLst>
          </p:cNvPr>
          <p:cNvSpPr/>
          <p:nvPr/>
        </p:nvSpPr>
        <p:spPr>
          <a:xfrm>
            <a:off x="163513" y="4776788"/>
            <a:ext cx="8734425" cy="1541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5"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DE0097A-362B-40D5-874B-DC4A7E20DC9E}"/>
              </a:ext>
            </a:extLst>
          </p:cNvPr>
          <p:cNvSpPr/>
          <p:nvPr/>
        </p:nvSpPr>
        <p:spPr>
          <a:xfrm>
            <a:off x="188913" y="420688"/>
            <a:ext cx="8736012" cy="768350"/>
          </a:xfrm>
          <a:prstGeom prst="rect">
            <a:avLst/>
          </a:prstGeom>
        </p:spPr>
        <p:txBody>
          <a:bodyPr>
            <a:spAutoFit/>
          </a:bodyPr>
          <a:lstStyle/>
          <a:p>
            <a:pPr>
              <a:defRPr/>
            </a:pPr>
            <a:r>
              <a:rPr lang="es-AR" sz="2200" dirty="0">
                <a:latin typeface="+mn-lt"/>
                <a:cs typeface="Times New Roman" panose="02020603050405020304" pitchFamily="18" charset="0"/>
              </a:rPr>
              <a:t>La fuerza de fricción     es un vector componente paralelo a la superficie y perpendicular a la normal    .</a:t>
            </a:r>
          </a:p>
        </p:txBody>
      </p:sp>
      <p:sp>
        <p:nvSpPr>
          <p:cNvPr id="5" name="Rectángulo 4">
            <a:extLst>
              <a:ext uri="{FF2B5EF4-FFF2-40B4-BE49-F238E27FC236}">
                <a16:creationId xmlns:a16="http://schemas.microsoft.com/office/drawing/2014/main" id="{5BA6AA18-DE46-4925-81E9-F815B5C8BF7F}"/>
              </a:ext>
            </a:extLst>
          </p:cNvPr>
          <p:cNvSpPr>
            <a:spLocks noChangeArrowheads="1"/>
          </p:cNvSpPr>
          <p:nvPr/>
        </p:nvSpPr>
        <p:spPr bwMode="auto">
          <a:xfrm>
            <a:off x="188913" y="1490663"/>
            <a:ext cx="85725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AR" altLang="es-AR" sz="2200" dirty="0">
                <a:latin typeface="+mn-lt"/>
                <a:cs typeface="Times New Roman" panose="02020603050405020304" pitchFamily="18" charset="0"/>
              </a:rPr>
              <a:t>El tipo de fricción que actúa cuando un cuerpo se desliza sobre una superficie es la fuerza de </a:t>
            </a:r>
            <a:r>
              <a:rPr lang="es-AR" altLang="es-AR" sz="2200" b="1" dirty="0">
                <a:solidFill>
                  <a:srgbClr val="0070C0"/>
                </a:solidFill>
                <a:latin typeface="+mn-lt"/>
                <a:cs typeface="Times New Roman" panose="02020603050405020304" pitchFamily="18" charset="0"/>
              </a:rPr>
              <a:t>fricción cinética</a:t>
            </a:r>
            <a:r>
              <a:rPr lang="es-AR" altLang="es-AR" sz="2200" dirty="0">
                <a:latin typeface="+mn-lt"/>
                <a:cs typeface="Times New Roman" panose="02020603050405020304" pitchFamily="18" charset="0"/>
              </a:rPr>
              <a:t>.</a:t>
            </a:r>
          </a:p>
        </p:txBody>
      </p:sp>
      <p:sp>
        <p:nvSpPr>
          <p:cNvPr id="6" name="CuadroTexto 5">
            <a:extLst>
              <a:ext uri="{FF2B5EF4-FFF2-40B4-BE49-F238E27FC236}">
                <a16:creationId xmlns:a16="http://schemas.microsoft.com/office/drawing/2014/main" id="{22A56920-E33F-46A4-BDF8-F74EEBC8F733}"/>
              </a:ext>
            </a:extLst>
          </p:cNvPr>
          <p:cNvSpPr txBox="1">
            <a:spLocks noRot="1" noChangeAspect="1" noMove="1" noResize="1" noEditPoints="1" noAdjustHandles="1" noChangeArrowheads="1" noChangeShapeType="1" noTextEdit="1"/>
          </p:cNvSpPr>
          <p:nvPr/>
        </p:nvSpPr>
        <p:spPr>
          <a:xfrm>
            <a:off x="3647234" y="2574905"/>
            <a:ext cx="1049646" cy="389466"/>
          </a:xfrm>
          <a:prstGeom prst="rect">
            <a:avLst/>
          </a:prstGeom>
          <a:blipFill>
            <a:blip r:embed="rId2"/>
            <a:stretch>
              <a:fillRect/>
            </a:stretch>
          </a:blipFill>
        </p:spPr>
        <p:txBody>
          <a:bodyPr/>
          <a:lstStyle/>
          <a:p>
            <a:r>
              <a:rPr lang="es-AR">
                <a:noFill/>
              </a:rPr>
              <a:t> </a:t>
            </a:r>
          </a:p>
        </p:txBody>
      </p:sp>
      <p:sp>
        <p:nvSpPr>
          <p:cNvPr id="7" name="Rectángulo 6">
            <a:extLst>
              <a:ext uri="{FF2B5EF4-FFF2-40B4-BE49-F238E27FC236}">
                <a16:creationId xmlns:a16="http://schemas.microsoft.com/office/drawing/2014/main" id="{D42EEA0E-16A0-4ABE-93D4-A7A4ED649369}"/>
              </a:ext>
            </a:extLst>
          </p:cNvPr>
          <p:cNvSpPr>
            <a:spLocks noChangeArrowheads="1"/>
          </p:cNvSpPr>
          <p:nvPr/>
        </p:nvSpPr>
        <p:spPr bwMode="auto">
          <a:xfrm>
            <a:off x="188913" y="3387725"/>
            <a:ext cx="85725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AR" altLang="es-AR" sz="2200" dirty="0">
                <a:latin typeface="+mn-lt"/>
                <a:cs typeface="Times New Roman" panose="02020603050405020304" pitchFamily="18" charset="0"/>
                <a:sym typeface="Symbol" panose="05050102010706020507" pitchFamily="18" charset="2"/>
              </a:rPr>
              <a:t> es el coeficiente o constante de fricción cinética (adimensional)</a:t>
            </a:r>
            <a:endParaRPr lang="es-AR" altLang="es-AR" sz="2200" dirty="0">
              <a:latin typeface="+mn-lt"/>
              <a:cs typeface="Times New Roman" panose="02020603050405020304" pitchFamily="18" charset="0"/>
            </a:endParaRPr>
          </a:p>
        </p:txBody>
      </p:sp>
      <p:sp>
        <p:nvSpPr>
          <p:cNvPr id="8" name="CuadroTexto 7">
            <a:extLst>
              <a:ext uri="{FF2B5EF4-FFF2-40B4-BE49-F238E27FC236}">
                <a16:creationId xmlns:a16="http://schemas.microsoft.com/office/drawing/2014/main" id="{71915FE9-04A2-42C0-8953-7EF852DA5AE6}"/>
              </a:ext>
            </a:extLst>
          </p:cNvPr>
          <p:cNvSpPr txBox="1">
            <a:spLocks noRot="1" noChangeAspect="1" noMove="1" noResize="1" noEditPoints="1" noAdjustHandles="1" noChangeArrowheads="1" noChangeShapeType="1" noTextEdit="1"/>
          </p:cNvSpPr>
          <p:nvPr/>
        </p:nvSpPr>
        <p:spPr>
          <a:xfrm>
            <a:off x="4994205" y="743949"/>
            <a:ext cx="292195" cy="379719"/>
          </a:xfrm>
          <a:prstGeom prst="rect">
            <a:avLst/>
          </a:prstGeom>
          <a:blipFill>
            <a:blip r:embed="rId3"/>
            <a:stretch>
              <a:fillRect/>
            </a:stretch>
          </a:blipFill>
        </p:spPr>
        <p:txBody>
          <a:bodyPr/>
          <a:lstStyle/>
          <a:p>
            <a:r>
              <a:rPr lang="es-AR">
                <a:noFill/>
              </a:rPr>
              <a:t> </a:t>
            </a:r>
          </a:p>
        </p:txBody>
      </p:sp>
      <p:sp>
        <p:nvSpPr>
          <p:cNvPr id="9" name="CuadroTexto 8">
            <a:extLst>
              <a:ext uri="{FF2B5EF4-FFF2-40B4-BE49-F238E27FC236}">
                <a16:creationId xmlns:a16="http://schemas.microsoft.com/office/drawing/2014/main" id="{CC68495D-5A5E-42C2-8FEC-E2C63878745F}"/>
              </a:ext>
            </a:extLst>
          </p:cNvPr>
          <p:cNvSpPr txBox="1">
            <a:spLocks noRot="1" noChangeAspect="1" noMove="1" noResize="1" noEditPoints="1" noAdjustHandles="1" noChangeArrowheads="1" noChangeShapeType="1" noTextEdit="1"/>
          </p:cNvSpPr>
          <p:nvPr/>
        </p:nvSpPr>
        <p:spPr>
          <a:xfrm>
            <a:off x="2857938" y="420309"/>
            <a:ext cx="306238" cy="389466"/>
          </a:xfrm>
          <a:prstGeom prst="rect">
            <a:avLst/>
          </a:prstGeom>
          <a:blipFill>
            <a:blip r:embed="rId4"/>
            <a:stretch>
              <a:fillRect/>
            </a:stretch>
          </a:blipFill>
        </p:spPr>
        <p:txBody>
          <a:bodyPr/>
          <a:lstStyle/>
          <a:p>
            <a:r>
              <a:rPr lang="es-A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1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n 1">
            <a:hlinkClick r:id="rId2"/>
            <a:extLst>
              <a:ext uri="{FF2B5EF4-FFF2-40B4-BE49-F238E27FC236}">
                <a16:creationId xmlns:a16="http://schemas.microsoft.com/office/drawing/2014/main" id="{0FB4C203-A45D-4516-B5EC-7DB02B128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692150"/>
            <a:ext cx="7678738"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F9871F2F-3A8C-4758-B51A-D80CF7D32EAB}"/>
              </a:ext>
            </a:extLst>
          </p:cNvPr>
          <p:cNvSpPr txBox="1"/>
          <p:nvPr/>
        </p:nvSpPr>
        <p:spPr>
          <a:xfrm>
            <a:off x="125413" y="212725"/>
            <a:ext cx="8131175" cy="430213"/>
          </a:xfrm>
          <a:prstGeom prst="rect">
            <a:avLst/>
          </a:prstGeom>
          <a:noFill/>
        </p:spPr>
        <p:txBody>
          <a:bodyPr>
            <a:spAutoFit/>
          </a:bodyPr>
          <a:lstStyle/>
          <a:p>
            <a:pPr>
              <a:defRPr/>
            </a:pPr>
            <a:r>
              <a:rPr lang="es-AR" sz="2200" b="1" dirty="0">
                <a:solidFill>
                  <a:schemeClr val="accent1">
                    <a:lumMod val="50000"/>
                  </a:schemeClr>
                </a:solidFill>
                <a:latin typeface="+mn-lt"/>
                <a:ea typeface="+mj-ea"/>
                <a:cs typeface="+mj-cs"/>
              </a:rPr>
              <a:t>Simulaciones. Aplicaciones. </a:t>
            </a:r>
            <a:endParaRPr lang="es-AR" b="1" dirty="0">
              <a:solidFill>
                <a:schemeClr val="accent1">
                  <a:lumMod val="50000"/>
                </a:schemeClr>
              </a:solidFill>
            </a:endParaRPr>
          </a:p>
        </p:txBody>
      </p:sp>
      <p:sp>
        <p:nvSpPr>
          <p:cNvPr id="32772" name="CuadroTexto 5">
            <a:extLst>
              <a:ext uri="{FF2B5EF4-FFF2-40B4-BE49-F238E27FC236}">
                <a16:creationId xmlns:a16="http://schemas.microsoft.com/office/drawing/2014/main" id="{928753DC-9C96-44AD-8677-9CA0A426A0BC}"/>
              </a:ext>
            </a:extLst>
          </p:cNvPr>
          <p:cNvSpPr txBox="1">
            <a:spLocks noChangeArrowheads="1"/>
          </p:cNvSpPr>
          <p:nvPr/>
        </p:nvSpPr>
        <p:spPr bwMode="auto">
          <a:xfrm>
            <a:off x="606425" y="6013450"/>
            <a:ext cx="611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400" b="1"/>
              <a:t>[Se recomienda utilizar Internet Explorer o Mozilla Firefox]</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B1020E6-FBDC-451E-8E14-9DF2F208EC4E}"/>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Concepto de fuerza. </a:t>
            </a:r>
          </a:p>
        </p:txBody>
      </p:sp>
      <p:sp>
        <p:nvSpPr>
          <p:cNvPr id="3" name="Rectángulo 2">
            <a:extLst>
              <a:ext uri="{FF2B5EF4-FFF2-40B4-BE49-F238E27FC236}">
                <a16:creationId xmlns:a16="http://schemas.microsoft.com/office/drawing/2014/main" id="{1861A9D1-1B62-4B6A-B002-541952F4FAA3}"/>
              </a:ext>
            </a:extLst>
          </p:cNvPr>
          <p:cNvSpPr/>
          <p:nvPr/>
        </p:nvSpPr>
        <p:spPr>
          <a:xfrm>
            <a:off x="114300" y="795338"/>
            <a:ext cx="8729663" cy="768350"/>
          </a:xfrm>
          <a:prstGeom prst="rect">
            <a:avLst/>
          </a:prstGeom>
        </p:spPr>
        <p:txBody>
          <a:bodyPr>
            <a:spAutoFit/>
          </a:bodyPr>
          <a:lstStyle/>
          <a:p>
            <a:pPr algn="just">
              <a:defRPr/>
            </a:pPr>
            <a:r>
              <a:rPr lang="es-AR" sz="2200" dirty="0">
                <a:latin typeface="+mn-lt"/>
                <a:cs typeface="Arial" panose="020B0604020202020204" pitchFamily="34" charset="0"/>
              </a:rPr>
              <a:t>La </a:t>
            </a:r>
            <a:r>
              <a:rPr lang="es-AR" sz="2200" b="1" dirty="0">
                <a:solidFill>
                  <a:srgbClr val="FF0000"/>
                </a:solidFill>
                <a:latin typeface="+mn-lt"/>
                <a:cs typeface="Arial" panose="020B0604020202020204" pitchFamily="34" charset="0"/>
              </a:rPr>
              <a:t>dinámica </a:t>
            </a:r>
            <a:r>
              <a:rPr lang="es-AR" sz="2200" dirty="0">
                <a:latin typeface="+mn-lt"/>
                <a:cs typeface="Arial" panose="020B0604020202020204" pitchFamily="34" charset="0"/>
              </a:rPr>
              <a:t>es la parte de la mecánica que estudia el movimiento de los cuerpos y cuáles son las causas lo generan.</a:t>
            </a:r>
          </a:p>
        </p:txBody>
      </p:sp>
      <p:sp>
        <p:nvSpPr>
          <p:cNvPr id="4" name="Rectángulo 3">
            <a:extLst>
              <a:ext uri="{FF2B5EF4-FFF2-40B4-BE49-F238E27FC236}">
                <a16:creationId xmlns:a16="http://schemas.microsoft.com/office/drawing/2014/main" id="{49BCD5BD-CF0B-409B-81AD-81735A11F27E}"/>
              </a:ext>
            </a:extLst>
          </p:cNvPr>
          <p:cNvSpPr/>
          <p:nvPr/>
        </p:nvSpPr>
        <p:spPr>
          <a:xfrm>
            <a:off x="131763" y="2338388"/>
            <a:ext cx="8897937" cy="430212"/>
          </a:xfrm>
          <a:prstGeom prst="rect">
            <a:avLst/>
          </a:prstGeom>
        </p:spPr>
        <p:txBody>
          <a:bodyPr>
            <a:spAutoFit/>
          </a:bodyPr>
          <a:lstStyle/>
          <a:p>
            <a:pPr>
              <a:defRPr/>
            </a:pPr>
            <a:r>
              <a:rPr lang="es-AR" sz="2200" dirty="0">
                <a:latin typeface="+mn-lt"/>
                <a:ea typeface="Calibri" panose="020F0502020204030204" pitchFamily="34" charset="0"/>
                <a:cs typeface="Times New Roman" panose="02020603050405020304" pitchFamily="18" charset="0"/>
              </a:rPr>
              <a:t>Tres leyes fueron enunciadas por </a:t>
            </a:r>
            <a:r>
              <a:rPr lang="es-AR" sz="2200" b="1" dirty="0">
                <a:solidFill>
                  <a:srgbClr val="0070C0"/>
                </a:solidFill>
                <a:latin typeface="+mn-lt"/>
                <a:ea typeface="Calibri" panose="020F0502020204030204" pitchFamily="34" charset="0"/>
                <a:cs typeface="Times New Roman" panose="02020603050405020304" pitchFamily="18" charset="0"/>
              </a:rPr>
              <a:t>Isaac Newton </a:t>
            </a:r>
            <a:r>
              <a:rPr lang="es-AR" sz="2200" dirty="0">
                <a:latin typeface="+mn-lt"/>
                <a:ea typeface="Calibri" panose="020F0502020204030204" pitchFamily="34" charset="0"/>
                <a:cs typeface="Times New Roman" panose="02020603050405020304" pitchFamily="18" charset="0"/>
              </a:rPr>
              <a:t>(1642-1727)</a:t>
            </a:r>
            <a:endParaRPr lang="es-AR" sz="2200" dirty="0">
              <a:latin typeface="+mn-lt"/>
            </a:endParaRPr>
          </a:p>
        </p:txBody>
      </p:sp>
      <p:sp>
        <p:nvSpPr>
          <p:cNvPr id="5" name="Rectángulo 4">
            <a:extLst>
              <a:ext uri="{FF2B5EF4-FFF2-40B4-BE49-F238E27FC236}">
                <a16:creationId xmlns:a16="http://schemas.microsoft.com/office/drawing/2014/main" id="{09AB1C97-5360-498E-B4CC-C29920A5488A}"/>
              </a:ext>
            </a:extLst>
          </p:cNvPr>
          <p:cNvSpPr/>
          <p:nvPr/>
        </p:nvSpPr>
        <p:spPr>
          <a:xfrm>
            <a:off x="115888" y="1600200"/>
            <a:ext cx="8658225" cy="536575"/>
          </a:xfrm>
          <a:prstGeom prst="rect">
            <a:avLst/>
          </a:prstGeom>
        </p:spPr>
        <p:txBody>
          <a:bodyPr>
            <a:spAutoFit/>
          </a:bodyPr>
          <a:lstStyle/>
          <a:p>
            <a:pPr algn="just">
              <a:lnSpc>
                <a:spcPct val="150000"/>
              </a:lnSpc>
              <a:spcAft>
                <a:spcPts val="0"/>
              </a:spcAft>
              <a:defRPr/>
            </a:pPr>
            <a:r>
              <a:rPr lang="es-AR" sz="2200" dirty="0">
                <a:latin typeface="+mn-lt"/>
                <a:cs typeface="Arial" panose="020B0604020202020204" pitchFamily="34" charset="0"/>
              </a:rPr>
              <a:t>Es la relación entre el movimiento y las fuerzas que lo causan.</a:t>
            </a:r>
          </a:p>
        </p:txBody>
      </p:sp>
      <p:sp>
        <p:nvSpPr>
          <p:cNvPr id="8" name="Título 1">
            <a:extLst>
              <a:ext uri="{FF2B5EF4-FFF2-40B4-BE49-F238E27FC236}">
                <a16:creationId xmlns:a16="http://schemas.microsoft.com/office/drawing/2014/main" id="{C45C1E13-E200-4AF9-A306-D74F22727AB4}"/>
              </a:ext>
            </a:extLst>
          </p:cNvPr>
          <p:cNvSpPr>
            <a:spLocks noGrp="1" noChangeArrowheads="1"/>
          </p:cNvSpPr>
          <p:nvPr>
            <p:ph type="title"/>
          </p:nvPr>
        </p:nvSpPr>
        <p:spPr>
          <a:xfrm>
            <a:off x="168275" y="3186113"/>
            <a:ext cx="8134350" cy="854075"/>
          </a:xfrm>
        </p:spPr>
        <p:txBody>
          <a:bodyPr/>
          <a:lstStyle/>
          <a:p>
            <a:pPr algn="l"/>
            <a:r>
              <a:rPr lang="es-AR" altLang="es-AR" sz="2200" b="1">
                <a:solidFill>
                  <a:srgbClr val="FF0000"/>
                </a:solidFill>
              </a:rPr>
              <a:t>Leyes del movimiento de Newton</a:t>
            </a:r>
          </a:p>
        </p:txBody>
      </p:sp>
      <p:sp>
        <p:nvSpPr>
          <p:cNvPr id="9" name="Rectángulo 8">
            <a:extLst>
              <a:ext uri="{FF2B5EF4-FFF2-40B4-BE49-F238E27FC236}">
                <a16:creationId xmlns:a16="http://schemas.microsoft.com/office/drawing/2014/main" id="{1D917272-14B2-4720-99FF-3C6026EA6585}"/>
              </a:ext>
            </a:extLst>
          </p:cNvPr>
          <p:cNvSpPr>
            <a:spLocks noChangeArrowheads="1"/>
          </p:cNvSpPr>
          <p:nvPr/>
        </p:nvSpPr>
        <p:spPr bwMode="auto">
          <a:xfrm>
            <a:off x="114300" y="3910013"/>
            <a:ext cx="8623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AR" altLang="es-AR" sz="2200">
                <a:ea typeface="Calibri" panose="020F0502020204030204" pitchFamily="34" charset="0"/>
                <a:cs typeface="Arial" panose="020B0604020202020204" pitchFamily="34" charset="0"/>
              </a:rPr>
              <a:t>1. La </a:t>
            </a:r>
            <a:r>
              <a:rPr lang="es-AR" altLang="es-AR" sz="2200" b="1">
                <a:solidFill>
                  <a:srgbClr val="0070C0"/>
                </a:solidFill>
                <a:ea typeface="Calibri" panose="020F0502020204030204" pitchFamily="34" charset="0"/>
                <a:cs typeface="Arial" panose="020B0604020202020204" pitchFamily="34" charset="0"/>
              </a:rPr>
              <a:t>Primera Ley </a:t>
            </a:r>
            <a:r>
              <a:rPr lang="es-AR" altLang="es-AR" sz="2200">
                <a:ea typeface="Calibri" panose="020F0502020204030204" pitchFamily="34" charset="0"/>
                <a:cs typeface="Arial" panose="020B0604020202020204" pitchFamily="34" charset="0"/>
              </a:rPr>
              <a:t>dice que si la fuerza neta sobre un cuerpo es cero, su movimiento no cambia.</a:t>
            </a:r>
          </a:p>
        </p:txBody>
      </p:sp>
      <p:sp>
        <p:nvSpPr>
          <p:cNvPr id="10" name="Rectángulo 9">
            <a:extLst>
              <a:ext uri="{FF2B5EF4-FFF2-40B4-BE49-F238E27FC236}">
                <a16:creationId xmlns:a16="http://schemas.microsoft.com/office/drawing/2014/main" id="{8B2267FB-B988-4FE9-8CB7-7554CF23BD50}"/>
              </a:ext>
            </a:extLst>
          </p:cNvPr>
          <p:cNvSpPr>
            <a:spLocks noChangeArrowheads="1"/>
          </p:cNvSpPr>
          <p:nvPr/>
        </p:nvSpPr>
        <p:spPr bwMode="auto">
          <a:xfrm>
            <a:off x="150813" y="4913313"/>
            <a:ext cx="8693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AR" altLang="es-AR" sz="2200">
                <a:ea typeface="Calibri" panose="020F0502020204030204" pitchFamily="34" charset="0"/>
                <a:cs typeface="Arial" panose="020B0604020202020204" pitchFamily="34" charset="0"/>
              </a:rPr>
              <a:t>2. La </a:t>
            </a:r>
            <a:r>
              <a:rPr lang="es-AR" altLang="es-AR" sz="2200" b="1">
                <a:solidFill>
                  <a:srgbClr val="0070C0"/>
                </a:solidFill>
                <a:ea typeface="Calibri" panose="020F0502020204030204" pitchFamily="34" charset="0"/>
                <a:cs typeface="Arial" panose="020B0604020202020204" pitchFamily="34" charset="0"/>
              </a:rPr>
              <a:t>Segunda Ley </a:t>
            </a:r>
            <a:r>
              <a:rPr lang="es-AR" altLang="es-AR" sz="2200">
                <a:ea typeface="Calibri" panose="020F0502020204030204" pitchFamily="34" charset="0"/>
                <a:cs typeface="Arial" panose="020B0604020202020204" pitchFamily="34" charset="0"/>
              </a:rPr>
              <a:t>relaciona la fuerza con la aceleración cuando la fuerza neta no es cero.</a:t>
            </a:r>
          </a:p>
        </p:txBody>
      </p:sp>
      <p:sp>
        <p:nvSpPr>
          <p:cNvPr id="11" name="Rectángulo 10">
            <a:extLst>
              <a:ext uri="{FF2B5EF4-FFF2-40B4-BE49-F238E27FC236}">
                <a16:creationId xmlns:a16="http://schemas.microsoft.com/office/drawing/2014/main" id="{6EC27293-C4EA-49E6-9116-BCF250B955B4}"/>
              </a:ext>
            </a:extLst>
          </p:cNvPr>
          <p:cNvSpPr>
            <a:spLocks noChangeArrowheads="1"/>
          </p:cNvSpPr>
          <p:nvPr/>
        </p:nvSpPr>
        <p:spPr bwMode="auto">
          <a:xfrm>
            <a:off x="168275" y="5819775"/>
            <a:ext cx="87296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AR" altLang="es-AR" sz="2200">
                <a:ea typeface="Calibri" panose="020F0502020204030204" pitchFamily="34" charset="0"/>
                <a:cs typeface="Arial" panose="020B0604020202020204" pitchFamily="34" charset="0"/>
              </a:rPr>
              <a:t>3. La </a:t>
            </a:r>
            <a:r>
              <a:rPr lang="es-AR" altLang="es-AR" sz="2200" b="1">
                <a:solidFill>
                  <a:srgbClr val="0070C0"/>
                </a:solidFill>
                <a:ea typeface="Calibri" panose="020F0502020204030204" pitchFamily="34" charset="0"/>
                <a:cs typeface="Arial" panose="020B0604020202020204" pitchFamily="34" charset="0"/>
              </a:rPr>
              <a:t>Tercera Ley </a:t>
            </a:r>
            <a:r>
              <a:rPr lang="es-AR" altLang="es-AR" sz="2200">
                <a:ea typeface="Calibri" panose="020F0502020204030204" pitchFamily="34" charset="0"/>
                <a:cs typeface="Arial" panose="020B0604020202020204" pitchFamily="34" charset="0"/>
              </a:rPr>
              <a:t>es una relación entre las fuerzas que ejercen dos cuerpos que interactúan entre sí.</a:t>
            </a:r>
          </a:p>
        </p:txBody>
      </p:sp>
      <p:sp>
        <p:nvSpPr>
          <p:cNvPr id="12" name="Rectángulo 11">
            <a:extLst>
              <a:ext uri="{FF2B5EF4-FFF2-40B4-BE49-F238E27FC236}">
                <a16:creationId xmlns:a16="http://schemas.microsoft.com/office/drawing/2014/main" id="{D1AEB7B7-7FC3-41DE-8B75-C2FA60901708}"/>
              </a:ext>
            </a:extLst>
          </p:cNvPr>
          <p:cNvSpPr/>
          <p:nvPr/>
        </p:nvSpPr>
        <p:spPr>
          <a:xfrm>
            <a:off x="168275" y="833438"/>
            <a:ext cx="8729663" cy="766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13" name="Rectángulo 12">
            <a:extLst>
              <a:ext uri="{FF2B5EF4-FFF2-40B4-BE49-F238E27FC236}">
                <a16:creationId xmlns:a16="http://schemas.microsoft.com/office/drawing/2014/main" id="{CEE18C74-12C6-489A-A854-A403C7B09945}"/>
              </a:ext>
            </a:extLst>
          </p:cNvPr>
          <p:cNvSpPr/>
          <p:nvPr/>
        </p:nvSpPr>
        <p:spPr>
          <a:xfrm>
            <a:off x="187325" y="3392488"/>
            <a:ext cx="8729663" cy="3197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P spid="11" grpId="0"/>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n 7">
            <a:extLst>
              <a:ext uri="{FF2B5EF4-FFF2-40B4-BE49-F238E27FC236}">
                <a16:creationId xmlns:a16="http://schemas.microsoft.com/office/drawing/2014/main" id="{9D7BF2D1-34BB-48D4-92F9-A57CE541C77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1313" y="825500"/>
            <a:ext cx="845185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n 2">
            <a:extLst>
              <a:ext uri="{FF2B5EF4-FFF2-40B4-BE49-F238E27FC236}">
                <a16:creationId xmlns:a16="http://schemas.microsoft.com/office/drawing/2014/main" id="{7CA8A26E-3FAD-42AF-BEDD-2A5F874D2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562" t="15474" r="18195" b="20306"/>
          <a:stretch>
            <a:fillRect/>
          </a:stretch>
        </p:blipFill>
        <p:spPr bwMode="auto">
          <a:xfrm>
            <a:off x="490538" y="955675"/>
            <a:ext cx="7907337"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160C4C53-4A8D-4902-9DB4-B759A311348E}"/>
              </a:ext>
            </a:extLst>
          </p:cNvPr>
          <p:cNvSpPr/>
          <p:nvPr/>
        </p:nvSpPr>
        <p:spPr>
          <a:xfrm>
            <a:off x="153988" y="357188"/>
            <a:ext cx="8853487" cy="430212"/>
          </a:xfrm>
          <a:prstGeom prst="rect">
            <a:avLst/>
          </a:prstGeom>
        </p:spPr>
        <p:txBody>
          <a:bodyPr>
            <a:spAutoFit/>
          </a:bodyPr>
          <a:lstStyle/>
          <a:p>
            <a:pPr>
              <a:defRPr/>
            </a:pPr>
            <a:r>
              <a:rPr lang="es-AR" sz="2200" b="1" dirty="0">
                <a:solidFill>
                  <a:srgbClr val="0070C0"/>
                </a:solidFill>
                <a:latin typeface="+mn-lt"/>
                <a:cs typeface="Times New Roman" panose="02020603050405020304" pitchFamily="18" charset="0"/>
              </a:rPr>
              <a:t>Coeficientes de fricción</a:t>
            </a:r>
            <a:endParaRPr lang="es-AR" sz="2200" b="1" dirty="0">
              <a:solidFill>
                <a:srgbClr val="0070C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B904CEA-694A-4A02-9C7A-8BDA0E0AE215}"/>
              </a:ext>
            </a:extLst>
          </p:cNvPr>
          <p:cNvSpPr/>
          <p:nvPr/>
        </p:nvSpPr>
        <p:spPr>
          <a:xfrm>
            <a:off x="155575" y="841375"/>
            <a:ext cx="8729663" cy="1446213"/>
          </a:xfrm>
          <a:prstGeom prst="rect">
            <a:avLst/>
          </a:prstGeom>
        </p:spPr>
        <p:txBody>
          <a:bodyPr>
            <a:spAutoFit/>
          </a:bodyPr>
          <a:lstStyle/>
          <a:p>
            <a:pPr algn="just">
              <a:defRPr/>
            </a:pPr>
            <a:r>
              <a:rPr lang="es-AR" sz="2200" dirty="0">
                <a:latin typeface="+mn-lt"/>
                <a:ea typeface="Calibri" panose="020F0502020204030204" pitchFamily="34" charset="0"/>
                <a:cs typeface="Times New Roman" panose="02020603050405020304" pitchFamily="18" charset="0"/>
              </a:rPr>
              <a:t>Se tira de una caja de 10 kg, a lo largo de una superficie horizontal, con una fuerza F de 40 N aplicada a un ángulo de 30° con respecto a la horizontal y suponemos un coeficiente de fricción de 0,30. Calcular la aceleración</a:t>
            </a:r>
            <a:endParaRPr lang="es-AR" sz="2200" dirty="0">
              <a:latin typeface="+mn-lt"/>
            </a:endParaRPr>
          </a:p>
        </p:txBody>
      </p:sp>
      <p:sp>
        <p:nvSpPr>
          <p:cNvPr id="4" name="CuadroTexto 3">
            <a:extLst>
              <a:ext uri="{FF2B5EF4-FFF2-40B4-BE49-F238E27FC236}">
                <a16:creationId xmlns:a16="http://schemas.microsoft.com/office/drawing/2014/main" id="{DB340C4F-0BAE-4F19-A2C2-F7AB7FEB3C01}"/>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pic>
        <p:nvPicPr>
          <p:cNvPr id="35844" name="Picture 4">
            <a:extLst>
              <a:ext uri="{FF2B5EF4-FFF2-40B4-BE49-F238E27FC236}">
                <a16:creationId xmlns:a16="http://schemas.microsoft.com/office/drawing/2014/main" id="{FCB07079-27F9-48CD-9329-B93513AF1381}"/>
              </a:ext>
            </a:extLst>
          </p:cNvPr>
          <p:cNvPicPr>
            <a:picLocks noChangeArrowheads="1"/>
          </p:cNvPicPr>
          <p:nvPr/>
        </p:nvPicPr>
        <p:blipFill>
          <a:blip r:embed="rId2">
            <a:grayscl/>
            <a:extLst>
              <a:ext uri="{28A0092B-C50C-407E-A947-70E740481C1C}">
                <a14:useLocalDpi xmlns:a14="http://schemas.microsoft.com/office/drawing/2010/main" val="0"/>
              </a:ext>
            </a:extLst>
          </a:blip>
          <a:srcRect t="40083"/>
          <a:stretch>
            <a:fillRect/>
          </a:stretch>
        </p:blipFill>
        <p:spPr bwMode="auto">
          <a:xfrm rot="3037511">
            <a:off x="6107907" y="2574131"/>
            <a:ext cx="2159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3" descr="Diagonal hacia abajo clara">
            <a:extLst>
              <a:ext uri="{FF2B5EF4-FFF2-40B4-BE49-F238E27FC236}">
                <a16:creationId xmlns:a16="http://schemas.microsoft.com/office/drawing/2014/main" id="{5BC2F931-49CE-4261-933B-AA438053AA6B}"/>
              </a:ext>
            </a:extLst>
          </p:cNvPr>
          <p:cNvSpPr>
            <a:spLocks noChangeArrowheads="1"/>
          </p:cNvSpPr>
          <p:nvPr/>
        </p:nvSpPr>
        <p:spPr bwMode="auto">
          <a:xfrm>
            <a:off x="1809750" y="5835650"/>
            <a:ext cx="5094288" cy="37306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AR" altLang="es-AR"/>
          </a:p>
        </p:txBody>
      </p:sp>
      <p:sp>
        <p:nvSpPr>
          <p:cNvPr id="35846" name="Line 4">
            <a:extLst>
              <a:ext uri="{FF2B5EF4-FFF2-40B4-BE49-F238E27FC236}">
                <a16:creationId xmlns:a16="http://schemas.microsoft.com/office/drawing/2014/main" id="{F218D744-BFDC-4774-B558-3B842BAF8E2A}"/>
              </a:ext>
            </a:extLst>
          </p:cNvPr>
          <p:cNvSpPr>
            <a:spLocks noChangeShapeType="1"/>
          </p:cNvSpPr>
          <p:nvPr/>
        </p:nvSpPr>
        <p:spPr bwMode="auto">
          <a:xfrm>
            <a:off x="1806575" y="5835650"/>
            <a:ext cx="5118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pic>
        <p:nvPicPr>
          <p:cNvPr id="35847" name="Picture 5">
            <a:extLst>
              <a:ext uri="{FF2B5EF4-FFF2-40B4-BE49-F238E27FC236}">
                <a16:creationId xmlns:a16="http://schemas.microsoft.com/office/drawing/2014/main" id="{A98D2E72-7173-499D-AAC2-7198CDDFFA9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0925" y="3949700"/>
            <a:ext cx="1863725"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Line 6">
            <a:extLst>
              <a:ext uri="{FF2B5EF4-FFF2-40B4-BE49-F238E27FC236}">
                <a16:creationId xmlns:a16="http://schemas.microsoft.com/office/drawing/2014/main" id="{8926B806-CAE2-4C74-95AB-9CE40651F15E}"/>
              </a:ext>
            </a:extLst>
          </p:cNvPr>
          <p:cNvSpPr>
            <a:spLocks noChangeShapeType="1"/>
          </p:cNvSpPr>
          <p:nvPr/>
        </p:nvSpPr>
        <p:spPr bwMode="auto">
          <a:xfrm rot="-5400000">
            <a:off x="5570538" y="2806700"/>
            <a:ext cx="1366837" cy="1706563"/>
          </a:xfrm>
          <a:prstGeom prst="line">
            <a:avLst/>
          </a:prstGeom>
          <a:noFill/>
          <a:ln w="57150">
            <a:solidFill>
              <a:srgbClr val="00B05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10" name="CuadroTexto 9">
            <a:extLst>
              <a:ext uri="{FF2B5EF4-FFF2-40B4-BE49-F238E27FC236}">
                <a16:creationId xmlns:a16="http://schemas.microsoft.com/office/drawing/2014/main" id="{B09D8509-2ED0-43E4-8798-79787BF91612}"/>
              </a:ext>
            </a:extLst>
          </p:cNvPr>
          <p:cNvSpPr txBox="1">
            <a:spLocks noRot="1" noChangeAspect="1" noMove="1" noResize="1" noEditPoints="1" noAdjustHandles="1" noChangeArrowheads="1" noChangeShapeType="1" noTextEdit="1"/>
          </p:cNvSpPr>
          <p:nvPr/>
        </p:nvSpPr>
        <p:spPr>
          <a:xfrm>
            <a:off x="6185447" y="3688795"/>
            <a:ext cx="262701" cy="379719"/>
          </a:xfrm>
          <a:prstGeom prst="rect">
            <a:avLst/>
          </a:prstGeom>
          <a:blipFill>
            <a:blip r:embed="rId5"/>
            <a:stretch>
              <a:fillRect/>
            </a:stretch>
          </a:blipFill>
        </p:spPr>
        <p:txBody>
          <a:bodyPr/>
          <a:lstStyle/>
          <a:p>
            <a:r>
              <a:rPr lang="es-AR">
                <a:noFill/>
              </a:rPr>
              <a:t> </a:t>
            </a:r>
          </a:p>
        </p:txBody>
      </p:sp>
      <p:sp>
        <p:nvSpPr>
          <p:cNvPr id="35850" name="Line 6">
            <a:extLst>
              <a:ext uri="{FF2B5EF4-FFF2-40B4-BE49-F238E27FC236}">
                <a16:creationId xmlns:a16="http://schemas.microsoft.com/office/drawing/2014/main" id="{0D8F5DAF-2339-47E0-B2A1-E2F2F2AE652D}"/>
              </a:ext>
            </a:extLst>
          </p:cNvPr>
          <p:cNvSpPr>
            <a:spLocks noChangeShapeType="1"/>
          </p:cNvSpPr>
          <p:nvPr/>
        </p:nvSpPr>
        <p:spPr bwMode="auto">
          <a:xfrm rot="16200000" flipH="1">
            <a:off x="4407694" y="1962944"/>
            <a:ext cx="0" cy="1782762"/>
          </a:xfrm>
          <a:prstGeom prst="line">
            <a:avLst/>
          </a:prstGeom>
          <a:noFill/>
          <a:ln w="12700">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35851" name="Line 6">
            <a:extLst>
              <a:ext uri="{FF2B5EF4-FFF2-40B4-BE49-F238E27FC236}">
                <a16:creationId xmlns:a16="http://schemas.microsoft.com/office/drawing/2014/main" id="{54E6C675-7145-4ACA-A869-6FE2ED8A3A13}"/>
              </a:ext>
            </a:extLst>
          </p:cNvPr>
          <p:cNvSpPr>
            <a:spLocks noChangeShapeType="1"/>
          </p:cNvSpPr>
          <p:nvPr/>
        </p:nvSpPr>
        <p:spPr bwMode="auto">
          <a:xfrm rot="16200000" flipV="1">
            <a:off x="2863057" y="4822031"/>
            <a:ext cx="0" cy="1782763"/>
          </a:xfrm>
          <a:prstGeom prst="line">
            <a:avLst/>
          </a:prstGeom>
          <a:noFill/>
          <a:ln w="57150">
            <a:solidFill>
              <a:srgbClr val="7030A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13" name="CuadroTexto 12">
            <a:extLst>
              <a:ext uri="{FF2B5EF4-FFF2-40B4-BE49-F238E27FC236}">
                <a16:creationId xmlns:a16="http://schemas.microsoft.com/office/drawing/2014/main" id="{7CD24AC2-9FD3-4FB9-9223-DF0481ADE602}"/>
              </a:ext>
            </a:extLst>
          </p:cNvPr>
          <p:cNvSpPr txBox="1">
            <a:spLocks noRot="1" noChangeAspect="1" noMove="1" noResize="1" noEditPoints="1" noAdjustHandles="1" noChangeArrowheads="1" noChangeShapeType="1" noTextEdit="1"/>
          </p:cNvSpPr>
          <p:nvPr/>
        </p:nvSpPr>
        <p:spPr>
          <a:xfrm>
            <a:off x="2659113" y="4526464"/>
            <a:ext cx="392543" cy="379719"/>
          </a:xfrm>
          <a:prstGeom prst="rect">
            <a:avLst/>
          </a:prstGeom>
          <a:blipFill>
            <a:blip r:embed="rId6"/>
            <a:stretch>
              <a:fillRect/>
            </a:stretch>
          </a:blipFill>
        </p:spPr>
        <p:txBody>
          <a:bodyPr/>
          <a:lstStyle/>
          <a:p>
            <a:r>
              <a:rPr lang="es-AR">
                <a:noFill/>
              </a:rPr>
              <a:t> </a:t>
            </a:r>
          </a:p>
        </p:txBody>
      </p:sp>
      <p:sp>
        <p:nvSpPr>
          <p:cNvPr id="14" name="CuadroTexto 13">
            <a:extLst>
              <a:ext uri="{FF2B5EF4-FFF2-40B4-BE49-F238E27FC236}">
                <a16:creationId xmlns:a16="http://schemas.microsoft.com/office/drawing/2014/main" id="{E72731E0-D058-408C-A90A-3A1416A2AF82}"/>
              </a:ext>
            </a:extLst>
          </p:cNvPr>
          <p:cNvSpPr txBox="1">
            <a:spLocks noRot="1" noChangeAspect="1" noMove="1" noResize="1" noEditPoints="1" noAdjustHandles="1" noChangeArrowheads="1" noChangeShapeType="1" noTextEdit="1"/>
          </p:cNvSpPr>
          <p:nvPr/>
        </p:nvSpPr>
        <p:spPr>
          <a:xfrm>
            <a:off x="4356872" y="2561760"/>
            <a:ext cx="242502" cy="338554"/>
          </a:xfrm>
          <a:prstGeom prst="rect">
            <a:avLst/>
          </a:prstGeom>
          <a:blipFill>
            <a:blip r:embed="rId7"/>
            <a:stretch>
              <a:fillRect l="-20513" t="-28571" r="-87179" b="-1786"/>
            </a:stretch>
          </a:blipFill>
        </p:spPr>
        <p:txBody>
          <a:bodyPr/>
          <a:lstStyle/>
          <a:p>
            <a:r>
              <a:rPr lang="es-AR">
                <a:noFill/>
              </a:rPr>
              <a:t> </a:t>
            </a:r>
          </a:p>
        </p:txBody>
      </p:sp>
      <p:cxnSp>
        <p:nvCxnSpPr>
          <p:cNvPr id="15" name="Conector recto 14">
            <a:extLst>
              <a:ext uri="{FF2B5EF4-FFF2-40B4-BE49-F238E27FC236}">
                <a16:creationId xmlns:a16="http://schemas.microsoft.com/office/drawing/2014/main" id="{B665D46A-D4C2-4E67-A5BD-C7908A9F482C}"/>
              </a:ext>
            </a:extLst>
          </p:cNvPr>
          <p:cNvCxnSpPr>
            <a:cxnSpLocks/>
          </p:cNvCxnSpPr>
          <p:nvPr/>
        </p:nvCxnSpPr>
        <p:spPr>
          <a:xfrm flipV="1">
            <a:off x="4530725" y="5030788"/>
            <a:ext cx="18462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855" name="CuadroTexto 15">
            <a:extLst>
              <a:ext uri="{FF2B5EF4-FFF2-40B4-BE49-F238E27FC236}">
                <a16:creationId xmlns:a16="http://schemas.microsoft.com/office/drawing/2014/main" id="{60337512-5E84-4399-AAEF-EA893C6EBC01}"/>
              </a:ext>
            </a:extLst>
          </p:cNvPr>
          <p:cNvSpPr txBox="1">
            <a:spLocks noChangeArrowheads="1"/>
          </p:cNvSpPr>
          <p:nvPr/>
        </p:nvSpPr>
        <p:spPr bwMode="auto">
          <a:xfrm>
            <a:off x="5584825" y="4465638"/>
            <a:ext cx="393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i="1">
                <a:latin typeface="Times New Roman" panose="02020603050405020304" pitchFamily="18" charset="0"/>
                <a:cs typeface="Times New Roman" panose="02020603050405020304" pitchFamily="18" charset="0"/>
              </a:rPr>
              <a:t>30°</a:t>
            </a:r>
          </a:p>
        </p:txBody>
      </p:sp>
      <p:sp>
        <p:nvSpPr>
          <p:cNvPr id="17" name="Arco 16">
            <a:extLst>
              <a:ext uri="{FF2B5EF4-FFF2-40B4-BE49-F238E27FC236}">
                <a16:creationId xmlns:a16="http://schemas.microsoft.com/office/drawing/2014/main" id="{73B41121-7C43-4EA8-81B6-7CCBA0B231CD}"/>
              </a:ext>
            </a:extLst>
          </p:cNvPr>
          <p:cNvSpPr>
            <a:spLocks noChangeAspect="1"/>
          </p:cNvSpPr>
          <p:nvPr/>
        </p:nvSpPr>
        <p:spPr>
          <a:xfrm>
            <a:off x="3444875" y="3967163"/>
            <a:ext cx="2160588" cy="2159000"/>
          </a:xfrm>
          <a:prstGeom prst="arc">
            <a:avLst>
              <a:gd name="adj1" fmla="val 1918922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6">
            <a:extLst>
              <a:ext uri="{FF2B5EF4-FFF2-40B4-BE49-F238E27FC236}">
                <a16:creationId xmlns:a16="http://schemas.microsoft.com/office/drawing/2014/main" id="{9A1FE092-08FC-4336-A811-8A8557368626}"/>
              </a:ext>
            </a:extLst>
          </p:cNvPr>
          <p:cNvSpPr>
            <a:spLocks noChangeShapeType="1"/>
          </p:cNvSpPr>
          <p:nvPr/>
        </p:nvSpPr>
        <p:spPr bwMode="auto">
          <a:xfrm>
            <a:off x="6921500" y="2276475"/>
            <a:ext cx="0" cy="1782763"/>
          </a:xfrm>
          <a:prstGeom prst="line">
            <a:avLst/>
          </a:prstGeom>
          <a:noFill/>
          <a:ln w="57150">
            <a:solidFill>
              <a:srgbClr val="FF000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36867" name="Line 6">
            <a:extLst>
              <a:ext uri="{FF2B5EF4-FFF2-40B4-BE49-F238E27FC236}">
                <a16:creationId xmlns:a16="http://schemas.microsoft.com/office/drawing/2014/main" id="{DBD0E95C-3620-4043-AA1C-263B8439E29F}"/>
              </a:ext>
            </a:extLst>
          </p:cNvPr>
          <p:cNvSpPr>
            <a:spLocks noChangeShapeType="1"/>
          </p:cNvSpPr>
          <p:nvPr/>
        </p:nvSpPr>
        <p:spPr bwMode="auto">
          <a:xfrm flipV="1">
            <a:off x="6929438" y="561975"/>
            <a:ext cx="0" cy="1782763"/>
          </a:xfrm>
          <a:prstGeom prst="line">
            <a:avLst/>
          </a:prstGeom>
          <a:noFill/>
          <a:ln w="57150">
            <a:solidFill>
              <a:srgbClr val="00B0F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36868" name="Line 6">
            <a:extLst>
              <a:ext uri="{FF2B5EF4-FFF2-40B4-BE49-F238E27FC236}">
                <a16:creationId xmlns:a16="http://schemas.microsoft.com/office/drawing/2014/main" id="{DA02C0D6-803B-4DF8-88DC-4564D4C07237}"/>
              </a:ext>
            </a:extLst>
          </p:cNvPr>
          <p:cNvSpPr>
            <a:spLocks noChangeShapeType="1"/>
          </p:cNvSpPr>
          <p:nvPr/>
        </p:nvSpPr>
        <p:spPr bwMode="auto">
          <a:xfrm rot="-5400000">
            <a:off x="7107238" y="788987"/>
            <a:ext cx="1366838" cy="1706563"/>
          </a:xfrm>
          <a:prstGeom prst="line">
            <a:avLst/>
          </a:prstGeom>
          <a:noFill/>
          <a:ln w="57150">
            <a:solidFill>
              <a:srgbClr val="00B05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12" name="CuadroTexto 11">
            <a:extLst>
              <a:ext uri="{FF2B5EF4-FFF2-40B4-BE49-F238E27FC236}">
                <a16:creationId xmlns:a16="http://schemas.microsoft.com/office/drawing/2014/main" id="{08132560-93C8-4C49-8C8D-CE75AE472C94}"/>
              </a:ext>
            </a:extLst>
          </p:cNvPr>
          <p:cNvSpPr txBox="1">
            <a:spLocks noRot="1" noChangeAspect="1" noMove="1" noResize="1" noEditPoints="1" noAdjustHandles="1" noChangeArrowheads="1" noChangeShapeType="1" noTextEdit="1"/>
          </p:cNvSpPr>
          <p:nvPr/>
        </p:nvSpPr>
        <p:spPr>
          <a:xfrm>
            <a:off x="7072075" y="3772233"/>
            <a:ext cx="260136" cy="379719"/>
          </a:xfrm>
          <a:prstGeom prst="rect">
            <a:avLst/>
          </a:prstGeom>
          <a:blipFill>
            <a:blip r:embed="rId2"/>
            <a:stretch>
              <a:fillRect/>
            </a:stretch>
          </a:blipFill>
        </p:spPr>
        <p:txBody>
          <a:bodyPr/>
          <a:lstStyle/>
          <a:p>
            <a:r>
              <a:rPr lang="es-AR">
                <a:noFill/>
              </a:rPr>
              <a:t> </a:t>
            </a:r>
          </a:p>
        </p:txBody>
      </p:sp>
      <p:sp>
        <p:nvSpPr>
          <p:cNvPr id="13" name="CuadroTexto 12">
            <a:extLst>
              <a:ext uri="{FF2B5EF4-FFF2-40B4-BE49-F238E27FC236}">
                <a16:creationId xmlns:a16="http://schemas.microsoft.com/office/drawing/2014/main" id="{BCFB5C9F-2643-442F-B358-4F109EE21705}"/>
              </a:ext>
            </a:extLst>
          </p:cNvPr>
          <p:cNvSpPr txBox="1">
            <a:spLocks noRot="1" noChangeAspect="1" noMove="1" noResize="1" noEditPoints="1" noAdjustHandles="1" noChangeArrowheads="1" noChangeShapeType="1" noTextEdit="1"/>
          </p:cNvSpPr>
          <p:nvPr/>
        </p:nvSpPr>
        <p:spPr>
          <a:xfrm>
            <a:off x="7067864" y="513143"/>
            <a:ext cx="292195" cy="379719"/>
          </a:xfrm>
          <a:prstGeom prst="rect">
            <a:avLst/>
          </a:prstGeom>
          <a:blipFill>
            <a:blip r:embed="rId3"/>
            <a:stretch>
              <a:fillRect/>
            </a:stretch>
          </a:blipFill>
        </p:spPr>
        <p:txBody>
          <a:bodyPr/>
          <a:lstStyle/>
          <a:p>
            <a:r>
              <a:rPr lang="es-AR">
                <a:noFill/>
              </a:rPr>
              <a:t> </a:t>
            </a:r>
          </a:p>
        </p:txBody>
      </p:sp>
      <p:sp>
        <p:nvSpPr>
          <p:cNvPr id="14" name="CuadroTexto 13">
            <a:extLst>
              <a:ext uri="{FF2B5EF4-FFF2-40B4-BE49-F238E27FC236}">
                <a16:creationId xmlns:a16="http://schemas.microsoft.com/office/drawing/2014/main" id="{B21414C5-D483-4453-89B2-1D5B1FF2A5F2}"/>
              </a:ext>
            </a:extLst>
          </p:cNvPr>
          <p:cNvSpPr txBox="1">
            <a:spLocks noRot="1" noChangeAspect="1" noMove="1" noResize="1" noEditPoints="1" noAdjustHandles="1" noChangeArrowheads="1" noChangeShapeType="1" noTextEdit="1"/>
          </p:cNvSpPr>
          <p:nvPr/>
        </p:nvSpPr>
        <p:spPr>
          <a:xfrm>
            <a:off x="8591951" y="989347"/>
            <a:ext cx="262701" cy="379719"/>
          </a:xfrm>
          <a:prstGeom prst="rect">
            <a:avLst/>
          </a:prstGeom>
          <a:blipFill>
            <a:blip r:embed="rId4"/>
            <a:stretch>
              <a:fillRect/>
            </a:stretch>
          </a:blipFill>
        </p:spPr>
        <p:txBody>
          <a:bodyPr/>
          <a:lstStyle/>
          <a:p>
            <a:r>
              <a:rPr lang="es-AR">
                <a:noFill/>
              </a:rPr>
              <a:t> </a:t>
            </a:r>
          </a:p>
        </p:txBody>
      </p:sp>
      <p:sp>
        <p:nvSpPr>
          <p:cNvPr id="36872" name="Line 6">
            <a:extLst>
              <a:ext uri="{FF2B5EF4-FFF2-40B4-BE49-F238E27FC236}">
                <a16:creationId xmlns:a16="http://schemas.microsoft.com/office/drawing/2014/main" id="{90B577EF-F894-4BC9-8929-B480C308AB67}"/>
              </a:ext>
            </a:extLst>
          </p:cNvPr>
          <p:cNvSpPr>
            <a:spLocks noChangeShapeType="1"/>
          </p:cNvSpPr>
          <p:nvPr/>
        </p:nvSpPr>
        <p:spPr bwMode="auto">
          <a:xfrm rot="16200000" flipH="1">
            <a:off x="8247857" y="208756"/>
            <a:ext cx="0" cy="792163"/>
          </a:xfrm>
          <a:prstGeom prst="line">
            <a:avLst/>
          </a:prstGeom>
          <a:noFill/>
          <a:ln w="12700">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36873" name="Line 6">
            <a:extLst>
              <a:ext uri="{FF2B5EF4-FFF2-40B4-BE49-F238E27FC236}">
                <a16:creationId xmlns:a16="http://schemas.microsoft.com/office/drawing/2014/main" id="{D1B6B7E8-A11D-4A52-892B-80F6210ACD6C}"/>
              </a:ext>
            </a:extLst>
          </p:cNvPr>
          <p:cNvSpPr>
            <a:spLocks noChangeShapeType="1"/>
          </p:cNvSpPr>
          <p:nvPr/>
        </p:nvSpPr>
        <p:spPr bwMode="auto">
          <a:xfrm rot="16200000" flipV="1">
            <a:off x="6045994" y="1453357"/>
            <a:ext cx="0" cy="1782762"/>
          </a:xfrm>
          <a:prstGeom prst="line">
            <a:avLst/>
          </a:prstGeom>
          <a:noFill/>
          <a:ln w="57150">
            <a:solidFill>
              <a:srgbClr val="7030A0"/>
            </a:solidFill>
            <a:round/>
            <a:headEnd/>
            <a:tailEnd type="triangle" w="sm" len="lg"/>
          </a:ln>
          <a:extLst>
            <a:ext uri="{909E8E84-426E-40DD-AFC4-6F175D3DCCD1}">
              <a14:hiddenFill xmlns:a14="http://schemas.microsoft.com/office/drawing/2010/main">
                <a:noFill/>
              </a14:hiddenFill>
            </a:ext>
          </a:extLst>
        </p:spPr>
        <p:txBody>
          <a:bodyPr/>
          <a:lstStyle/>
          <a:p>
            <a:endParaRPr lang="es-AR"/>
          </a:p>
        </p:txBody>
      </p:sp>
      <p:sp>
        <p:nvSpPr>
          <p:cNvPr id="17" name="CuadroTexto 16">
            <a:extLst>
              <a:ext uri="{FF2B5EF4-FFF2-40B4-BE49-F238E27FC236}">
                <a16:creationId xmlns:a16="http://schemas.microsoft.com/office/drawing/2014/main" id="{62C92E34-AA9C-463F-9569-A3A43904F559}"/>
              </a:ext>
            </a:extLst>
          </p:cNvPr>
          <p:cNvSpPr txBox="1">
            <a:spLocks noRot="1" noChangeAspect="1" noMove="1" noResize="1" noEditPoints="1" noAdjustHandles="1" noChangeArrowheads="1" noChangeShapeType="1" noTextEdit="1"/>
          </p:cNvSpPr>
          <p:nvPr/>
        </p:nvSpPr>
        <p:spPr>
          <a:xfrm>
            <a:off x="5065617" y="1827016"/>
            <a:ext cx="392543" cy="379719"/>
          </a:xfrm>
          <a:prstGeom prst="rect">
            <a:avLst/>
          </a:prstGeom>
          <a:blipFill>
            <a:blip r:embed="rId5"/>
            <a:stretch>
              <a:fillRect/>
            </a:stretch>
          </a:blipFill>
        </p:spPr>
        <p:txBody>
          <a:bodyPr/>
          <a:lstStyle/>
          <a:p>
            <a:r>
              <a:rPr lang="es-AR">
                <a:noFill/>
              </a:rPr>
              <a:t> </a:t>
            </a:r>
          </a:p>
        </p:txBody>
      </p:sp>
      <p:sp>
        <p:nvSpPr>
          <p:cNvPr id="18" name="CuadroTexto 17">
            <a:extLst>
              <a:ext uri="{FF2B5EF4-FFF2-40B4-BE49-F238E27FC236}">
                <a16:creationId xmlns:a16="http://schemas.microsoft.com/office/drawing/2014/main" id="{DCC481AD-EE18-43CA-80F1-E5C5B6DF9018}"/>
              </a:ext>
            </a:extLst>
          </p:cNvPr>
          <p:cNvSpPr txBox="1">
            <a:spLocks noRot="1" noChangeAspect="1" noMove="1" noResize="1" noEditPoints="1" noAdjustHandles="1" noChangeArrowheads="1" noChangeShapeType="1" noTextEdit="1"/>
          </p:cNvSpPr>
          <p:nvPr/>
        </p:nvSpPr>
        <p:spPr>
          <a:xfrm>
            <a:off x="8178602" y="222799"/>
            <a:ext cx="206641" cy="338554"/>
          </a:xfrm>
          <a:prstGeom prst="rect">
            <a:avLst/>
          </a:prstGeom>
          <a:blipFill>
            <a:blip r:embed="rId6"/>
            <a:stretch>
              <a:fillRect l="-29412" t="-30909" r="-91176" b="-1818"/>
            </a:stretch>
          </a:blipFill>
        </p:spPr>
        <p:txBody>
          <a:bodyPr/>
          <a:lstStyle/>
          <a:p>
            <a:r>
              <a:rPr lang="es-AR">
                <a:noFill/>
              </a:rPr>
              <a:t> </a:t>
            </a:r>
          </a:p>
        </p:txBody>
      </p:sp>
      <p:cxnSp>
        <p:nvCxnSpPr>
          <p:cNvPr id="19" name="Conector recto 18">
            <a:extLst>
              <a:ext uri="{FF2B5EF4-FFF2-40B4-BE49-F238E27FC236}">
                <a16:creationId xmlns:a16="http://schemas.microsoft.com/office/drawing/2014/main" id="{4BDFCBC2-DF1E-4833-8080-20F7B4E52892}"/>
              </a:ext>
            </a:extLst>
          </p:cNvPr>
          <p:cNvCxnSpPr>
            <a:cxnSpLocks/>
          </p:cNvCxnSpPr>
          <p:nvPr/>
        </p:nvCxnSpPr>
        <p:spPr>
          <a:xfrm flipV="1">
            <a:off x="6937375" y="2330450"/>
            <a:ext cx="2160588" cy="0"/>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877" name="CuadroTexto 19">
            <a:extLst>
              <a:ext uri="{FF2B5EF4-FFF2-40B4-BE49-F238E27FC236}">
                <a16:creationId xmlns:a16="http://schemas.microsoft.com/office/drawing/2014/main" id="{851B55FF-3BD5-455E-B9B8-7E9CF3115879}"/>
              </a:ext>
            </a:extLst>
          </p:cNvPr>
          <p:cNvSpPr txBox="1">
            <a:spLocks noChangeArrowheads="1"/>
          </p:cNvSpPr>
          <p:nvPr/>
        </p:nvSpPr>
        <p:spPr bwMode="auto">
          <a:xfrm>
            <a:off x="7991475" y="1765300"/>
            <a:ext cx="393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i="1">
                <a:latin typeface="Times New Roman" panose="02020603050405020304" pitchFamily="18" charset="0"/>
                <a:cs typeface="Times New Roman" panose="02020603050405020304" pitchFamily="18" charset="0"/>
              </a:rPr>
              <a:t>30°</a:t>
            </a:r>
          </a:p>
        </p:txBody>
      </p:sp>
      <p:sp>
        <p:nvSpPr>
          <p:cNvPr id="21" name="Arco 20">
            <a:extLst>
              <a:ext uri="{FF2B5EF4-FFF2-40B4-BE49-F238E27FC236}">
                <a16:creationId xmlns:a16="http://schemas.microsoft.com/office/drawing/2014/main" id="{E310EDF9-93E2-4CE3-B733-A886A3411EB8}"/>
              </a:ext>
            </a:extLst>
          </p:cNvPr>
          <p:cNvSpPr>
            <a:spLocks noChangeAspect="1"/>
          </p:cNvSpPr>
          <p:nvPr/>
        </p:nvSpPr>
        <p:spPr>
          <a:xfrm>
            <a:off x="5851525" y="1266825"/>
            <a:ext cx="2160588" cy="2160588"/>
          </a:xfrm>
          <a:prstGeom prst="arc">
            <a:avLst>
              <a:gd name="adj1" fmla="val 1918922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
        <p:nvSpPr>
          <p:cNvPr id="36879" name="CuadroTexto 21">
            <a:extLst>
              <a:ext uri="{FF2B5EF4-FFF2-40B4-BE49-F238E27FC236}">
                <a16:creationId xmlns:a16="http://schemas.microsoft.com/office/drawing/2014/main" id="{5A2A1C9D-C3B7-406B-AA83-496529B75496}"/>
              </a:ext>
            </a:extLst>
          </p:cNvPr>
          <p:cNvSpPr txBox="1">
            <a:spLocks noChangeArrowheads="1"/>
          </p:cNvSpPr>
          <p:nvPr/>
        </p:nvSpPr>
        <p:spPr bwMode="auto">
          <a:xfrm>
            <a:off x="8916988" y="2311400"/>
            <a:ext cx="206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i="1">
                <a:latin typeface="Times New Roman" panose="02020603050405020304" pitchFamily="18" charset="0"/>
                <a:cs typeface="Times New Roman" panose="02020603050405020304" pitchFamily="18" charset="0"/>
              </a:rPr>
              <a:t>x</a:t>
            </a:r>
          </a:p>
        </p:txBody>
      </p:sp>
      <p:sp>
        <p:nvSpPr>
          <p:cNvPr id="23" name="CuadroTexto 22">
            <a:extLst>
              <a:ext uri="{FF2B5EF4-FFF2-40B4-BE49-F238E27FC236}">
                <a16:creationId xmlns:a16="http://schemas.microsoft.com/office/drawing/2014/main" id="{E1E2AC12-2B0A-49A3-AA3A-BD89E817B457}"/>
              </a:ext>
            </a:extLst>
          </p:cNvPr>
          <p:cNvSpPr txBox="1">
            <a:spLocks noChangeArrowheads="1"/>
          </p:cNvSpPr>
          <p:nvPr/>
        </p:nvSpPr>
        <p:spPr bwMode="auto">
          <a:xfrm>
            <a:off x="230188" y="209550"/>
            <a:ext cx="447516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AR" altLang="es-AR" sz="2200" dirty="0">
                <a:latin typeface="+mn-lt"/>
              </a:rPr>
              <a:t>Datos:                 Incógnita:</a:t>
            </a:r>
          </a:p>
          <a:p>
            <a:pPr>
              <a:defRPr/>
            </a:pPr>
            <a:r>
              <a:rPr lang="pt-BR" altLang="es-AR" sz="2200" dirty="0">
                <a:latin typeface="+mn-lt"/>
              </a:rPr>
              <a:t>m = 10 Kg          a </a:t>
            </a:r>
            <a:r>
              <a:rPr lang="pt-BR" altLang="es-AR" sz="2200" dirty="0"/>
              <a:t>= ?</a:t>
            </a:r>
            <a:endParaRPr lang="es-AR" altLang="es-AR" sz="2200" dirty="0"/>
          </a:p>
          <a:p>
            <a:pPr>
              <a:defRPr/>
            </a:pPr>
            <a:r>
              <a:rPr lang="pt-BR" altLang="es-AR" sz="2200" dirty="0">
                <a:latin typeface="+mn-lt"/>
              </a:rPr>
              <a:t>F =  40 N</a:t>
            </a:r>
          </a:p>
          <a:p>
            <a:pPr>
              <a:defRPr/>
            </a:pPr>
            <a:r>
              <a:rPr lang="pt-BR" altLang="es-AR" sz="2200" dirty="0">
                <a:latin typeface="+mn-lt"/>
                <a:sym typeface="Symbol" panose="05050102010706020507" pitchFamily="18" charset="2"/>
              </a:rPr>
              <a:t> </a:t>
            </a:r>
            <a:r>
              <a:rPr lang="pt-BR" altLang="es-AR" sz="2200" dirty="0">
                <a:latin typeface="+mn-lt"/>
              </a:rPr>
              <a:t>= 0,30</a:t>
            </a:r>
          </a:p>
          <a:p>
            <a:pPr>
              <a:defRPr/>
            </a:pPr>
            <a:r>
              <a:rPr lang="pt-BR" altLang="es-AR" sz="2200" dirty="0">
                <a:latin typeface="+mn-lt"/>
                <a:sym typeface="Symbol" panose="05050102010706020507" pitchFamily="18" charset="2"/>
              </a:rPr>
              <a:t> = 30°</a:t>
            </a:r>
            <a:endParaRPr lang="es-AR" altLang="es-AR" sz="2200" dirty="0">
              <a:latin typeface="+mn-lt"/>
            </a:endParaRPr>
          </a:p>
        </p:txBody>
      </p:sp>
      <p:sp>
        <p:nvSpPr>
          <p:cNvPr id="25" name="CuadroTexto 24">
            <a:extLst>
              <a:ext uri="{FF2B5EF4-FFF2-40B4-BE49-F238E27FC236}">
                <a16:creationId xmlns:a16="http://schemas.microsoft.com/office/drawing/2014/main" id="{BDE36517-8CBC-4B2C-BAA4-C82DE2219EEE}"/>
              </a:ext>
            </a:extLst>
          </p:cNvPr>
          <p:cNvSpPr txBox="1">
            <a:spLocks noRot="1" noChangeAspect="1" noMove="1" noResize="1" noEditPoints="1" noAdjustHandles="1" noChangeArrowheads="1" noChangeShapeType="1" noTextEdit="1"/>
          </p:cNvSpPr>
          <p:nvPr/>
        </p:nvSpPr>
        <p:spPr>
          <a:xfrm>
            <a:off x="263510" y="2321208"/>
            <a:ext cx="1456424" cy="819840"/>
          </a:xfrm>
          <a:prstGeom prst="rect">
            <a:avLst/>
          </a:prstGeom>
          <a:blipFill>
            <a:blip r:embed="rId7"/>
            <a:stretch>
              <a:fillRect/>
            </a:stretch>
          </a:blipFill>
        </p:spPr>
        <p:txBody>
          <a:bodyPr/>
          <a:lstStyle/>
          <a:p>
            <a:r>
              <a:rPr lang="es-AR">
                <a:noFill/>
              </a:rPr>
              <a:t> </a:t>
            </a:r>
          </a:p>
        </p:txBody>
      </p:sp>
      <p:sp>
        <p:nvSpPr>
          <p:cNvPr id="26" name="CuadroTexto 25">
            <a:extLst>
              <a:ext uri="{FF2B5EF4-FFF2-40B4-BE49-F238E27FC236}">
                <a16:creationId xmlns:a16="http://schemas.microsoft.com/office/drawing/2014/main" id="{66B7FE2A-450C-40BF-A491-C26AB640C854}"/>
              </a:ext>
            </a:extLst>
          </p:cNvPr>
          <p:cNvSpPr txBox="1">
            <a:spLocks noRot="1" noChangeAspect="1" noMove="1" noResize="1" noEditPoints="1" noAdjustHandles="1" noChangeArrowheads="1" noChangeShapeType="1" noTextEdit="1"/>
          </p:cNvSpPr>
          <p:nvPr/>
        </p:nvSpPr>
        <p:spPr>
          <a:xfrm>
            <a:off x="263510" y="3335515"/>
            <a:ext cx="1868268" cy="624210"/>
          </a:xfrm>
          <a:prstGeom prst="rect">
            <a:avLst/>
          </a:prstGeom>
          <a:blipFill>
            <a:blip r:embed="rId8"/>
            <a:stretch>
              <a:fillRect/>
            </a:stretch>
          </a:blipFill>
        </p:spPr>
        <p:txBody>
          <a:bodyPr/>
          <a:lstStyle/>
          <a:p>
            <a:r>
              <a:rPr lang="es-AR">
                <a:noFill/>
              </a:rPr>
              <a:t> </a:t>
            </a:r>
          </a:p>
        </p:txBody>
      </p:sp>
      <p:sp>
        <p:nvSpPr>
          <p:cNvPr id="27" name="CuadroTexto 26">
            <a:extLst>
              <a:ext uri="{FF2B5EF4-FFF2-40B4-BE49-F238E27FC236}">
                <a16:creationId xmlns:a16="http://schemas.microsoft.com/office/drawing/2014/main" id="{08833582-8006-43A9-9351-F29394BB6E7D}"/>
              </a:ext>
            </a:extLst>
          </p:cNvPr>
          <p:cNvSpPr txBox="1">
            <a:spLocks noRot="1" noChangeAspect="1" noMove="1" noResize="1" noEditPoints="1" noAdjustHandles="1" noChangeArrowheads="1" noChangeShapeType="1" noTextEdit="1"/>
          </p:cNvSpPr>
          <p:nvPr/>
        </p:nvSpPr>
        <p:spPr>
          <a:xfrm>
            <a:off x="2373092" y="3444334"/>
            <a:ext cx="2733890" cy="338554"/>
          </a:xfrm>
          <a:prstGeom prst="rect">
            <a:avLst/>
          </a:prstGeom>
          <a:blipFill>
            <a:blip r:embed="rId9"/>
            <a:stretch>
              <a:fillRect l="-3563" t="-23214" r="-5122" b="-50000"/>
            </a:stretch>
          </a:blipFill>
        </p:spPr>
        <p:txBody>
          <a:bodyPr/>
          <a:lstStyle/>
          <a:p>
            <a:r>
              <a:rPr lang="es-AR">
                <a:noFill/>
              </a:rPr>
              <a:t> </a:t>
            </a:r>
          </a:p>
        </p:txBody>
      </p:sp>
      <p:sp>
        <p:nvSpPr>
          <p:cNvPr id="28" name="CuadroTexto 27">
            <a:extLst>
              <a:ext uri="{FF2B5EF4-FFF2-40B4-BE49-F238E27FC236}">
                <a16:creationId xmlns:a16="http://schemas.microsoft.com/office/drawing/2014/main" id="{0C8AA007-640E-4D39-A972-733770B42829}"/>
              </a:ext>
            </a:extLst>
          </p:cNvPr>
          <p:cNvSpPr txBox="1">
            <a:spLocks noRot="1" noChangeAspect="1" noMove="1" noResize="1" noEditPoints="1" noAdjustHandles="1" noChangeArrowheads="1" noChangeShapeType="1" noTextEdit="1"/>
          </p:cNvSpPr>
          <p:nvPr/>
        </p:nvSpPr>
        <p:spPr>
          <a:xfrm>
            <a:off x="369474" y="5421946"/>
            <a:ext cx="1685783" cy="338554"/>
          </a:xfrm>
          <a:prstGeom prst="rect">
            <a:avLst/>
          </a:prstGeom>
          <a:blipFill>
            <a:blip r:embed="rId10"/>
            <a:stretch>
              <a:fillRect l="-5797" t="-23214" r="-9420" b="-50000"/>
            </a:stretch>
          </a:blipFill>
        </p:spPr>
        <p:txBody>
          <a:bodyPr/>
          <a:lstStyle/>
          <a:p>
            <a:r>
              <a:rPr lang="es-AR">
                <a:noFill/>
              </a:rPr>
              <a:t> </a:t>
            </a:r>
          </a:p>
        </p:txBody>
      </p:sp>
      <p:sp>
        <p:nvSpPr>
          <p:cNvPr id="36" name="CuadroTexto 35">
            <a:extLst>
              <a:ext uri="{FF2B5EF4-FFF2-40B4-BE49-F238E27FC236}">
                <a16:creationId xmlns:a16="http://schemas.microsoft.com/office/drawing/2014/main" id="{560CDC89-9A7C-408A-B8B4-0D750390631C}"/>
              </a:ext>
            </a:extLst>
          </p:cNvPr>
          <p:cNvSpPr txBox="1">
            <a:spLocks noRot="1" noChangeAspect="1" noMove="1" noResize="1" noEditPoints="1" noAdjustHandles="1" noChangeArrowheads="1" noChangeShapeType="1" noTextEdit="1"/>
          </p:cNvSpPr>
          <p:nvPr/>
        </p:nvSpPr>
        <p:spPr>
          <a:xfrm>
            <a:off x="230187" y="4321456"/>
            <a:ext cx="1821974" cy="624210"/>
          </a:xfrm>
          <a:prstGeom prst="rect">
            <a:avLst/>
          </a:prstGeom>
          <a:blipFill>
            <a:blip r:embed="rId11"/>
            <a:stretch>
              <a:fillRect/>
            </a:stretch>
          </a:blipFill>
        </p:spPr>
        <p:txBody>
          <a:bodyPr/>
          <a:lstStyle/>
          <a:p>
            <a:r>
              <a:rPr lang="es-AR">
                <a:noFill/>
              </a:rPr>
              <a:t> </a:t>
            </a:r>
          </a:p>
        </p:txBody>
      </p:sp>
      <p:sp>
        <p:nvSpPr>
          <p:cNvPr id="37" name="CuadroTexto 36">
            <a:extLst>
              <a:ext uri="{FF2B5EF4-FFF2-40B4-BE49-F238E27FC236}">
                <a16:creationId xmlns:a16="http://schemas.microsoft.com/office/drawing/2014/main" id="{C5B45A14-5ED8-4964-8764-F7C4A01244D4}"/>
              </a:ext>
            </a:extLst>
          </p:cNvPr>
          <p:cNvSpPr txBox="1">
            <a:spLocks noRot="1" noChangeAspect="1" noMove="1" noResize="1" noEditPoints="1" noAdjustHandles="1" noChangeArrowheads="1" noChangeShapeType="1" noTextEdit="1"/>
          </p:cNvSpPr>
          <p:nvPr/>
        </p:nvSpPr>
        <p:spPr>
          <a:xfrm>
            <a:off x="2373092" y="4494357"/>
            <a:ext cx="5815695" cy="338554"/>
          </a:xfrm>
          <a:prstGeom prst="rect">
            <a:avLst/>
          </a:prstGeom>
          <a:blipFill>
            <a:blip r:embed="rId12"/>
            <a:stretch>
              <a:fillRect l="-1677" t="-23214" b="-50000"/>
            </a:stretch>
          </a:blipFill>
        </p:spPr>
        <p:txBody>
          <a:bodyPr/>
          <a:lstStyle/>
          <a:p>
            <a:r>
              <a:rPr lang="es-AR">
                <a:noFill/>
              </a:rPr>
              <a:t>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2367C0D-D611-44A1-AB03-6795DC38FE16}"/>
              </a:ext>
            </a:extLst>
          </p:cNvPr>
          <p:cNvSpPr txBox="1">
            <a:spLocks noRot="1" noChangeAspect="1" noMove="1" noResize="1" noEditPoints="1" noAdjustHandles="1" noChangeArrowheads="1" noChangeShapeType="1" noTextEdit="1"/>
          </p:cNvSpPr>
          <p:nvPr/>
        </p:nvSpPr>
        <p:spPr>
          <a:xfrm>
            <a:off x="218566" y="2775948"/>
            <a:ext cx="2733890" cy="338554"/>
          </a:xfrm>
          <a:prstGeom prst="rect">
            <a:avLst/>
          </a:prstGeom>
          <a:blipFill>
            <a:blip r:embed="rId2"/>
            <a:stretch>
              <a:fillRect l="-3571" t="-23214" r="-5357" b="-50000"/>
            </a:stretch>
          </a:blipFill>
        </p:spPr>
        <p:txBody>
          <a:bodyPr/>
          <a:lstStyle/>
          <a:p>
            <a:r>
              <a:rPr lang="es-AR">
                <a:noFill/>
              </a:rPr>
              <a:t> </a:t>
            </a:r>
          </a:p>
        </p:txBody>
      </p:sp>
      <p:sp>
        <p:nvSpPr>
          <p:cNvPr id="5" name="CuadroTexto 4">
            <a:extLst>
              <a:ext uri="{FF2B5EF4-FFF2-40B4-BE49-F238E27FC236}">
                <a16:creationId xmlns:a16="http://schemas.microsoft.com/office/drawing/2014/main" id="{E3C41DB6-4089-401B-9882-84C734C3D7F0}"/>
              </a:ext>
            </a:extLst>
          </p:cNvPr>
          <p:cNvSpPr txBox="1">
            <a:spLocks noRot="1" noChangeAspect="1" noMove="1" noResize="1" noEditPoints="1" noAdjustHandles="1" noChangeArrowheads="1" noChangeShapeType="1" noTextEdit="1"/>
          </p:cNvSpPr>
          <p:nvPr/>
        </p:nvSpPr>
        <p:spPr>
          <a:xfrm>
            <a:off x="218566" y="1515251"/>
            <a:ext cx="1685783" cy="338554"/>
          </a:xfrm>
          <a:prstGeom prst="rect">
            <a:avLst/>
          </a:prstGeom>
          <a:blipFill>
            <a:blip r:embed="rId3"/>
            <a:stretch>
              <a:fillRect l="-5797" t="-25455" r="-9420" b="-52727"/>
            </a:stretch>
          </a:blipFill>
        </p:spPr>
        <p:txBody>
          <a:bodyPr/>
          <a:lstStyle/>
          <a:p>
            <a:r>
              <a:rPr lang="es-AR">
                <a:noFill/>
              </a:rPr>
              <a:t> </a:t>
            </a:r>
          </a:p>
        </p:txBody>
      </p:sp>
      <p:sp>
        <p:nvSpPr>
          <p:cNvPr id="6" name="CuadroTexto 5">
            <a:extLst>
              <a:ext uri="{FF2B5EF4-FFF2-40B4-BE49-F238E27FC236}">
                <a16:creationId xmlns:a16="http://schemas.microsoft.com/office/drawing/2014/main" id="{51BF3515-7FA8-43CF-9EE1-B794239D1F2C}"/>
              </a:ext>
            </a:extLst>
          </p:cNvPr>
          <p:cNvSpPr txBox="1">
            <a:spLocks noRot="1" noChangeAspect="1" noMove="1" noResize="1" noEditPoints="1" noAdjustHandles="1" noChangeArrowheads="1" noChangeShapeType="1" noTextEdit="1"/>
          </p:cNvSpPr>
          <p:nvPr/>
        </p:nvSpPr>
        <p:spPr>
          <a:xfrm>
            <a:off x="109150" y="3963036"/>
            <a:ext cx="7921720" cy="644857"/>
          </a:xfrm>
          <a:prstGeom prst="rect">
            <a:avLst/>
          </a:prstGeom>
          <a:blipFill>
            <a:blip r:embed="rId4"/>
            <a:stretch>
              <a:fillRect/>
            </a:stretch>
          </a:blipFill>
        </p:spPr>
        <p:txBody>
          <a:bodyPr/>
          <a:lstStyle/>
          <a:p>
            <a:r>
              <a:rPr lang="es-AR">
                <a:noFill/>
              </a:rPr>
              <a:t> </a:t>
            </a:r>
          </a:p>
        </p:txBody>
      </p:sp>
      <p:sp>
        <p:nvSpPr>
          <p:cNvPr id="7" name="CuadroTexto 6">
            <a:extLst>
              <a:ext uri="{FF2B5EF4-FFF2-40B4-BE49-F238E27FC236}">
                <a16:creationId xmlns:a16="http://schemas.microsoft.com/office/drawing/2014/main" id="{F0B763B5-3645-46E0-ACF3-F6E4272F14FA}"/>
              </a:ext>
            </a:extLst>
          </p:cNvPr>
          <p:cNvSpPr txBox="1">
            <a:spLocks noRot="1" noChangeAspect="1" noMove="1" noResize="1" noEditPoints="1" noAdjustHandles="1" noChangeArrowheads="1" noChangeShapeType="1" noTextEdit="1"/>
          </p:cNvSpPr>
          <p:nvPr/>
        </p:nvSpPr>
        <p:spPr>
          <a:xfrm>
            <a:off x="218566" y="249577"/>
            <a:ext cx="4893968" cy="338554"/>
          </a:xfrm>
          <a:prstGeom prst="rect">
            <a:avLst/>
          </a:prstGeom>
          <a:blipFill>
            <a:blip r:embed="rId5"/>
            <a:stretch>
              <a:fillRect l="-1993" t="-23636" r="-2491" b="-52727"/>
            </a:stretch>
          </a:blipFill>
        </p:spPr>
        <p:txBody>
          <a:bodyPr/>
          <a:lstStyle/>
          <a:p>
            <a:r>
              <a:rPr lang="es-AR">
                <a:noFill/>
              </a:rPr>
              <a:t> </a:t>
            </a:r>
          </a:p>
        </p:txBody>
      </p:sp>
      <p:sp>
        <p:nvSpPr>
          <p:cNvPr id="8" name="CuadroTexto 7">
            <a:extLst>
              <a:ext uri="{FF2B5EF4-FFF2-40B4-BE49-F238E27FC236}">
                <a16:creationId xmlns:a16="http://schemas.microsoft.com/office/drawing/2014/main" id="{3A1C569E-43BF-4B28-9591-47888CAF1974}"/>
              </a:ext>
            </a:extLst>
          </p:cNvPr>
          <p:cNvSpPr txBox="1">
            <a:spLocks noRot="1" noChangeAspect="1" noMove="1" noResize="1" noEditPoints="1" noAdjustHandles="1" noChangeArrowheads="1" noChangeShapeType="1" noTextEdit="1"/>
          </p:cNvSpPr>
          <p:nvPr/>
        </p:nvSpPr>
        <p:spPr>
          <a:xfrm>
            <a:off x="218566" y="843121"/>
            <a:ext cx="5033044" cy="338554"/>
          </a:xfrm>
          <a:prstGeom prst="rect">
            <a:avLst/>
          </a:prstGeom>
          <a:blipFill>
            <a:blip r:embed="rId6"/>
            <a:stretch>
              <a:fillRect l="-1939" t="-23214" r="-2545" b="-50000"/>
            </a:stretch>
          </a:blipFill>
        </p:spPr>
        <p:txBody>
          <a:bodyPr/>
          <a:lstStyle/>
          <a:p>
            <a:r>
              <a:rPr lang="es-AR">
                <a:noFill/>
              </a:rPr>
              <a:t> </a:t>
            </a:r>
          </a:p>
        </p:txBody>
      </p:sp>
      <p:sp>
        <p:nvSpPr>
          <p:cNvPr id="9" name="CuadroTexto 8">
            <a:extLst>
              <a:ext uri="{FF2B5EF4-FFF2-40B4-BE49-F238E27FC236}">
                <a16:creationId xmlns:a16="http://schemas.microsoft.com/office/drawing/2014/main" id="{135777BB-2160-43D4-9848-E162CB487EFA}"/>
              </a:ext>
            </a:extLst>
          </p:cNvPr>
          <p:cNvSpPr txBox="1">
            <a:spLocks noRot="1" noChangeAspect="1" noMove="1" noResize="1" noEditPoints="1" noAdjustHandles="1" noChangeArrowheads="1" noChangeShapeType="1" noTextEdit="1"/>
          </p:cNvSpPr>
          <p:nvPr/>
        </p:nvSpPr>
        <p:spPr>
          <a:xfrm>
            <a:off x="201543" y="2108795"/>
            <a:ext cx="6038641" cy="338554"/>
          </a:xfrm>
          <a:prstGeom prst="rect">
            <a:avLst/>
          </a:prstGeom>
          <a:blipFill>
            <a:blip r:embed="rId7"/>
            <a:stretch>
              <a:fillRect l="-1615" t="-23636" r="-1816" b="-52727"/>
            </a:stretch>
          </a:blipFill>
        </p:spPr>
        <p:txBody>
          <a:bodyPr/>
          <a:lstStyle/>
          <a:p>
            <a:r>
              <a:rPr lang="es-AR">
                <a:noFill/>
              </a:rPr>
              <a:t> </a:t>
            </a:r>
          </a:p>
        </p:txBody>
      </p:sp>
      <p:sp>
        <p:nvSpPr>
          <p:cNvPr id="10" name="CuadroTexto 9">
            <a:extLst>
              <a:ext uri="{FF2B5EF4-FFF2-40B4-BE49-F238E27FC236}">
                <a16:creationId xmlns:a16="http://schemas.microsoft.com/office/drawing/2014/main" id="{B6430756-7166-410F-B5B8-DF92A1A9B2AC}"/>
              </a:ext>
            </a:extLst>
          </p:cNvPr>
          <p:cNvSpPr txBox="1">
            <a:spLocks noRot="1" noChangeAspect="1" noMove="1" noResize="1" noEditPoints="1" noAdjustHandles="1" noChangeArrowheads="1" noChangeShapeType="1" noTextEdit="1"/>
          </p:cNvSpPr>
          <p:nvPr/>
        </p:nvSpPr>
        <p:spPr>
          <a:xfrm>
            <a:off x="218566" y="3369492"/>
            <a:ext cx="4211153" cy="338554"/>
          </a:xfrm>
          <a:prstGeom prst="rect">
            <a:avLst/>
          </a:prstGeom>
          <a:blipFill>
            <a:blip r:embed="rId8"/>
            <a:stretch>
              <a:fillRect l="-2315" b="-38182"/>
            </a:stretch>
          </a:blipFill>
        </p:spPr>
        <p:txBody>
          <a:bodyPr/>
          <a:lstStyle/>
          <a:p>
            <a:r>
              <a:rPr lang="es-AR">
                <a:noFill/>
              </a:rPr>
              <a:t> </a:t>
            </a:r>
          </a:p>
        </p:txBody>
      </p:sp>
      <p:sp>
        <p:nvSpPr>
          <p:cNvPr id="12" name="CuadroTexto 11">
            <a:extLst>
              <a:ext uri="{FF2B5EF4-FFF2-40B4-BE49-F238E27FC236}">
                <a16:creationId xmlns:a16="http://schemas.microsoft.com/office/drawing/2014/main" id="{9D2EE47D-E9C1-44AE-8AED-65913A560B47}"/>
              </a:ext>
            </a:extLst>
          </p:cNvPr>
          <p:cNvSpPr txBox="1">
            <a:spLocks noRot="1" noChangeAspect="1" noMove="1" noResize="1" noEditPoints="1" noAdjustHandles="1" noChangeArrowheads="1" noChangeShapeType="1" noTextEdit="1"/>
          </p:cNvSpPr>
          <p:nvPr/>
        </p:nvSpPr>
        <p:spPr>
          <a:xfrm>
            <a:off x="167910" y="4862883"/>
            <a:ext cx="6799554" cy="880819"/>
          </a:xfrm>
          <a:prstGeom prst="rect">
            <a:avLst/>
          </a:prstGeom>
          <a:blipFill>
            <a:blip r:embed="rId9"/>
            <a:stretch>
              <a:fillRect/>
            </a:stretch>
          </a:blipFill>
        </p:spPr>
        <p:txBody>
          <a:bodyPr/>
          <a:lstStyle/>
          <a:p>
            <a:r>
              <a:rPr lang="es-AR">
                <a:noFill/>
              </a:rPr>
              <a:t> </a:t>
            </a:r>
          </a:p>
        </p:txBody>
      </p:sp>
      <p:sp>
        <p:nvSpPr>
          <p:cNvPr id="13" name="CuadroTexto 12">
            <a:extLst>
              <a:ext uri="{FF2B5EF4-FFF2-40B4-BE49-F238E27FC236}">
                <a16:creationId xmlns:a16="http://schemas.microsoft.com/office/drawing/2014/main" id="{734EF47C-92A5-4860-967F-414467FB2B77}"/>
              </a:ext>
            </a:extLst>
          </p:cNvPr>
          <p:cNvSpPr txBox="1">
            <a:spLocks noRot="1" noChangeAspect="1" noMove="1" noResize="1" noEditPoints="1" noAdjustHandles="1" noChangeArrowheads="1" noChangeShapeType="1" noTextEdit="1"/>
          </p:cNvSpPr>
          <p:nvPr/>
        </p:nvSpPr>
        <p:spPr>
          <a:xfrm>
            <a:off x="218566" y="5998692"/>
            <a:ext cx="1318181" cy="453073"/>
          </a:xfrm>
          <a:prstGeom prst="rect">
            <a:avLst/>
          </a:prstGeom>
          <a:blipFill>
            <a:blip r:embed="rId10"/>
            <a:stretch>
              <a:fillRect/>
            </a:stretch>
          </a:blipFill>
        </p:spPr>
        <p:txBody>
          <a:bodyPr/>
          <a:lstStyle/>
          <a:p>
            <a:r>
              <a:rPr lang="es-AR">
                <a:noFill/>
              </a:rPr>
              <a:t>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2CAEBF-3D54-41D8-A035-C5595B2148AB}"/>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Tercera Ley de Newton o Principio de Acción y Reacción </a:t>
            </a:r>
          </a:p>
        </p:txBody>
      </p:sp>
      <p:sp>
        <p:nvSpPr>
          <p:cNvPr id="38915" name="Rectángulo 41">
            <a:extLst>
              <a:ext uri="{FF2B5EF4-FFF2-40B4-BE49-F238E27FC236}">
                <a16:creationId xmlns:a16="http://schemas.microsoft.com/office/drawing/2014/main" id="{3F752490-3FD5-494F-9A74-9F74DF742C51}"/>
              </a:ext>
            </a:extLst>
          </p:cNvPr>
          <p:cNvSpPr>
            <a:spLocks noChangeArrowheads="1"/>
          </p:cNvSpPr>
          <p:nvPr/>
        </p:nvSpPr>
        <p:spPr bwMode="auto">
          <a:xfrm>
            <a:off x="168275" y="900113"/>
            <a:ext cx="875506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t>Consideremos dos cuerpos </a:t>
            </a:r>
            <a:r>
              <a:rPr lang="es-AR" altLang="es-AR" sz="2200" i="1">
                <a:latin typeface="Times New Roman" panose="02020603050405020304" pitchFamily="18" charset="0"/>
                <a:cs typeface="Times New Roman" panose="02020603050405020304" pitchFamily="18" charset="0"/>
              </a:rPr>
              <a:t>A</a:t>
            </a:r>
            <a:r>
              <a:rPr lang="es-AR" altLang="es-AR" sz="2200"/>
              <a:t> y </a:t>
            </a:r>
            <a:r>
              <a:rPr lang="es-AR" altLang="es-AR" sz="2200" i="1">
                <a:latin typeface="Times New Roman" panose="02020603050405020304" pitchFamily="18" charset="0"/>
                <a:cs typeface="Times New Roman" panose="02020603050405020304" pitchFamily="18" charset="0"/>
              </a:rPr>
              <a:t>B</a:t>
            </a:r>
            <a:r>
              <a:rPr lang="es-AR" altLang="es-AR" sz="2200"/>
              <a:t>, y supongamos que el cuerpo </a:t>
            </a:r>
            <a:r>
              <a:rPr lang="es-AR" altLang="es-AR" sz="2200" i="1">
                <a:latin typeface="Times New Roman" panose="02020603050405020304" pitchFamily="18" charset="0"/>
                <a:cs typeface="Times New Roman" panose="02020603050405020304" pitchFamily="18" charset="0"/>
              </a:rPr>
              <a:t>A</a:t>
            </a:r>
            <a:r>
              <a:rPr lang="es-AR" altLang="es-AR" sz="2200"/>
              <a:t> está aplicando una fuerza sobre el cuerpo </a:t>
            </a:r>
            <a:r>
              <a:rPr lang="es-AR" altLang="es-AR" sz="2200" i="1">
                <a:latin typeface="Times New Roman" panose="02020603050405020304" pitchFamily="18" charset="0"/>
                <a:cs typeface="Times New Roman" panose="02020603050405020304" pitchFamily="18" charset="0"/>
              </a:rPr>
              <a:t>F</a:t>
            </a:r>
            <a:r>
              <a:rPr lang="es-AR" altLang="es-AR" sz="2200" i="1" baseline="-25000">
                <a:latin typeface="Times New Roman" panose="02020603050405020304" pitchFamily="18" charset="0"/>
                <a:cs typeface="Times New Roman" panose="02020603050405020304" pitchFamily="18" charset="0"/>
              </a:rPr>
              <a:t>AB</a:t>
            </a:r>
            <a:r>
              <a:rPr lang="es-AR" altLang="es-AR" sz="2200"/>
              <a:t>; entonces el cuerpo  </a:t>
            </a:r>
            <a:r>
              <a:rPr lang="es-AR" altLang="es-AR" sz="2200" i="1">
                <a:latin typeface="Times New Roman" panose="02020603050405020304" pitchFamily="18" charset="0"/>
                <a:cs typeface="Times New Roman" panose="02020603050405020304" pitchFamily="18" charset="0"/>
              </a:rPr>
              <a:t>B</a:t>
            </a:r>
            <a:r>
              <a:rPr lang="es-AR" altLang="es-AR" sz="2200"/>
              <a:t> aplica una fuerza igual y de sentido contrario sobre el cuerpo, igual a </a:t>
            </a:r>
            <a:r>
              <a:rPr lang="es-AR" altLang="es-AR" sz="2200" i="1">
                <a:latin typeface="Times New Roman" panose="02020603050405020304" pitchFamily="18" charset="0"/>
                <a:cs typeface="Times New Roman" panose="02020603050405020304" pitchFamily="18" charset="0"/>
              </a:rPr>
              <a:t>F</a:t>
            </a:r>
            <a:r>
              <a:rPr lang="es-AR" altLang="es-AR" sz="2200" i="1" baseline="-25000">
                <a:latin typeface="Times New Roman" panose="02020603050405020304" pitchFamily="18" charset="0"/>
                <a:cs typeface="Times New Roman" panose="02020603050405020304" pitchFamily="18" charset="0"/>
              </a:rPr>
              <a:t>BA</a:t>
            </a:r>
            <a:r>
              <a:rPr lang="es-AR" altLang="es-AR" sz="2200"/>
              <a:t>.</a:t>
            </a:r>
          </a:p>
          <a:p>
            <a:endParaRPr lang="es-AR" altLang="es-AR" sz="2200"/>
          </a:p>
          <a:p>
            <a:endParaRPr lang="es-AR" altLang="es-AR" sz="2200"/>
          </a:p>
          <a:p>
            <a:endParaRPr lang="es-AR" altLang="es-AR" sz="2200"/>
          </a:p>
          <a:p>
            <a:endParaRPr lang="es-AR" altLang="es-AR" sz="2200"/>
          </a:p>
        </p:txBody>
      </p:sp>
      <p:pic>
        <p:nvPicPr>
          <p:cNvPr id="38916" name="Imagen 3" descr="Imagen que contiene texto&#10;&#10;Descripción generada con confianza muy alta">
            <a:extLst>
              <a:ext uri="{FF2B5EF4-FFF2-40B4-BE49-F238E27FC236}">
                <a16:creationId xmlns:a16="http://schemas.microsoft.com/office/drawing/2014/main" id="{8A966FB3-5483-4B34-A5FB-80DCAE9E5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2824163"/>
            <a:ext cx="6319837"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ángulo 41">
            <a:extLst>
              <a:ext uri="{FF2B5EF4-FFF2-40B4-BE49-F238E27FC236}">
                <a16:creationId xmlns:a16="http://schemas.microsoft.com/office/drawing/2014/main" id="{EE2D9363-43EB-435A-B7E4-22768CC5E0A0}"/>
              </a:ext>
            </a:extLst>
          </p:cNvPr>
          <p:cNvSpPr>
            <a:spLocks noChangeArrowheads="1"/>
          </p:cNvSpPr>
          <p:nvPr/>
        </p:nvSpPr>
        <p:spPr bwMode="auto">
          <a:xfrm>
            <a:off x="153988" y="327025"/>
            <a:ext cx="875506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t>Esto nos permite enunciar la tercera ley como:</a:t>
            </a:r>
            <a:r>
              <a:rPr lang="es-AR" altLang="es-AR" sz="2200" i="1"/>
              <a:t> cuando un cuerpo ejerce una fuerza sobre otro, este aplica sobre el primero una fuerza igual y de sentido contrario</a:t>
            </a:r>
            <a:r>
              <a:rPr lang="es-AR" altLang="es-AR" sz="2200"/>
              <a:t>, otra forma de definir esta ley es que </a:t>
            </a:r>
            <a:r>
              <a:rPr lang="es-AR" altLang="es-AR" sz="2200" i="1"/>
              <a:t>la acción es igual y opuesta a la reacción</a:t>
            </a:r>
            <a:r>
              <a:rPr lang="es-AR" altLang="es-AR" sz="2200"/>
              <a:t>.</a:t>
            </a:r>
          </a:p>
        </p:txBody>
      </p:sp>
      <p:sp>
        <p:nvSpPr>
          <p:cNvPr id="94" name="Rectángulo 93">
            <a:extLst>
              <a:ext uri="{FF2B5EF4-FFF2-40B4-BE49-F238E27FC236}">
                <a16:creationId xmlns:a16="http://schemas.microsoft.com/office/drawing/2014/main" id="{F939EAC5-107F-49A6-B383-F8792AA455E5}"/>
              </a:ext>
            </a:extLst>
          </p:cNvPr>
          <p:cNvSpPr>
            <a:spLocks noChangeArrowheads="1"/>
          </p:cNvSpPr>
          <p:nvPr/>
        </p:nvSpPr>
        <p:spPr bwMode="auto">
          <a:xfrm>
            <a:off x="153988" y="2673350"/>
            <a:ext cx="87550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t>Un detalle importante que considerar en esta ley, ya que suele crear algún tipo de confusión, es que </a:t>
            </a:r>
            <a:r>
              <a:rPr lang="es-AR" altLang="es-AR" sz="2200" i="1"/>
              <a:t>la acción y la reacción son fuerzas que actúan sobre cuerpos distintos</a:t>
            </a:r>
            <a:r>
              <a:rPr lang="es-AR" altLang="es-AR" sz="2200"/>
              <a:t>.</a:t>
            </a:r>
          </a:p>
        </p:txBody>
      </p:sp>
      <p:sp>
        <p:nvSpPr>
          <p:cNvPr id="95" name="Rectángulo 94">
            <a:extLst>
              <a:ext uri="{FF2B5EF4-FFF2-40B4-BE49-F238E27FC236}">
                <a16:creationId xmlns:a16="http://schemas.microsoft.com/office/drawing/2014/main" id="{9FC4D415-98C4-4539-9698-54F4135CB16A}"/>
              </a:ext>
            </a:extLst>
          </p:cNvPr>
          <p:cNvSpPr/>
          <p:nvPr/>
        </p:nvSpPr>
        <p:spPr>
          <a:xfrm>
            <a:off x="176213" y="327025"/>
            <a:ext cx="8732837" cy="2060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96" name="CuadroTexto 95">
            <a:extLst>
              <a:ext uri="{FF2B5EF4-FFF2-40B4-BE49-F238E27FC236}">
                <a16:creationId xmlns:a16="http://schemas.microsoft.com/office/drawing/2014/main" id="{F925653C-1792-45DB-85DC-CFA69AD6C876}"/>
              </a:ext>
            </a:extLst>
          </p:cNvPr>
          <p:cNvSpPr txBox="1">
            <a:spLocks noRot="1" noChangeAspect="1" noMove="1" noResize="1" noEditPoints="1" noAdjustHandles="1" noChangeArrowheads="1" noChangeShapeType="1" noTextEdit="1"/>
          </p:cNvSpPr>
          <p:nvPr/>
        </p:nvSpPr>
        <p:spPr>
          <a:xfrm>
            <a:off x="3665753" y="1886996"/>
            <a:ext cx="1508170" cy="379719"/>
          </a:xfrm>
          <a:prstGeom prst="rect">
            <a:avLst/>
          </a:prstGeom>
          <a:blipFill>
            <a:blip r:embed="rId2"/>
            <a:stretch>
              <a:fillRect/>
            </a:stretch>
          </a:blipFill>
        </p:spPr>
        <p:txBody>
          <a:bodyPr/>
          <a:lstStyle/>
          <a:p>
            <a:r>
              <a:rPr lang="es-AR">
                <a:noFill/>
              </a:rPr>
              <a:t> </a:t>
            </a:r>
          </a:p>
        </p:txBody>
      </p:sp>
      <p:sp>
        <p:nvSpPr>
          <p:cNvPr id="97" name="Rectángulo 96">
            <a:extLst>
              <a:ext uri="{FF2B5EF4-FFF2-40B4-BE49-F238E27FC236}">
                <a16:creationId xmlns:a16="http://schemas.microsoft.com/office/drawing/2014/main" id="{EF00613B-791F-4684-9442-EADD0C9DF2C1}"/>
              </a:ext>
            </a:extLst>
          </p:cNvPr>
          <p:cNvSpPr>
            <a:spLocks noChangeArrowheads="1"/>
          </p:cNvSpPr>
          <p:nvPr/>
        </p:nvSpPr>
        <p:spPr bwMode="auto">
          <a:xfrm>
            <a:off x="176213" y="3925888"/>
            <a:ext cx="87550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t>En efecto si las fuerzas de acción y reacción actuaran sobre el mismo cuerpo</a:t>
            </a:r>
            <a:r>
              <a:rPr lang="es-AR" altLang="es-AR" sz="2200" i="1"/>
              <a:t>, sería imposible el movimiento</a:t>
            </a:r>
            <a:r>
              <a:rPr lang="es-AR" altLang="es-AR" sz="2200"/>
              <a:t>, ya que son un par de fuerzas iguales y opuestas.</a:t>
            </a:r>
          </a:p>
        </p:txBody>
      </p:sp>
      <p:sp>
        <p:nvSpPr>
          <p:cNvPr id="98" name="Rectángulo 97">
            <a:extLst>
              <a:ext uri="{FF2B5EF4-FFF2-40B4-BE49-F238E27FC236}">
                <a16:creationId xmlns:a16="http://schemas.microsoft.com/office/drawing/2014/main" id="{5A4275EC-7FA4-4E91-AE70-51C760BA57DD}"/>
              </a:ext>
            </a:extLst>
          </p:cNvPr>
          <p:cNvSpPr>
            <a:spLocks noChangeArrowheads="1"/>
          </p:cNvSpPr>
          <p:nvPr/>
        </p:nvSpPr>
        <p:spPr bwMode="auto">
          <a:xfrm>
            <a:off x="153988" y="5175250"/>
            <a:ext cx="872966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t>La tercera ley de Newton expresa que las fuerzas siempre se presentan en pares, es decir, no puede existir una fuerza aislada. Además, estas fuerzas actúan sobre objetos diferentes, por esta razón no se anulan entre sí.</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94" grpId="0"/>
      <p:bldP spid="95" grpId="0" animBg="1"/>
      <p:bldP spid="97" grpId="0"/>
      <p:bldP spid="9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2129EF1-D027-49D1-A76F-B5FD14892116}"/>
              </a:ext>
            </a:extLst>
          </p:cNvPr>
          <p:cNvSpPr txBox="1"/>
          <p:nvPr/>
        </p:nvSpPr>
        <p:spPr>
          <a:xfrm>
            <a:off x="379413" y="2352675"/>
            <a:ext cx="6110287" cy="769938"/>
          </a:xfrm>
          <a:prstGeom prst="rect">
            <a:avLst/>
          </a:prstGeom>
          <a:noFill/>
        </p:spPr>
        <p:txBody>
          <a:bodyPr>
            <a:spAutoFit/>
          </a:bodyPr>
          <a:lstStyle/>
          <a:p>
            <a:pPr algn="just">
              <a:defRPr/>
            </a:pPr>
            <a:r>
              <a:rPr lang="es-AR" sz="2200" dirty="0">
                <a:solidFill>
                  <a:schemeClr val="tx2"/>
                </a:solidFill>
                <a:latin typeface="+mn-lt"/>
                <a:ea typeface="+mj-ea"/>
                <a:cs typeface="+mj-cs"/>
              </a:rPr>
              <a:t>También podemos expresar que una </a:t>
            </a:r>
            <a:r>
              <a:rPr lang="es-AR" sz="2200" b="1" dirty="0">
                <a:solidFill>
                  <a:srgbClr val="0070C0"/>
                </a:solidFill>
                <a:latin typeface="+mn-lt"/>
                <a:ea typeface="+mj-ea"/>
                <a:cs typeface="+mj-cs"/>
              </a:rPr>
              <a:t>fuerza</a:t>
            </a:r>
            <a:r>
              <a:rPr lang="es-AR" sz="2200" b="1" dirty="0">
                <a:solidFill>
                  <a:srgbClr val="FF0000"/>
                </a:solidFill>
                <a:latin typeface="+mn-lt"/>
                <a:ea typeface="+mj-ea"/>
                <a:cs typeface="+mj-cs"/>
              </a:rPr>
              <a:t> </a:t>
            </a:r>
            <a:r>
              <a:rPr lang="es-AR" sz="2200" dirty="0">
                <a:solidFill>
                  <a:schemeClr val="tx2"/>
                </a:solidFill>
                <a:latin typeface="+mn-lt"/>
                <a:ea typeface="+mj-ea"/>
                <a:cs typeface="+mj-cs"/>
              </a:rPr>
              <a:t>es la causa del movimiento.</a:t>
            </a:r>
          </a:p>
        </p:txBody>
      </p:sp>
      <p:pic>
        <p:nvPicPr>
          <p:cNvPr id="3" name="Picture 4" descr="Monografias.com">
            <a:extLst>
              <a:ext uri="{FF2B5EF4-FFF2-40B4-BE49-F238E27FC236}">
                <a16:creationId xmlns:a16="http://schemas.microsoft.com/office/drawing/2014/main" id="{CFA74DDD-2B86-4B2E-BE75-81F1B42ABE99}"/>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915" t="54384" r="62859" b="5852"/>
          <a:stretch>
            <a:fillRect/>
          </a:stretch>
        </p:blipFill>
        <p:spPr bwMode="auto">
          <a:xfrm>
            <a:off x="7223125" y="3789587"/>
            <a:ext cx="1154112"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AFB7DDC2-22F5-4A41-83EA-ADE4FB0D7B9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70688" y="2270125"/>
            <a:ext cx="20732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Monografias.com">
            <a:extLst>
              <a:ext uri="{FF2B5EF4-FFF2-40B4-BE49-F238E27FC236}">
                <a16:creationId xmlns:a16="http://schemas.microsoft.com/office/drawing/2014/main" id="{4EA26B07-D111-4577-A430-DB071BABE99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67232" t="63179" r="8968" b="3590"/>
          <a:stretch>
            <a:fillRect/>
          </a:stretch>
        </p:blipFill>
        <p:spPr bwMode="auto">
          <a:xfrm>
            <a:off x="7237412" y="671288"/>
            <a:ext cx="11398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a:extLst>
              <a:ext uri="{FF2B5EF4-FFF2-40B4-BE49-F238E27FC236}">
                <a16:creationId xmlns:a16="http://schemas.microsoft.com/office/drawing/2014/main" id="{2EAB5092-88D8-484C-872D-D81594C549AC}"/>
              </a:ext>
            </a:extLst>
          </p:cNvPr>
          <p:cNvSpPr/>
          <p:nvPr/>
        </p:nvSpPr>
        <p:spPr>
          <a:xfrm>
            <a:off x="379413" y="126609"/>
            <a:ext cx="6110287" cy="64711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 name="CuadroTexto 6">
            <a:extLst>
              <a:ext uri="{FF2B5EF4-FFF2-40B4-BE49-F238E27FC236}">
                <a16:creationId xmlns:a16="http://schemas.microsoft.com/office/drawing/2014/main" id="{D64EE07F-0D00-44AD-A6CA-4F17D6A52F75}"/>
              </a:ext>
            </a:extLst>
          </p:cNvPr>
          <p:cNvSpPr txBox="1"/>
          <p:nvPr/>
        </p:nvSpPr>
        <p:spPr>
          <a:xfrm>
            <a:off x="369888" y="114105"/>
            <a:ext cx="6110287" cy="1446550"/>
          </a:xfrm>
          <a:prstGeom prst="rect">
            <a:avLst/>
          </a:prstGeom>
          <a:noFill/>
        </p:spPr>
        <p:txBody>
          <a:bodyPr>
            <a:spAutoFit/>
          </a:bodyPr>
          <a:lstStyle/>
          <a:p>
            <a:pPr algn="ctr">
              <a:defRPr/>
            </a:pPr>
            <a:r>
              <a:rPr lang="es-AR" sz="2200" b="1" dirty="0">
                <a:solidFill>
                  <a:srgbClr val="FF0000"/>
                </a:solidFill>
                <a:latin typeface="+mn-lt"/>
                <a:ea typeface="+mj-ea"/>
                <a:cs typeface="+mj-cs"/>
              </a:rPr>
              <a:t>Fuerza</a:t>
            </a:r>
            <a:r>
              <a:rPr lang="es-AR" sz="2200" b="1" dirty="0">
                <a:solidFill>
                  <a:schemeClr val="tx2"/>
                </a:solidFill>
                <a:latin typeface="+mn-lt"/>
                <a:ea typeface="+mj-ea"/>
                <a:cs typeface="+mj-cs"/>
              </a:rPr>
              <a:t> </a:t>
            </a:r>
          </a:p>
          <a:p>
            <a:pPr algn="ctr">
              <a:defRPr/>
            </a:pPr>
            <a:endParaRPr lang="es-AR" sz="2200" b="1" dirty="0">
              <a:solidFill>
                <a:schemeClr val="tx2"/>
              </a:solidFill>
              <a:latin typeface="+mn-lt"/>
              <a:ea typeface="+mj-ea"/>
              <a:cs typeface="+mj-cs"/>
            </a:endParaRPr>
          </a:p>
          <a:p>
            <a:pPr algn="just">
              <a:defRPr/>
            </a:pPr>
            <a:r>
              <a:rPr lang="es-AR" sz="2200" dirty="0">
                <a:solidFill>
                  <a:schemeClr val="tx2"/>
                </a:solidFill>
                <a:latin typeface="+mn-lt"/>
                <a:ea typeface="+mj-ea"/>
                <a:cs typeface="+mj-cs"/>
              </a:rPr>
              <a:t>Una </a:t>
            </a:r>
            <a:r>
              <a:rPr lang="es-AR" sz="2200" b="1" dirty="0">
                <a:solidFill>
                  <a:srgbClr val="0070C0"/>
                </a:solidFill>
                <a:latin typeface="+mn-lt"/>
                <a:ea typeface="+mj-ea"/>
                <a:cs typeface="+mj-cs"/>
              </a:rPr>
              <a:t>fuerza</a:t>
            </a:r>
            <a:r>
              <a:rPr lang="es-AR" sz="2200" b="1" dirty="0">
                <a:solidFill>
                  <a:srgbClr val="FF0000"/>
                </a:solidFill>
                <a:latin typeface="+mn-lt"/>
                <a:ea typeface="+mj-ea"/>
                <a:cs typeface="+mj-cs"/>
              </a:rPr>
              <a:t> </a:t>
            </a:r>
            <a:r>
              <a:rPr lang="es-AR" sz="2200" dirty="0">
                <a:solidFill>
                  <a:schemeClr val="tx2"/>
                </a:solidFill>
                <a:latin typeface="+mn-lt"/>
                <a:ea typeface="+mj-ea"/>
                <a:cs typeface="+mj-cs"/>
              </a:rPr>
              <a:t>es algo que cuando actúa sobre un cuerpo, de cierta masa, le provoca un efecto.</a:t>
            </a:r>
          </a:p>
        </p:txBody>
      </p:sp>
      <p:sp>
        <p:nvSpPr>
          <p:cNvPr id="8" name="CuadroTexto 7">
            <a:extLst>
              <a:ext uri="{FF2B5EF4-FFF2-40B4-BE49-F238E27FC236}">
                <a16:creationId xmlns:a16="http://schemas.microsoft.com/office/drawing/2014/main" id="{B4743173-9BCD-4878-BE02-CFA13920D167}"/>
              </a:ext>
            </a:extLst>
          </p:cNvPr>
          <p:cNvSpPr txBox="1"/>
          <p:nvPr/>
        </p:nvSpPr>
        <p:spPr>
          <a:xfrm>
            <a:off x="369887" y="5394815"/>
            <a:ext cx="6110287" cy="1108075"/>
          </a:xfrm>
          <a:prstGeom prst="rect">
            <a:avLst/>
          </a:prstGeom>
          <a:noFill/>
        </p:spPr>
        <p:txBody>
          <a:bodyPr>
            <a:spAutoFit/>
          </a:bodyPr>
          <a:lstStyle/>
          <a:p>
            <a:pPr algn="just">
              <a:defRPr/>
            </a:pPr>
            <a:r>
              <a:rPr lang="es-AR" sz="2200" dirty="0">
                <a:solidFill>
                  <a:schemeClr val="tx2"/>
                </a:solidFill>
                <a:latin typeface="+mn-lt"/>
                <a:ea typeface="+mj-ea"/>
                <a:cs typeface="+mj-cs"/>
              </a:rPr>
              <a:t>En resumen, </a:t>
            </a:r>
            <a:r>
              <a:rPr lang="es-AR" sz="2200" b="1" dirty="0">
                <a:solidFill>
                  <a:srgbClr val="0070C0"/>
                </a:solidFill>
                <a:latin typeface="+mn-lt"/>
                <a:ea typeface="+mj-ea"/>
                <a:cs typeface="+mj-cs"/>
              </a:rPr>
              <a:t>Fuerza</a:t>
            </a:r>
            <a:r>
              <a:rPr lang="es-AR" sz="2200" dirty="0">
                <a:solidFill>
                  <a:schemeClr val="tx2"/>
                </a:solidFill>
                <a:latin typeface="+mn-lt"/>
                <a:ea typeface="+mj-ea"/>
                <a:cs typeface="+mj-cs"/>
              </a:rPr>
              <a:t> es toda causa capaz de modificar el estado de reposo o de movimiento de un cuerpo, o de producirle una deformación.</a:t>
            </a:r>
            <a:endParaRPr lang="es-AR" dirty="0"/>
          </a:p>
        </p:txBody>
      </p:sp>
      <p:sp>
        <p:nvSpPr>
          <p:cNvPr id="9" name="CuadroTexto 8">
            <a:extLst>
              <a:ext uri="{FF2B5EF4-FFF2-40B4-BE49-F238E27FC236}">
                <a16:creationId xmlns:a16="http://schemas.microsoft.com/office/drawing/2014/main" id="{DC73F114-9ED0-4A4D-B261-4114507B3490}"/>
              </a:ext>
            </a:extLst>
          </p:cNvPr>
          <p:cNvSpPr txBox="1"/>
          <p:nvPr/>
        </p:nvSpPr>
        <p:spPr>
          <a:xfrm>
            <a:off x="371474" y="3922937"/>
            <a:ext cx="6108700" cy="769938"/>
          </a:xfrm>
          <a:prstGeom prst="rect">
            <a:avLst/>
          </a:prstGeom>
          <a:noFill/>
        </p:spPr>
        <p:txBody>
          <a:bodyPr>
            <a:spAutoFit/>
          </a:bodyPr>
          <a:lstStyle/>
          <a:p>
            <a:pPr algn="just">
              <a:defRPr/>
            </a:pPr>
            <a:r>
              <a:rPr lang="es-AR" sz="2200" dirty="0">
                <a:solidFill>
                  <a:schemeClr val="tx2"/>
                </a:solidFill>
                <a:latin typeface="+mn-lt"/>
                <a:ea typeface="+mj-ea"/>
                <a:cs typeface="+mj-cs"/>
              </a:rPr>
              <a:t>Igualmente se puede enunciar como que una </a:t>
            </a:r>
            <a:r>
              <a:rPr lang="es-AR" sz="2200" b="1" dirty="0">
                <a:solidFill>
                  <a:srgbClr val="0070C0"/>
                </a:solidFill>
                <a:latin typeface="+mn-lt"/>
                <a:ea typeface="+mj-ea"/>
                <a:cs typeface="+mj-cs"/>
              </a:rPr>
              <a:t>fuerza</a:t>
            </a:r>
            <a:r>
              <a:rPr lang="es-AR" sz="2200" b="1" dirty="0">
                <a:solidFill>
                  <a:srgbClr val="FF0000"/>
                </a:solidFill>
                <a:latin typeface="+mn-lt"/>
                <a:ea typeface="+mj-ea"/>
                <a:cs typeface="+mj-cs"/>
              </a:rPr>
              <a:t> </a:t>
            </a:r>
            <a:r>
              <a:rPr lang="es-AR" sz="2200" dirty="0">
                <a:solidFill>
                  <a:schemeClr val="tx2"/>
                </a:solidFill>
                <a:latin typeface="+mn-lt"/>
                <a:ea typeface="+mj-ea"/>
                <a:cs typeface="+mj-cs"/>
              </a:rPr>
              <a:t>es una interacción entre dos cuerpos.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2">
            <a:extLst>
              <a:ext uri="{FF2B5EF4-FFF2-40B4-BE49-F238E27FC236}">
                <a16:creationId xmlns:a16="http://schemas.microsoft.com/office/drawing/2014/main" id="{C99626EA-4449-4537-AE80-9E8E5A4F6E04}"/>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13288" y="752475"/>
            <a:ext cx="410686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upo 5">
            <a:extLst>
              <a:ext uri="{FF2B5EF4-FFF2-40B4-BE49-F238E27FC236}">
                <a16:creationId xmlns:a16="http://schemas.microsoft.com/office/drawing/2014/main" id="{0B2F648F-B9F0-4F62-B1C1-615A8E7B7F52}"/>
              </a:ext>
            </a:extLst>
          </p:cNvPr>
          <p:cNvGrpSpPr>
            <a:grpSpLocks/>
          </p:cNvGrpSpPr>
          <p:nvPr/>
        </p:nvGrpSpPr>
        <p:grpSpPr bwMode="auto">
          <a:xfrm>
            <a:off x="755650" y="3609975"/>
            <a:ext cx="3790950" cy="3086100"/>
            <a:chOff x="756246" y="3610195"/>
            <a:chExt cx="3790950" cy="3086100"/>
          </a:xfrm>
        </p:grpSpPr>
        <p:sp>
          <p:nvSpPr>
            <p:cNvPr id="7176" name="CuadroTexto 3">
              <a:extLst>
                <a:ext uri="{FF2B5EF4-FFF2-40B4-BE49-F238E27FC236}">
                  <a16:creationId xmlns:a16="http://schemas.microsoft.com/office/drawing/2014/main" id="{138B1278-A1EA-4202-B32F-B01CF909A238}"/>
                </a:ext>
              </a:extLst>
            </p:cNvPr>
            <p:cNvSpPr txBox="1">
              <a:spLocks noChangeArrowheads="1"/>
            </p:cNvSpPr>
            <p:nvPr/>
          </p:nvSpPr>
          <p:spPr bwMode="auto">
            <a:xfrm>
              <a:off x="2385591" y="3610195"/>
              <a:ext cx="668740" cy="40011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000" b="1"/>
                <a:t>N</a:t>
              </a:r>
            </a:p>
          </p:txBody>
        </p:sp>
        <p:pic>
          <p:nvPicPr>
            <p:cNvPr id="7177" name="Imagen 4">
              <a:extLst>
                <a:ext uri="{FF2B5EF4-FFF2-40B4-BE49-F238E27FC236}">
                  <a16:creationId xmlns:a16="http://schemas.microsoft.com/office/drawing/2014/main" id="{C2E73818-5288-4EEF-ACAA-76D0D42E8A64}"/>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56246" y="3610195"/>
              <a:ext cx="37909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CuadroTexto 8">
              <a:extLst>
                <a:ext uri="{FF2B5EF4-FFF2-40B4-BE49-F238E27FC236}">
                  <a16:creationId xmlns:a16="http://schemas.microsoft.com/office/drawing/2014/main" id="{38D12E1A-8C93-40C2-969F-33CA100C8ADB}"/>
                </a:ext>
              </a:extLst>
            </p:cNvPr>
            <p:cNvSpPr txBox="1">
              <a:spLocks noChangeArrowheads="1"/>
            </p:cNvSpPr>
            <p:nvPr/>
          </p:nvSpPr>
          <p:spPr bwMode="auto">
            <a:xfrm>
              <a:off x="2366805" y="5357109"/>
              <a:ext cx="668740" cy="40011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000" b="1"/>
                <a:t>P</a:t>
              </a:r>
            </a:p>
          </p:txBody>
        </p:sp>
      </p:grpSp>
      <p:grpSp>
        <p:nvGrpSpPr>
          <p:cNvPr id="7172" name="Grupo 7">
            <a:extLst>
              <a:ext uri="{FF2B5EF4-FFF2-40B4-BE49-F238E27FC236}">
                <a16:creationId xmlns:a16="http://schemas.microsoft.com/office/drawing/2014/main" id="{28A252F4-C102-4369-A238-CCD1FF9A9D62}"/>
              </a:ext>
            </a:extLst>
          </p:cNvPr>
          <p:cNvGrpSpPr>
            <a:grpSpLocks/>
          </p:cNvGrpSpPr>
          <p:nvPr/>
        </p:nvGrpSpPr>
        <p:grpSpPr bwMode="auto">
          <a:xfrm>
            <a:off x="658813" y="338138"/>
            <a:ext cx="3887787" cy="2978150"/>
            <a:chOff x="659390" y="338885"/>
            <a:chExt cx="3887806" cy="2977149"/>
          </a:xfrm>
        </p:grpSpPr>
        <p:pic>
          <p:nvPicPr>
            <p:cNvPr id="7173" name="Picture 6" descr="Resultado de imagen para polea fuerza">
              <a:extLst>
                <a:ext uri="{FF2B5EF4-FFF2-40B4-BE49-F238E27FC236}">
                  <a16:creationId xmlns:a16="http://schemas.microsoft.com/office/drawing/2014/main" id="{E065FFD8-2BA0-40B6-B072-150B280B6CF7}"/>
                </a:ext>
              </a:extLst>
            </p:cNvPr>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9390" y="338885"/>
              <a:ext cx="3887806" cy="297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CuadroTexto 6">
              <a:extLst>
                <a:ext uri="{FF2B5EF4-FFF2-40B4-BE49-F238E27FC236}">
                  <a16:creationId xmlns:a16="http://schemas.microsoft.com/office/drawing/2014/main" id="{D2B0A3F6-4347-4A3A-A335-CD8A8D01E11E}"/>
                </a:ext>
              </a:extLst>
            </p:cNvPr>
            <p:cNvSpPr txBox="1">
              <a:spLocks noChangeArrowheads="1"/>
            </p:cNvSpPr>
            <p:nvPr/>
          </p:nvSpPr>
          <p:spPr bwMode="auto">
            <a:xfrm>
              <a:off x="1378424" y="2729552"/>
              <a:ext cx="532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000" b="1"/>
                <a:t>F</a:t>
              </a:r>
            </a:p>
          </p:txBody>
        </p:sp>
        <p:sp>
          <p:nvSpPr>
            <p:cNvPr id="7175" name="CuadroTexto 11">
              <a:extLst>
                <a:ext uri="{FF2B5EF4-FFF2-40B4-BE49-F238E27FC236}">
                  <a16:creationId xmlns:a16="http://schemas.microsoft.com/office/drawing/2014/main" id="{2C651087-A7F7-4801-891A-41C3055A0EE9}"/>
                </a:ext>
              </a:extLst>
            </p:cNvPr>
            <p:cNvSpPr txBox="1">
              <a:spLocks noChangeArrowheads="1"/>
            </p:cNvSpPr>
            <p:nvPr/>
          </p:nvSpPr>
          <p:spPr bwMode="auto">
            <a:xfrm>
              <a:off x="3405833" y="657084"/>
              <a:ext cx="532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000" b="1"/>
                <a:t>F</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CF52329-1F4E-49D3-8B05-CCC08B7A9B8D}"/>
              </a:ext>
            </a:extLst>
          </p:cNvPr>
          <p:cNvSpPr/>
          <p:nvPr/>
        </p:nvSpPr>
        <p:spPr>
          <a:xfrm>
            <a:off x="193675" y="187325"/>
            <a:ext cx="8696325" cy="1107996"/>
          </a:xfrm>
          <a:prstGeom prst="rect">
            <a:avLst/>
          </a:prstGeom>
        </p:spPr>
        <p:txBody>
          <a:bodyPr>
            <a:spAutoFit/>
          </a:bodyPr>
          <a:lstStyle/>
          <a:p>
            <a:pPr algn="just">
              <a:spcAft>
                <a:spcPts val="0"/>
              </a:spcAft>
              <a:defRPr/>
            </a:pPr>
            <a:r>
              <a:rPr lang="es-AR" sz="2200" dirty="0">
                <a:latin typeface="+mn-lt"/>
                <a:ea typeface="Calibri" panose="020F0502020204030204" pitchFamily="34" charset="0"/>
                <a:cs typeface="Times New Roman" panose="02020603050405020304" pitchFamily="18" charset="0"/>
              </a:rPr>
              <a:t>La </a:t>
            </a:r>
            <a:r>
              <a:rPr lang="es-AR" sz="2200" b="1" dirty="0">
                <a:solidFill>
                  <a:srgbClr val="0070C0"/>
                </a:solidFill>
                <a:latin typeface="+mn-lt"/>
                <a:ea typeface="Calibri" panose="020F0502020204030204" pitchFamily="34" charset="0"/>
                <a:cs typeface="Times New Roman" panose="02020603050405020304" pitchFamily="18" charset="0"/>
              </a:rPr>
              <a:t>Fuerza</a:t>
            </a:r>
            <a:r>
              <a:rPr lang="es-AR" sz="2200" dirty="0">
                <a:latin typeface="+mn-lt"/>
                <a:ea typeface="Calibri" panose="020F0502020204030204" pitchFamily="34" charset="0"/>
                <a:cs typeface="Times New Roman" panose="02020603050405020304" pitchFamily="18" charset="0"/>
              </a:rPr>
              <a:t> es una </a:t>
            </a:r>
            <a:r>
              <a:rPr lang="es-AR" sz="2200" b="1" dirty="0">
                <a:solidFill>
                  <a:srgbClr val="0070C0"/>
                </a:solidFill>
                <a:latin typeface="arial" panose="020B0604020202020204" pitchFamily="34" charset="0"/>
              </a:rPr>
              <a:t>magnitud vectorial</a:t>
            </a:r>
            <a:r>
              <a:rPr lang="es-AR" sz="2200" dirty="0">
                <a:latin typeface="+mn-lt"/>
                <a:ea typeface="Calibri" panose="020F0502020204030204" pitchFamily="34" charset="0"/>
                <a:cs typeface="Times New Roman" panose="02020603050405020304" pitchFamily="18" charset="0"/>
              </a:rPr>
              <a:t>.</a:t>
            </a:r>
          </a:p>
          <a:p>
            <a:pPr algn="just">
              <a:spcAft>
                <a:spcPts val="0"/>
              </a:spcAft>
              <a:defRPr/>
            </a:pPr>
            <a:r>
              <a:rPr lang="es-AR" sz="2200" dirty="0">
                <a:latin typeface="+mn-lt"/>
                <a:ea typeface="Calibri" panose="020F0502020204030204" pitchFamily="34" charset="0"/>
                <a:cs typeface="Times New Roman" panose="02020603050405020304" pitchFamily="18" charset="0"/>
              </a:rPr>
              <a:t>Por lo tanto, como toda magnitud vectorial, esta queda representada por su dirección, sentido y magnitud. </a:t>
            </a:r>
          </a:p>
        </p:txBody>
      </p:sp>
      <p:pic>
        <p:nvPicPr>
          <p:cNvPr id="3" name="Picture 2" descr="Resultado de imagen para traccion compresion">
            <a:extLst>
              <a:ext uri="{FF2B5EF4-FFF2-40B4-BE49-F238E27FC236}">
                <a16:creationId xmlns:a16="http://schemas.microsoft.com/office/drawing/2014/main" id="{0694D7B6-E170-447E-9A41-80BF07B0EBD3}"/>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128"/>
          <a:stretch>
            <a:fillRect/>
          </a:stretch>
        </p:blipFill>
        <p:spPr bwMode="auto">
          <a:xfrm>
            <a:off x="1401131" y="2325482"/>
            <a:ext cx="452437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o 3">
            <a:extLst>
              <a:ext uri="{FF2B5EF4-FFF2-40B4-BE49-F238E27FC236}">
                <a16:creationId xmlns:a16="http://schemas.microsoft.com/office/drawing/2014/main" id="{24F02028-F1BA-486B-BA5B-DBF4C6885E3F}"/>
              </a:ext>
            </a:extLst>
          </p:cNvPr>
          <p:cNvGrpSpPr>
            <a:grpSpLocks/>
          </p:cNvGrpSpPr>
          <p:nvPr/>
        </p:nvGrpSpPr>
        <p:grpSpPr bwMode="auto">
          <a:xfrm>
            <a:off x="6076950" y="2156534"/>
            <a:ext cx="3067050" cy="2427287"/>
            <a:chOff x="6200685" y="3521981"/>
            <a:chExt cx="3067322" cy="2427926"/>
          </a:xfrm>
        </p:grpSpPr>
        <p:pic>
          <p:nvPicPr>
            <p:cNvPr id="8208" name="Picture 4" descr="https://3.bp.blogspot.com/-UYrp7fU2Dkw/VvMuirqBBuI/AAAAAAAAADk/2CzMxHHkCGs2Dv-Y3G7FvtWBIo0huV6yw/s1600/images%2B%25281%2529.jpg">
              <a:extLst>
                <a:ext uri="{FF2B5EF4-FFF2-40B4-BE49-F238E27FC236}">
                  <a16:creationId xmlns:a16="http://schemas.microsoft.com/office/drawing/2014/main" id="{C47910F3-36D6-4C13-B39D-B2C0B7748E8A}"/>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00685" y="3521981"/>
              <a:ext cx="2690096" cy="242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echa: a la derecha 5">
              <a:extLst>
                <a:ext uri="{FF2B5EF4-FFF2-40B4-BE49-F238E27FC236}">
                  <a16:creationId xmlns:a16="http://schemas.microsoft.com/office/drawing/2014/main" id="{28AC5805-E9C4-4638-BF80-8C1E34916817}"/>
                </a:ext>
              </a:extLst>
            </p:cNvPr>
            <p:cNvSpPr/>
            <p:nvPr/>
          </p:nvSpPr>
          <p:spPr>
            <a:xfrm>
              <a:off x="8050287" y="4519193"/>
              <a:ext cx="689036" cy="30964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 name="Flecha: a la derecha 6">
              <a:extLst>
                <a:ext uri="{FF2B5EF4-FFF2-40B4-BE49-F238E27FC236}">
                  <a16:creationId xmlns:a16="http://schemas.microsoft.com/office/drawing/2014/main" id="{7EED602B-E354-4943-AC36-FDDCEB3504DB}"/>
                </a:ext>
              </a:extLst>
            </p:cNvPr>
            <p:cNvSpPr/>
            <p:nvPr/>
          </p:nvSpPr>
          <p:spPr>
            <a:xfrm flipH="1">
              <a:off x="7226301" y="5324267"/>
              <a:ext cx="690624" cy="30964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8" name="CuadroTexto 7">
              <a:extLst>
                <a:ext uri="{FF2B5EF4-FFF2-40B4-BE49-F238E27FC236}">
                  <a16:creationId xmlns:a16="http://schemas.microsoft.com/office/drawing/2014/main" id="{B2940A21-96E4-4B44-84DD-EEF9A44B4DAB}"/>
                </a:ext>
              </a:extLst>
            </p:cNvPr>
            <p:cNvSpPr txBox="1"/>
            <p:nvPr/>
          </p:nvSpPr>
          <p:spPr>
            <a:xfrm>
              <a:off x="7570819" y="4265127"/>
              <a:ext cx="1697188" cy="254067"/>
            </a:xfrm>
            <a:prstGeom prst="rect">
              <a:avLst/>
            </a:prstGeom>
            <a:noFill/>
          </p:spPr>
          <p:txBody>
            <a:bodyPr>
              <a:spAutoFit/>
            </a:bodyPr>
            <a:lstStyle/>
            <a:p>
              <a:pPr algn="ctr">
                <a:defRPr/>
              </a:pPr>
              <a:r>
                <a:rPr lang="es-AR" sz="1000" b="1" dirty="0">
                  <a:latin typeface="+mn-lt"/>
                </a:rPr>
                <a:t>Fuerza estiramiento</a:t>
              </a:r>
            </a:p>
          </p:txBody>
        </p:sp>
        <p:sp>
          <p:nvSpPr>
            <p:cNvPr id="9" name="CuadroTexto 8">
              <a:extLst>
                <a:ext uri="{FF2B5EF4-FFF2-40B4-BE49-F238E27FC236}">
                  <a16:creationId xmlns:a16="http://schemas.microsoft.com/office/drawing/2014/main" id="{32957530-D8A0-457A-8714-857BB3A1ECA2}"/>
                </a:ext>
              </a:extLst>
            </p:cNvPr>
            <p:cNvSpPr txBox="1"/>
            <p:nvPr/>
          </p:nvSpPr>
          <p:spPr>
            <a:xfrm>
              <a:off x="6834154" y="5068613"/>
              <a:ext cx="1697188" cy="246127"/>
            </a:xfrm>
            <a:prstGeom prst="rect">
              <a:avLst/>
            </a:prstGeom>
            <a:noFill/>
          </p:spPr>
          <p:txBody>
            <a:bodyPr>
              <a:spAutoFit/>
            </a:bodyPr>
            <a:lstStyle/>
            <a:p>
              <a:pPr algn="ctr">
                <a:defRPr/>
              </a:pPr>
              <a:r>
                <a:rPr lang="es-AR" sz="1000" b="1" dirty="0">
                  <a:latin typeface="+mn-lt"/>
                </a:rPr>
                <a:t>Fuerza compresión</a:t>
              </a:r>
            </a:p>
          </p:txBody>
        </p:sp>
      </p:grpSp>
      <p:grpSp>
        <p:nvGrpSpPr>
          <p:cNvPr id="10" name="Grupo 9">
            <a:extLst>
              <a:ext uri="{FF2B5EF4-FFF2-40B4-BE49-F238E27FC236}">
                <a16:creationId xmlns:a16="http://schemas.microsoft.com/office/drawing/2014/main" id="{64A039F4-0DF0-4538-B530-2953109D9DBE}"/>
              </a:ext>
            </a:extLst>
          </p:cNvPr>
          <p:cNvGrpSpPr>
            <a:grpSpLocks/>
          </p:cNvGrpSpPr>
          <p:nvPr/>
        </p:nvGrpSpPr>
        <p:grpSpPr bwMode="auto">
          <a:xfrm>
            <a:off x="4992671" y="4865492"/>
            <a:ext cx="2828964" cy="1751804"/>
            <a:chOff x="431895" y="5685153"/>
            <a:chExt cx="2029415" cy="1057623"/>
          </a:xfrm>
        </p:grpSpPr>
        <p:pic>
          <p:nvPicPr>
            <p:cNvPr id="8205" name="Imagen 16">
              <a:extLst>
                <a:ext uri="{FF2B5EF4-FFF2-40B4-BE49-F238E27FC236}">
                  <a16:creationId xmlns:a16="http://schemas.microsoft.com/office/drawing/2014/main" id="{894C9550-332F-4F8F-AA58-0B1C5A660F9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1895" y="5695026"/>
              <a:ext cx="16192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69F280A3-8532-4FD3-AE01-B8702AC99D83}"/>
                </a:ext>
              </a:extLst>
            </p:cNvPr>
            <p:cNvSpPr txBox="1"/>
            <p:nvPr/>
          </p:nvSpPr>
          <p:spPr>
            <a:xfrm>
              <a:off x="765367" y="5685153"/>
              <a:ext cx="1695943" cy="246143"/>
            </a:xfrm>
            <a:prstGeom prst="rect">
              <a:avLst/>
            </a:prstGeom>
            <a:noFill/>
          </p:spPr>
          <p:txBody>
            <a:bodyPr>
              <a:spAutoFit/>
            </a:bodyPr>
            <a:lstStyle/>
            <a:p>
              <a:pPr algn="ctr">
                <a:defRPr/>
              </a:pPr>
              <a:r>
                <a:rPr lang="es-AR" sz="1000" b="1" dirty="0">
                  <a:latin typeface="+mn-lt"/>
                </a:rPr>
                <a:t>Normal</a:t>
              </a:r>
            </a:p>
          </p:txBody>
        </p:sp>
        <p:sp>
          <p:nvSpPr>
            <p:cNvPr id="13" name="CuadroTexto 12">
              <a:extLst>
                <a:ext uri="{FF2B5EF4-FFF2-40B4-BE49-F238E27FC236}">
                  <a16:creationId xmlns:a16="http://schemas.microsoft.com/office/drawing/2014/main" id="{4C77A6BB-2361-480F-B258-14E84F7FC115}"/>
                </a:ext>
              </a:extLst>
            </p:cNvPr>
            <p:cNvSpPr txBox="1"/>
            <p:nvPr/>
          </p:nvSpPr>
          <p:spPr>
            <a:xfrm>
              <a:off x="706613" y="6374355"/>
              <a:ext cx="1697531" cy="247732"/>
            </a:xfrm>
            <a:prstGeom prst="rect">
              <a:avLst/>
            </a:prstGeom>
            <a:noFill/>
          </p:spPr>
          <p:txBody>
            <a:bodyPr>
              <a:spAutoFit/>
            </a:bodyPr>
            <a:lstStyle/>
            <a:p>
              <a:pPr algn="ctr">
                <a:defRPr/>
              </a:pPr>
              <a:r>
                <a:rPr lang="es-AR" sz="1000" b="1" dirty="0">
                  <a:latin typeface="+mn-lt"/>
                </a:rPr>
                <a:t>Peso</a:t>
              </a:r>
            </a:p>
          </p:txBody>
        </p:sp>
      </p:grpSp>
      <p:grpSp>
        <p:nvGrpSpPr>
          <p:cNvPr id="14" name="Grupo 13">
            <a:extLst>
              <a:ext uri="{FF2B5EF4-FFF2-40B4-BE49-F238E27FC236}">
                <a16:creationId xmlns:a16="http://schemas.microsoft.com/office/drawing/2014/main" id="{71AA3BF5-D7D0-4B12-BAE2-B96832DA4E61}"/>
              </a:ext>
            </a:extLst>
          </p:cNvPr>
          <p:cNvGrpSpPr>
            <a:grpSpLocks/>
          </p:cNvGrpSpPr>
          <p:nvPr/>
        </p:nvGrpSpPr>
        <p:grpSpPr bwMode="auto">
          <a:xfrm>
            <a:off x="-365155" y="4084306"/>
            <a:ext cx="3097596" cy="2518922"/>
            <a:chOff x="3510021" y="4497273"/>
            <a:chExt cx="2646727" cy="2124075"/>
          </a:xfrm>
        </p:grpSpPr>
        <p:pic>
          <p:nvPicPr>
            <p:cNvPr id="8201" name="Imagen 19">
              <a:extLst>
                <a:ext uri="{FF2B5EF4-FFF2-40B4-BE49-F238E27FC236}">
                  <a16:creationId xmlns:a16="http://schemas.microsoft.com/office/drawing/2014/main" id="{7B732632-167A-48A0-913B-B86FC63EA95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41149" y="4497273"/>
              <a:ext cx="16668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uadroTexto 15">
              <a:extLst>
                <a:ext uri="{FF2B5EF4-FFF2-40B4-BE49-F238E27FC236}">
                  <a16:creationId xmlns:a16="http://schemas.microsoft.com/office/drawing/2014/main" id="{FE814FC9-1AD8-4DCD-B4DB-B2E9C750A14E}"/>
                </a:ext>
              </a:extLst>
            </p:cNvPr>
            <p:cNvSpPr txBox="1"/>
            <p:nvPr/>
          </p:nvSpPr>
          <p:spPr>
            <a:xfrm>
              <a:off x="4461065" y="4706823"/>
              <a:ext cx="1695683" cy="246063"/>
            </a:xfrm>
            <a:prstGeom prst="rect">
              <a:avLst/>
            </a:prstGeom>
            <a:noFill/>
          </p:spPr>
          <p:txBody>
            <a:bodyPr>
              <a:spAutoFit/>
            </a:bodyPr>
            <a:lstStyle/>
            <a:p>
              <a:pPr algn="ctr">
                <a:defRPr/>
              </a:pPr>
              <a:r>
                <a:rPr lang="es-AR" sz="1000" b="1" dirty="0">
                  <a:latin typeface="+mn-lt"/>
                </a:rPr>
                <a:t>Tensión</a:t>
              </a:r>
            </a:p>
          </p:txBody>
        </p:sp>
        <p:sp>
          <p:nvSpPr>
            <p:cNvPr id="17" name="CuadroTexto 16">
              <a:extLst>
                <a:ext uri="{FF2B5EF4-FFF2-40B4-BE49-F238E27FC236}">
                  <a16:creationId xmlns:a16="http://schemas.microsoft.com/office/drawing/2014/main" id="{D8DF9906-446B-494D-815E-440E0D7FAF6B}"/>
                </a:ext>
              </a:extLst>
            </p:cNvPr>
            <p:cNvSpPr txBox="1"/>
            <p:nvPr/>
          </p:nvSpPr>
          <p:spPr>
            <a:xfrm>
              <a:off x="4140346" y="5438661"/>
              <a:ext cx="1695683" cy="246062"/>
            </a:xfrm>
            <a:prstGeom prst="rect">
              <a:avLst/>
            </a:prstGeom>
            <a:noFill/>
          </p:spPr>
          <p:txBody>
            <a:bodyPr>
              <a:spAutoFit/>
            </a:bodyPr>
            <a:lstStyle/>
            <a:p>
              <a:pPr algn="ctr">
                <a:defRPr/>
              </a:pPr>
              <a:r>
                <a:rPr lang="es-AR" sz="1000" b="1" dirty="0">
                  <a:latin typeface="+mn-lt"/>
                </a:rPr>
                <a:t>Tensión</a:t>
              </a:r>
            </a:p>
          </p:txBody>
        </p:sp>
        <p:sp>
          <p:nvSpPr>
            <p:cNvPr id="18" name="CuadroTexto 17">
              <a:extLst>
                <a:ext uri="{FF2B5EF4-FFF2-40B4-BE49-F238E27FC236}">
                  <a16:creationId xmlns:a16="http://schemas.microsoft.com/office/drawing/2014/main" id="{C3D8E8C3-7DF0-440E-B919-5C475326A1C5}"/>
                </a:ext>
              </a:extLst>
            </p:cNvPr>
            <p:cNvSpPr txBox="1"/>
            <p:nvPr/>
          </p:nvSpPr>
          <p:spPr>
            <a:xfrm>
              <a:off x="3510021" y="4867161"/>
              <a:ext cx="1695683" cy="246062"/>
            </a:xfrm>
            <a:prstGeom prst="rect">
              <a:avLst/>
            </a:prstGeom>
            <a:noFill/>
          </p:spPr>
          <p:txBody>
            <a:bodyPr>
              <a:spAutoFit/>
            </a:bodyPr>
            <a:lstStyle/>
            <a:p>
              <a:pPr algn="ctr">
                <a:defRPr/>
              </a:pPr>
              <a:r>
                <a:rPr lang="es-AR" sz="1000" b="1" dirty="0">
                  <a:latin typeface="+mn-lt"/>
                </a:rPr>
                <a:t>Tensión</a:t>
              </a:r>
            </a:p>
          </p:txBody>
        </p:sp>
      </p:grpSp>
      <p:sp>
        <p:nvSpPr>
          <p:cNvPr id="19" name="Rectángulo 18">
            <a:extLst>
              <a:ext uri="{FF2B5EF4-FFF2-40B4-BE49-F238E27FC236}">
                <a16:creationId xmlns:a16="http://schemas.microsoft.com/office/drawing/2014/main" id="{43628CE8-2363-45D1-8810-EA3139929099}"/>
              </a:ext>
            </a:extLst>
          </p:cNvPr>
          <p:cNvSpPr/>
          <p:nvPr/>
        </p:nvSpPr>
        <p:spPr>
          <a:xfrm>
            <a:off x="193675" y="177800"/>
            <a:ext cx="8696325" cy="1220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0" name="Rectángulo 19">
            <a:extLst>
              <a:ext uri="{FF2B5EF4-FFF2-40B4-BE49-F238E27FC236}">
                <a16:creationId xmlns:a16="http://schemas.microsoft.com/office/drawing/2014/main" id="{EC6116A6-08B7-4026-A349-E392497FAE2B}"/>
              </a:ext>
            </a:extLst>
          </p:cNvPr>
          <p:cNvSpPr/>
          <p:nvPr/>
        </p:nvSpPr>
        <p:spPr>
          <a:xfrm>
            <a:off x="160310" y="1611142"/>
            <a:ext cx="8696325" cy="769938"/>
          </a:xfrm>
          <a:prstGeom prst="rect">
            <a:avLst/>
          </a:prstGeom>
        </p:spPr>
        <p:txBody>
          <a:bodyPr>
            <a:spAutoFit/>
          </a:bodyPr>
          <a:lstStyle/>
          <a:p>
            <a:pPr algn="just">
              <a:defRPr/>
            </a:pPr>
            <a:r>
              <a:rPr lang="es-AR" sz="2200" dirty="0">
                <a:ea typeface="Calibri" panose="020F0502020204030204" pitchFamily="34" charset="0"/>
                <a:cs typeface="Times New Roman" panose="02020603050405020304" pitchFamily="18" charset="0"/>
              </a:rPr>
              <a:t>A las </a:t>
            </a:r>
            <a:r>
              <a:rPr lang="es-AR" sz="2200" b="1" dirty="0">
                <a:solidFill>
                  <a:srgbClr val="0070C0"/>
                </a:solidFill>
                <a:latin typeface="+mn-lt"/>
                <a:cs typeface="Times New Roman" panose="02020603050405020304" pitchFamily="18" charset="0"/>
              </a:rPr>
              <a:t>fuerzas </a:t>
            </a:r>
            <a:r>
              <a:rPr lang="es-AR" sz="2200" dirty="0">
                <a:ea typeface="Calibri" panose="020F0502020204030204" pitchFamily="34" charset="0"/>
                <a:cs typeface="Times New Roman" panose="02020603050405020304" pitchFamily="18" charset="0"/>
              </a:rPr>
              <a:t>se le asignan denominaciones particulares </a:t>
            </a:r>
            <a:r>
              <a:rPr lang="es-AR" sz="2200" dirty="0">
                <a:cs typeface="Times New Roman" panose="02020603050405020304" pitchFamily="18" charset="0"/>
              </a:rPr>
              <a:t>de acuerdo a los </a:t>
            </a:r>
            <a:r>
              <a:rPr lang="es-AR" sz="2200" b="1" dirty="0">
                <a:solidFill>
                  <a:srgbClr val="0070C0"/>
                </a:solidFill>
                <a:latin typeface="arial" panose="020B0604020202020204" pitchFamily="34" charset="0"/>
              </a:rPr>
              <a:t>efectos provocados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106C6F-9172-48E9-B59A-F25F55045DB5}"/>
              </a:ext>
            </a:extLst>
          </p:cNvPr>
          <p:cNvSpPr>
            <a:spLocks noChangeArrowheads="1"/>
          </p:cNvSpPr>
          <p:nvPr/>
        </p:nvSpPr>
        <p:spPr bwMode="auto">
          <a:xfrm>
            <a:off x="1095375" y="149225"/>
            <a:ext cx="2997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es-AR" altLang="es-AR" sz="2200" b="1">
                <a:solidFill>
                  <a:srgbClr val="FF0000"/>
                </a:solidFill>
                <a:ea typeface="Calibri" panose="020F0502020204030204" pitchFamily="34" charset="0"/>
                <a:cs typeface="Times New Roman" panose="02020603050405020304" pitchFamily="18" charset="0"/>
              </a:rPr>
              <a:t>Fuerzas de contacto </a:t>
            </a:r>
          </a:p>
        </p:txBody>
      </p:sp>
      <p:pic>
        <p:nvPicPr>
          <p:cNvPr id="3" name="Imagen 2">
            <a:extLst>
              <a:ext uri="{FF2B5EF4-FFF2-40B4-BE49-F238E27FC236}">
                <a16:creationId xmlns:a16="http://schemas.microsoft.com/office/drawing/2014/main" id="{E33762FC-7385-4AE5-97E3-E6DB5A240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850900"/>
            <a:ext cx="26479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C5AD518D-A8BA-4AF3-87CF-524BD96FCF2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60475" y="5292725"/>
            <a:ext cx="2667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5F5932F2-D1CE-4A34-A131-166F93F256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09675" y="2667000"/>
            <a:ext cx="26384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E1A6CDA2-000B-49EB-A6FE-2DE48ED9B31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73688" y="1090613"/>
            <a:ext cx="25431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73D303FF-8469-4758-BBF0-91437C9149E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73688" y="4483100"/>
            <a:ext cx="26574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9BF0311E-7E85-4275-9E13-8B7D08B129F8}"/>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43488" y="2828925"/>
            <a:ext cx="32575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394C8BCC-4C24-4A72-8301-9E881A184572}"/>
              </a:ext>
            </a:extLst>
          </p:cNvPr>
          <p:cNvSpPr>
            <a:spLocks noChangeArrowheads="1"/>
          </p:cNvSpPr>
          <p:nvPr/>
        </p:nvSpPr>
        <p:spPr bwMode="auto">
          <a:xfrm>
            <a:off x="5203825" y="138113"/>
            <a:ext cx="279241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es-AR" altLang="es-AR" sz="2200" b="1">
                <a:solidFill>
                  <a:srgbClr val="FF0000"/>
                </a:solidFill>
                <a:ea typeface="Calibri" panose="020F0502020204030204" pitchFamily="34" charset="0"/>
                <a:cs typeface="Times New Roman" panose="02020603050405020304" pitchFamily="18" charset="0"/>
              </a:rPr>
              <a:t>Fuerzas a distancia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3C3757-EF64-4DCA-9D72-3B3AE98EE693}"/>
              </a:ext>
            </a:extLst>
          </p:cNvPr>
          <p:cNvSpPr/>
          <p:nvPr/>
        </p:nvSpPr>
        <p:spPr>
          <a:xfrm>
            <a:off x="206383" y="474374"/>
            <a:ext cx="5095819" cy="430887"/>
          </a:xfrm>
          <a:prstGeom prst="rect">
            <a:avLst/>
          </a:prstGeom>
        </p:spPr>
        <p:txBody>
          <a:bodyPr wrap="none">
            <a:spAutoFit/>
          </a:bodyPr>
          <a:lstStyle/>
          <a:p>
            <a:pPr>
              <a:defRPr/>
            </a:pPr>
            <a:r>
              <a:rPr lang="es-AR" sz="2200" dirty="0">
                <a:solidFill>
                  <a:srgbClr val="FF0000"/>
                </a:solidFill>
                <a:latin typeface="Calibri Light" panose="020F0302020204030204" pitchFamily="34" charset="0"/>
                <a:ea typeface="Times-Roman"/>
                <a:cs typeface="Times-Roman"/>
              </a:rPr>
              <a:t>¿Cómo afectan las fuerzas al movimiento?</a:t>
            </a:r>
            <a:endParaRPr lang="es-AR" sz="2200" dirty="0">
              <a:solidFill>
                <a:srgbClr val="FF0000"/>
              </a:solidFill>
            </a:endParaRPr>
          </a:p>
        </p:txBody>
      </p:sp>
      <p:sp>
        <p:nvSpPr>
          <p:cNvPr id="3" name="Rectángulo 2">
            <a:extLst>
              <a:ext uri="{FF2B5EF4-FFF2-40B4-BE49-F238E27FC236}">
                <a16:creationId xmlns:a16="http://schemas.microsoft.com/office/drawing/2014/main" id="{0C7DE72A-48CF-47C7-A003-46FC2B517781}"/>
              </a:ext>
            </a:extLst>
          </p:cNvPr>
          <p:cNvSpPr/>
          <p:nvPr/>
        </p:nvSpPr>
        <p:spPr>
          <a:xfrm>
            <a:off x="2186172" y="1029878"/>
            <a:ext cx="5601918" cy="430887"/>
          </a:xfrm>
          <a:prstGeom prst="rect">
            <a:avLst/>
          </a:prstGeom>
        </p:spPr>
        <p:txBody>
          <a:bodyPr wrap="none">
            <a:spAutoFit/>
          </a:bodyPr>
          <a:lstStyle/>
          <a:p>
            <a:pPr>
              <a:defRPr/>
            </a:pPr>
            <a:r>
              <a:rPr lang="es-AR" sz="2200" dirty="0">
                <a:solidFill>
                  <a:srgbClr val="0070C0"/>
                </a:solidFill>
                <a:latin typeface="Calibri Light" panose="020F0302020204030204" pitchFamily="34" charset="0"/>
              </a:rPr>
              <a:t>¿Cuál es la relación entre fuerza y movimiento? </a:t>
            </a:r>
          </a:p>
        </p:txBody>
      </p:sp>
      <p:sp>
        <p:nvSpPr>
          <p:cNvPr id="7" name="Rectángulo 6">
            <a:extLst>
              <a:ext uri="{FF2B5EF4-FFF2-40B4-BE49-F238E27FC236}">
                <a16:creationId xmlns:a16="http://schemas.microsoft.com/office/drawing/2014/main" id="{0A503D0E-227F-4C55-93FF-8A7ACBA55B15}"/>
              </a:ext>
            </a:extLst>
          </p:cNvPr>
          <p:cNvSpPr/>
          <p:nvPr/>
        </p:nvSpPr>
        <p:spPr>
          <a:xfrm>
            <a:off x="605049" y="3930766"/>
            <a:ext cx="2149243" cy="430887"/>
          </a:xfrm>
          <a:prstGeom prst="rect">
            <a:avLst/>
          </a:prstGeom>
        </p:spPr>
        <p:txBody>
          <a:bodyPr wrap="none">
            <a:spAutoFit/>
          </a:bodyPr>
          <a:lstStyle/>
          <a:p>
            <a:pPr>
              <a:defRPr/>
            </a:pPr>
            <a:r>
              <a:rPr lang="es-AR" sz="2200" dirty="0">
                <a:latin typeface="Calibri Light" panose="020F0302020204030204" pitchFamily="34" charset="0"/>
              </a:rPr>
              <a:t>Mesa de madera</a:t>
            </a:r>
          </a:p>
        </p:txBody>
      </p:sp>
      <p:sp>
        <p:nvSpPr>
          <p:cNvPr id="8" name="Rectángulo 7">
            <a:extLst>
              <a:ext uri="{FF2B5EF4-FFF2-40B4-BE49-F238E27FC236}">
                <a16:creationId xmlns:a16="http://schemas.microsoft.com/office/drawing/2014/main" id="{B1BF2E76-CB01-46D6-9A00-29C057F5586C}"/>
              </a:ext>
            </a:extLst>
          </p:cNvPr>
          <p:cNvSpPr/>
          <p:nvPr/>
        </p:nvSpPr>
        <p:spPr>
          <a:xfrm>
            <a:off x="3663261" y="5135691"/>
            <a:ext cx="1776448" cy="430887"/>
          </a:xfrm>
          <a:prstGeom prst="rect">
            <a:avLst/>
          </a:prstGeom>
        </p:spPr>
        <p:txBody>
          <a:bodyPr wrap="none">
            <a:spAutoFit/>
          </a:bodyPr>
          <a:lstStyle/>
          <a:p>
            <a:pPr>
              <a:defRPr/>
            </a:pPr>
            <a:r>
              <a:rPr lang="es-AR" sz="2200" dirty="0">
                <a:latin typeface="Calibri Light" panose="020F0302020204030204" pitchFamily="34" charset="0"/>
              </a:rPr>
              <a:t>Mesa de hielo</a:t>
            </a:r>
          </a:p>
        </p:txBody>
      </p:sp>
      <p:sp>
        <p:nvSpPr>
          <p:cNvPr id="9" name="Rectángulo 8">
            <a:extLst>
              <a:ext uri="{FF2B5EF4-FFF2-40B4-BE49-F238E27FC236}">
                <a16:creationId xmlns:a16="http://schemas.microsoft.com/office/drawing/2014/main" id="{65776B79-7D36-4858-A8CD-CE04F7C11884}"/>
              </a:ext>
            </a:extLst>
          </p:cNvPr>
          <p:cNvSpPr/>
          <p:nvPr/>
        </p:nvSpPr>
        <p:spPr>
          <a:xfrm>
            <a:off x="5824666" y="6203853"/>
            <a:ext cx="2937471" cy="430887"/>
          </a:xfrm>
          <a:prstGeom prst="rect">
            <a:avLst/>
          </a:prstGeom>
        </p:spPr>
        <p:txBody>
          <a:bodyPr wrap="none">
            <a:spAutoFit/>
          </a:bodyPr>
          <a:lstStyle/>
          <a:p>
            <a:pPr>
              <a:defRPr/>
            </a:pPr>
            <a:r>
              <a:rPr lang="es-AR" sz="2200" dirty="0">
                <a:latin typeface="Calibri Light" panose="020F0302020204030204" pitchFamily="34" charset="0"/>
              </a:rPr>
              <a:t>Mesa con chorro de aire</a:t>
            </a:r>
          </a:p>
        </p:txBody>
      </p:sp>
      <p:pic>
        <p:nvPicPr>
          <p:cNvPr id="10" name="Imagen 9">
            <a:extLst>
              <a:ext uri="{FF2B5EF4-FFF2-40B4-BE49-F238E27FC236}">
                <a16:creationId xmlns:a16="http://schemas.microsoft.com/office/drawing/2014/main" id="{3D52EAC1-727F-485C-B2AD-841007D7E4B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r="76638" b="46558"/>
          <a:stretch/>
        </p:blipFill>
        <p:spPr>
          <a:xfrm>
            <a:off x="234292" y="1532724"/>
            <a:ext cx="2520000" cy="2398042"/>
          </a:xfrm>
          <a:prstGeom prst="rect">
            <a:avLst/>
          </a:prstGeom>
        </p:spPr>
      </p:pic>
      <p:pic>
        <p:nvPicPr>
          <p:cNvPr id="11" name="Imagen 10">
            <a:extLst>
              <a:ext uri="{FF2B5EF4-FFF2-40B4-BE49-F238E27FC236}">
                <a16:creationId xmlns:a16="http://schemas.microsoft.com/office/drawing/2014/main" id="{10CEFB4B-E191-4429-9BAD-7B3A688C233A}"/>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rcRect r="76638" b="44055"/>
          <a:stretch/>
        </p:blipFill>
        <p:spPr>
          <a:xfrm>
            <a:off x="3216555" y="2588044"/>
            <a:ext cx="2520000" cy="2510357"/>
          </a:xfrm>
          <a:prstGeom prst="rect">
            <a:avLst/>
          </a:prstGeom>
        </p:spPr>
      </p:pic>
      <p:pic>
        <p:nvPicPr>
          <p:cNvPr id="12" name="Imagen 11">
            <a:extLst>
              <a:ext uri="{FF2B5EF4-FFF2-40B4-BE49-F238E27FC236}">
                <a16:creationId xmlns:a16="http://schemas.microsoft.com/office/drawing/2014/main" id="{D5D98C07-D735-45FB-B0A3-C295AFB4E971}"/>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rcRect r="73777" b="46558"/>
          <a:stretch/>
        </p:blipFill>
        <p:spPr>
          <a:xfrm>
            <a:off x="6033401" y="4067529"/>
            <a:ext cx="2520000" cy="213632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9C57B230-DFA7-43DE-A0F8-62CEB372F48C}"/>
              </a:ext>
            </a:extLst>
          </p:cNvPr>
          <p:cNvSpPr/>
          <p:nvPr/>
        </p:nvSpPr>
        <p:spPr>
          <a:xfrm>
            <a:off x="168275" y="974725"/>
            <a:ext cx="8564563" cy="1108075"/>
          </a:xfrm>
          <a:prstGeom prst="rect">
            <a:avLst/>
          </a:prstGeom>
        </p:spPr>
        <p:txBody>
          <a:bodyPr>
            <a:spAutoFit/>
          </a:bodyPr>
          <a:lstStyle/>
          <a:p>
            <a:pPr algn="just">
              <a:spcAft>
                <a:spcPts val="0"/>
              </a:spcAft>
              <a:defRPr/>
            </a:pPr>
            <a:r>
              <a:rPr lang="es-AR" sz="2200" dirty="0">
                <a:latin typeface="+mn-lt"/>
              </a:rPr>
              <a:t>Todo cuerpo continúa en su estado de reposo, o moviéndose con velocidad constante en línea recta, a menos que actúe sobre él una fuerza neta.</a:t>
            </a:r>
          </a:p>
        </p:txBody>
      </p:sp>
      <p:sp>
        <p:nvSpPr>
          <p:cNvPr id="5" name="CuadroTexto 4">
            <a:extLst>
              <a:ext uri="{FF2B5EF4-FFF2-40B4-BE49-F238E27FC236}">
                <a16:creationId xmlns:a16="http://schemas.microsoft.com/office/drawing/2014/main" id="{0DACC766-C3BB-4DA1-B507-C1DFFB604792}"/>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Primera Ley de Newton. Principio de inercia.</a:t>
            </a:r>
          </a:p>
        </p:txBody>
      </p:sp>
      <p:sp>
        <p:nvSpPr>
          <p:cNvPr id="9" name="Rectángulo 8">
            <a:extLst>
              <a:ext uri="{FF2B5EF4-FFF2-40B4-BE49-F238E27FC236}">
                <a16:creationId xmlns:a16="http://schemas.microsoft.com/office/drawing/2014/main" id="{CD218924-44D3-4ABE-B332-18AB5E8677EF}"/>
              </a:ext>
            </a:extLst>
          </p:cNvPr>
          <p:cNvSpPr/>
          <p:nvPr/>
        </p:nvSpPr>
        <p:spPr>
          <a:xfrm>
            <a:off x="120650" y="922338"/>
            <a:ext cx="8696325" cy="1108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pic>
        <p:nvPicPr>
          <p:cNvPr id="11269" name="Imagen 5">
            <a:extLst>
              <a:ext uri="{FF2B5EF4-FFF2-40B4-BE49-F238E27FC236}">
                <a16:creationId xmlns:a16="http://schemas.microsoft.com/office/drawing/2014/main" id="{2EFE039E-092A-49FB-B131-C0F4D5ADF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9763" y="3497263"/>
            <a:ext cx="4354512"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n 1">
            <a:extLst>
              <a:ext uri="{FF2B5EF4-FFF2-40B4-BE49-F238E27FC236}">
                <a16:creationId xmlns:a16="http://schemas.microsoft.com/office/drawing/2014/main" id="{7FE8E396-B65B-4004-B5A7-74BA0FC45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807" b="4605"/>
          <a:stretch>
            <a:fillRect/>
          </a:stretch>
        </p:blipFill>
        <p:spPr bwMode="auto">
          <a:xfrm>
            <a:off x="147638" y="2389188"/>
            <a:ext cx="39624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14990</TotalTime>
  <Words>1805</Words>
  <Application>Microsoft Office PowerPoint</Application>
  <PresentationFormat>On-screen Show (4:3)</PresentationFormat>
  <Paragraphs>249</Paragraphs>
  <Slides>37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Arial</vt:lpstr>
      <vt:lpstr>Calibri</vt:lpstr>
      <vt:lpstr>Calibri Light</vt:lpstr>
      <vt:lpstr>Symbol</vt:lpstr>
      <vt:lpstr>Times New Roman</vt:lpstr>
      <vt:lpstr>Times-Bold</vt:lpstr>
      <vt:lpstr>Times-Italic</vt:lpstr>
      <vt:lpstr>Times-Roman</vt:lpstr>
      <vt:lpstr>Diseño predeterminado</vt:lpstr>
      <vt:lpstr>PowerPoint Presentation</vt:lpstr>
      <vt:lpstr>PowerPoint Presentation</vt:lpstr>
      <vt:lpstr>Leyes del movimiento de Newton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Windows 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word</cp:lastModifiedBy>
  <cp:revision>361</cp:revision>
  <dcterms:created xsi:type="dcterms:W3CDTF">2009-03-15T00:38:57Z</dcterms:created>
  <dcterms:modified xsi:type="dcterms:W3CDTF">2026-02-26T23:51:50Z</dcterms:modified>
</cp:coreProperties>
</file>