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372" r:id="rId2"/>
    <p:sldId id="375" r:id="rId3"/>
    <p:sldId id="370" r:id="rId4"/>
    <p:sldId id="352" r:id="rId5"/>
    <p:sldId id="376" r:id="rId6"/>
    <p:sldId id="419" r:id="rId7"/>
    <p:sldId id="420" r:id="rId8"/>
    <p:sldId id="378" r:id="rId9"/>
    <p:sldId id="383" r:id="rId10"/>
    <p:sldId id="384" r:id="rId11"/>
    <p:sldId id="386" r:id="rId12"/>
    <p:sldId id="388" r:id="rId13"/>
    <p:sldId id="421" r:id="rId14"/>
    <p:sldId id="389" r:id="rId15"/>
    <p:sldId id="390" r:id="rId16"/>
    <p:sldId id="415" r:id="rId17"/>
    <p:sldId id="392" r:id="rId18"/>
    <p:sldId id="391" r:id="rId19"/>
    <p:sldId id="416" r:id="rId20"/>
    <p:sldId id="393" r:id="rId21"/>
    <p:sldId id="414" r:id="rId22"/>
    <p:sldId id="413" r:id="rId23"/>
    <p:sldId id="422" r:id="rId24"/>
    <p:sldId id="423" r:id="rId25"/>
    <p:sldId id="394" r:id="rId26"/>
    <p:sldId id="395" r:id="rId27"/>
    <p:sldId id="396" r:id="rId28"/>
    <p:sldId id="397" r:id="rId29"/>
    <p:sldId id="398" r:id="rId30"/>
    <p:sldId id="399" r:id="rId31"/>
    <p:sldId id="424" r:id="rId32"/>
    <p:sldId id="400" r:id="rId33"/>
    <p:sldId id="401" r:id="rId34"/>
    <p:sldId id="417" r:id="rId35"/>
    <p:sldId id="402" r:id="rId36"/>
    <p:sldId id="403" r:id="rId37"/>
    <p:sldId id="418" r:id="rId38"/>
    <p:sldId id="404" r:id="rId39"/>
    <p:sldId id="405" r:id="rId40"/>
    <p:sldId id="406" r:id="rId41"/>
    <p:sldId id="407" r:id="rId42"/>
    <p:sldId id="408" r:id="rId43"/>
    <p:sldId id="409" r:id="rId44"/>
    <p:sldId id="410" r:id="rId45"/>
    <p:sldId id="411" r:id="rId46"/>
    <p:sldId id="412" r:id="rId47"/>
    <p:sldId id="377" r:id="rId48"/>
    <p:sldId id="426" r:id="rId49"/>
    <p:sldId id="425" r:id="rId50"/>
  </p:sldIdLst>
  <p:sldSz cx="9144000" cy="6858000" type="screen4x3"/>
  <p:notesSz cx="6815138" cy="9942513"/>
  <p:defaultTextStyle>
    <a:defPPr>
      <a:defRPr lang="es-ES_tradnl"/>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54">
          <p15:clr>
            <a:srgbClr val="A4A3A4"/>
          </p15:clr>
        </p15:guide>
        <p15:guide id="2" pos="29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FFCC"/>
    <a:srgbClr val="00CCFF"/>
    <a:srgbClr val="FF0066"/>
    <a:srgbClr val="CCFFFF"/>
    <a:srgbClr val="CCECFF"/>
    <a:srgbClr val="333333"/>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3750" autoAdjust="0"/>
  </p:normalViewPr>
  <p:slideViewPr>
    <p:cSldViewPr snapToGrid="0">
      <p:cViewPr varScale="1">
        <p:scale>
          <a:sx n="72" d="100"/>
          <a:sy n="72" d="100"/>
        </p:scale>
        <p:origin x="720" y="72"/>
      </p:cViewPr>
      <p:guideLst>
        <p:guide orient="horz" pos="2154"/>
        <p:guide pos="2928"/>
      </p:guideLst>
    </p:cSldViewPr>
  </p:slideViewPr>
  <p:notesTextViewPr>
    <p:cViewPr>
      <p:scale>
        <a:sx n="100" d="100"/>
        <a:sy n="100" d="100"/>
      </p:scale>
      <p:origin x="0" y="0"/>
    </p:cViewPr>
  </p:notesTextViewPr>
  <p:sorterViewPr>
    <p:cViewPr>
      <p:scale>
        <a:sx n="66" d="100"/>
        <a:sy n="66" d="100"/>
      </p:scale>
      <p:origin x="0" y="2693"/>
    </p:cViewPr>
  </p:sorter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a:extLst>
              <a:ext uri="{FF2B5EF4-FFF2-40B4-BE49-F238E27FC236}">
                <a16:creationId xmlns:a16="http://schemas.microsoft.com/office/drawing/2014/main" id="{B715FB6F-AF2C-489D-AD1B-86F13A515579}"/>
              </a:ext>
            </a:extLst>
          </p:cNvPr>
          <p:cNvSpPr>
            <a:spLocks noGrp="1"/>
          </p:cNvSpPr>
          <p:nvPr>
            <p:ph type="hdr" sz="quarter"/>
          </p:nvPr>
        </p:nvSpPr>
        <p:spPr>
          <a:xfrm>
            <a:off x="0" y="0"/>
            <a:ext cx="2952750" cy="496888"/>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s-ES"/>
          </a:p>
        </p:txBody>
      </p:sp>
      <p:sp>
        <p:nvSpPr>
          <p:cNvPr id="3" name="2 Marcador de fecha">
            <a:extLst>
              <a:ext uri="{FF2B5EF4-FFF2-40B4-BE49-F238E27FC236}">
                <a16:creationId xmlns:a16="http://schemas.microsoft.com/office/drawing/2014/main" id="{492B7EBE-F669-49F5-867D-1014B13C1C88}"/>
              </a:ext>
            </a:extLst>
          </p:cNvPr>
          <p:cNvSpPr>
            <a:spLocks noGrp="1"/>
          </p:cNvSpPr>
          <p:nvPr>
            <p:ph type="dt" idx="1"/>
          </p:nvPr>
        </p:nvSpPr>
        <p:spPr>
          <a:xfrm>
            <a:off x="3860800" y="0"/>
            <a:ext cx="2952750" cy="496888"/>
          </a:xfrm>
          <a:prstGeom prst="rect">
            <a:avLst/>
          </a:prstGeom>
        </p:spPr>
        <p:txBody>
          <a:bodyPr vert="horz" lIns="91440" tIns="45720" rIns="91440" bIns="45720" rtlCol="0"/>
          <a:lstStyle>
            <a:lvl1pPr algn="r" eaLnBrk="1" hangingPunct="1">
              <a:defRPr sz="1200">
                <a:latin typeface="Arial" charset="0"/>
              </a:defRPr>
            </a:lvl1pPr>
          </a:lstStyle>
          <a:p>
            <a:pPr>
              <a:defRPr/>
            </a:pPr>
            <a:fld id="{E46AC345-D698-4F70-842E-E7FEC17611A4}" type="datetimeFigureOut">
              <a:rPr lang="es-ES"/>
              <a:pPr>
                <a:defRPr/>
              </a:pPr>
              <a:t>27/02/2026</a:t>
            </a:fld>
            <a:endParaRPr lang="es-ES"/>
          </a:p>
        </p:txBody>
      </p:sp>
      <p:sp>
        <p:nvSpPr>
          <p:cNvPr id="4" name="3 Marcador de imagen de diapositiva">
            <a:extLst>
              <a:ext uri="{FF2B5EF4-FFF2-40B4-BE49-F238E27FC236}">
                <a16:creationId xmlns:a16="http://schemas.microsoft.com/office/drawing/2014/main" id="{878E1D9A-59F5-489A-A975-130EAB43CBDD}"/>
              </a:ext>
            </a:extLst>
          </p:cNvPr>
          <p:cNvSpPr>
            <a:spLocks noGrp="1" noRot="1" noChangeAspect="1"/>
          </p:cNvSpPr>
          <p:nvPr>
            <p:ph type="sldImg" idx="2"/>
          </p:nvPr>
        </p:nvSpPr>
        <p:spPr>
          <a:xfrm>
            <a:off x="923925" y="746125"/>
            <a:ext cx="4968875" cy="3727450"/>
          </a:xfrm>
          <a:prstGeom prst="rect">
            <a:avLst/>
          </a:prstGeom>
          <a:noFill/>
          <a:ln w="12700">
            <a:solidFill>
              <a:prstClr val="black"/>
            </a:solidFill>
          </a:ln>
        </p:spPr>
        <p:txBody>
          <a:bodyPr vert="horz" lIns="91440" tIns="45720" rIns="91440" bIns="45720" rtlCol="0" anchor="ctr"/>
          <a:lstStyle/>
          <a:p>
            <a:pPr lvl="0"/>
            <a:endParaRPr lang="es-ES" noProof="0"/>
          </a:p>
        </p:txBody>
      </p:sp>
      <p:sp>
        <p:nvSpPr>
          <p:cNvPr id="5" name="4 Marcador de notas">
            <a:extLst>
              <a:ext uri="{FF2B5EF4-FFF2-40B4-BE49-F238E27FC236}">
                <a16:creationId xmlns:a16="http://schemas.microsoft.com/office/drawing/2014/main" id="{6B061F31-16EE-41CF-A317-49F3358AE824}"/>
              </a:ext>
            </a:extLst>
          </p:cNvPr>
          <p:cNvSpPr>
            <a:spLocks noGrp="1"/>
          </p:cNvSpPr>
          <p:nvPr>
            <p:ph type="body" sz="quarter" idx="3"/>
          </p:nvPr>
        </p:nvSpPr>
        <p:spPr>
          <a:xfrm>
            <a:off x="681038" y="4722813"/>
            <a:ext cx="5453062" cy="4473575"/>
          </a:xfrm>
          <a:prstGeom prst="rect">
            <a:avLst/>
          </a:prstGeom>
        </p:spPr>
        <p:txBody>
          <a:bodyPr vert="horz" lIns="91440" tIns="45720" rIns="91440" bIns="45720" rtlCol="0">
            <a:normAutofit/>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6" name="5 Marcador de pie de página">
            <a:extLst>
              <a:ext uri="{FF2B5EF4-FFF2-40B4-BE49-F238E27FC236}">
                <a16:creationId xmlns:a16="http://schemas.microsoft.com/office/drawing/2014/main" id="{E9FB7EED-97EB-48A5-8C96-3E9DDD89582F}"/>
              </a:ext>
            </a:extLst>
          </p:cNvPr>
          <p:cNvSpPr>
            <a:spLocks noGrp="1"/>
          </p:cNvSpPr>
          <p:nvPr>
            <p:ph type="ftr" sz="quarter" idx="4"/>
          </p:nvPr>
        </p:nvSpPr>
        <p:spPr>
          <a:xfrm>
            <a:off x="0" y="9444038"/>
            <a:ext cx="2952750" cy="496887"/>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s-ES"/>
          </a:p>
        </p:txBody>
      </p:sp>
      <p:sp>
        <p:nvSpPr>
          <p:cNvPr id="7" name="6 Marcador de número de diapositiva">
            <a:extLst>
              <a:ext uri="{FF2B5EF4-FFF2-40B4-BE49-F238E27FC236}">
                <a16:creationId xmlns:a16="http://schemas.microsoft.com/office/drawing/2014/main" id="{E500E435-5BBA-4EDD-AED4-FEE1CBF33A40}"/>
              </a:ext>
            </a:extLst>
          </p:cNvPr>
          <p:cNvSpPr>
            <a:spLocks noGrp="1"/>
          </p:cNvSpPr>
          <p:nvPr>
            <p:ph type="sldNum" sz="quarter" idx="5"/>
          </p:nvPr>
        </p:nvSpPr>
        <p:spPr>
          <a:xfrm>
            <a:off x="3860800" y="9444038"/>
            <a:ext cx="295275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24F4B5D1-51B1-4393-A658-03C5B7BFFA10}" type="slidenum">
              <a:rPr lang="es-ES"/>
              <a:pPr>
                <a:defRPr/>
              </a:pPr>
              <a:t>‹#›</a:t>
            </a:fld>
            <a:endParaRPr lang="es-E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Marcador de imagen de diapositiva 1">
            <a:extLst>
              <a:ext uri="{FF2B5EF4-FFF2-40B4-BE49-F238E27FC236}">
                <a16:creationId xmlns:a16="http://schemas.microsoft.com/office/drawing/2014/main" id="{09DA93CC-9595-4DBF-91F3-D296B0C18FC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Marcador de notas 2">
            <a:extLst>
              <a:ext uri="{FF2B5EF4-FFF2-40B4-BE49-F238E27FC236}">
                <a16:creationId xmlns:a16="http://schemas.microsoft.com/office/drawing/2014/main" id="{D11155AD-6AF8-4FE1-A943-1412B535FCF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AR" altLang="es-AR">
                <a:latin typeface="Cambria Math" panose="02040503050406030204" pitchFamily="18" charset="0"/>
              </a:rPr>
              <a:t>"Escriba aquí la ecuación."</a:t>
            </a:r>
            <a:endParaRPr lang="es-AR" altLang="es-AR"/>
          </a:p>
        </p:txBody>
      </p:sp>
      <p:sp>
        <p:nvSpPr>
          <p:cNvPr id="10244" name="Marcador de número de diapositiva 3">
            <a:extLst>
              <a:ext uri="{FF2B5EF4-FFF2-40B4-BE49-F238E27FC236}">
                <a16:creationId xmlns:a16="http://schemas.microsoft.com/office/drawing/2014/main" id="{05F23514-5DB0-4E8D-B9B7-41347592372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77F4B34-D9E6-4172-A5DD-D3364D5572E6}" type="slidenum">
              <a:rPr lang="es-ES" altLang="es-AR" smtClean="0"/>
              <a:pPr/>
              <a:t>9</a:t>
            </a:fld>
            <a:endParaRPr lang="es-ES" altLang="es-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Marcador de imagen de diapositiva 1">
            <a:extLst>
              <a:ext uri="{FF2B5EF4-FFF2-40B4-BE49-F238E27FC236}">
                <a16:creationId xmlns:a16="http://schemas.microsoft.com/office/drawing/2014/main" id="{D7E6297B-CAE5-4B27-BD2B-2D5AB5F493F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Marcador de notas 2">
            <a:extLst>
              <a:ext uri="{FF2B5EF4-FFF2-40B4-BE49-F238E27FC236}">
                <a16:creationId xmlns:a16="http://schemas.microsoft.com/office/drawing/2014/main" id="{B3B6E9A7-ECF6-49CE-A402-4587443A8C2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AR" altLang="es-AR"/>
          </a:p>
        </p:txBody>
      </p:sp>
      <p:sp>
        <p:nvSpPr>
          <p:cNvPr id="13316" name="Marcador de número de diapositiva 3">
            <a:extLst>
              <a:ext uri="{FF2B5EF4-FFF2-40B4-BE49-F238E27FC236}">
                <a16:creationId xmlns:a16="http://schemas.microsoft.com/office/drawing/2014/main" id="{5D3F7158-2493-472F-8B03-A50778D52BB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FF31E4A-2CC5-4FA3-89E6-4DBECAA96723}" type="slidenum">
              <a:rPr lang="es-ES" altLang="es-AR" smtClean="0"/>
              <a:pPr/>
              <a:t>11</a:t>
            </a:fld>
            <a:endParaRPr lang="es-ES" altLang="es-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a:t>Haga clic para modificar el estilo de subtítulo del patrón</a:t>
            </a:r>
          </a:p>
        </p:txBody>
      </p:sp>
      <p:sp>
        <p:nvSpPr>
          <p:cNvPr id="4" name="Rectangle 4">
            <a:extLst>
              <a:ext uri="{FF2B5EF4-FFF2-40B4-BE49-F238E27FC236}">
                <a16:creationId xmlns:a16="http://schemas.microsoft.com/office/drawing/2014/main" id="{AE8F263C-2624-4708-8BBF-5335DD4AEB7D}"/>
              </a:ext>
            </a:extLst>
          </p:cNvPr>
          <p:cNvSpPr>
            <a:spLocks noGrp="1" noChangeArrowheads="1"/>
          </p:cNvSpPr>
          <p:nvPr>
            <p:ph type="dt" sz="half" idx="10"/>
          </p:nvPr>
        </p:nvSpPr>
        <p:spPr>
          <a:ln/>
        </p:spPr>
        <p:txBody>
          <a:bodyPr/>
          <a:lstStyle>
            <a:lvl1pPr>
              <a:defRPr/>
            </a:lvl1pPr>
          </a:lstStyle>
          <a:p>
            <a:pPr>
              <a:defRPr/>
            </a:pPr>
            <a:endParaRPr lang="es-ES_tradnl"/>
          </a:p>
        </p:txBody>
      </p:sp>
      <p:sp>
        <p:nvSpPr>
          <p:cNvPr id="5" name="Rectangle 5">
            <a:extLst>
              <a:ext uri="{FF2B5EF4-FFF2-40B4-BE49-F238E27FC236}">
                <a16:creationId xmlns:a16="http://schemas.microsoft.com/office/drawing/2014/main" id="{B157CB58-01AE-444D-9CF8-9F0523FE2C91}"/>
              </a:ext>
            </a:extLst>
          </p:cNvPr>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6">
            <a:extLst>
              <a:ext uri="{FF2B5EF4-FFF2-40B4-BE49-F238E27FC236}">
                <a16:creationId xmlns:a16="http://schemas.microsoft.com/office/drawing/2014/main" id="{89A77968-DA4A-488A-B875-CE51A5BB4DAA}"/>
              </a:ext>
            </a:extLst>
          </p:cNvPr>
          <p:cNvSpPr>
            <a:spLocks noGrp="1" noChangeArrowheads="1"/>
          </p:cNvSpPr>
          <p:nvPr>
            <p:ph type="sldNum" sz="quarter" idx="12"/>
          </p:nvPr>
        </p:nvSpPr>
        <p:spPr>
          <a:ln/>
        </p:spPr>
        <p:txBody>
          <a:bodyPr/>
          <a:lstStyle>
            <a:lvl1pPr>
              <a:defRPr/>
            </a:lvl1pPr>
          </a:lstStyle>
          <a:p>
            <a:pPr>
              <a:defRPr/>
            </a:pPr>
            <a:fld id="{06DA319C-B68D-4A59-AAAA-6FDC0195DC22}" type="slidenum">
              <a:rPr lang="es-ES_tradnl"/>
              <a:pPr>
                <a:defRPr/>
              </a:pPr>
              <a:t>‹#›</a:t>
            </a:fld>
            <a:endParaRPr lang="es-ES_tradnl"/>
          </a:p>
        </p:txBody>
      </p:sp>
    </p:spTree>
    <p:extLst>
      <p:ext uri="{BB962C8B-B14F-4D97-AF65-F5344CB8AC3E}">
        <p14:creationId xmlns:p14="http://schemas.microsoft.com/office/powerpoint/2010/main" val="1346135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4">
            <a:extLst>
              <a:ext uri="{FF2B5EF4-FFF2-40B4-BE49-F238E27FC236}">
                <a16:creationId xmlns:a16="http://schemas.microsoft.com/office/drawing/2014/main" id="{9B40D148-5879-4576-B9E6-6C039C419124}"/>
              </a:ext>
            </a:extLst>
          </p:cNvPr>
          <p:cNvSpPr>
            <a:spLocks noGrp="1" noChangeArrowheads="1"/>
          </p:cNvSpPr>
          <p:nvPr>
            <p:ph type="dt" sz="half" idx="10"/>
          </p:nvPr>
        </p:nvSpPr>
        <p:spPr>
          <a:ln/>
        </p:spPr>
        <p:txBody>
          <a:bodyPr/>
          <a:lstStyle>
            <a:lvl1pPr>
              <a:defRPr/>
            </a:lvl1pPr>
          </a:lstStyle>
          <a:p>
            <a:pPr>
              <a:defRPr/>
            </a:pPr>
            <a:endParaRPr lang="es-ES_tradnl"/>
          </a:p>
        </p:txBody>
      </p:sp>
      <p:sp>
        <p:nvSpPr>
          <p:cNvPr id="5" name="Rectangle 5">
            <a:extLst>
              <a:ext uri="{FF2B5EF4-FFF2-40B4-BE49-F238E27FC236}">
                <a16:creationId xmlns:a16="http://schemas.microsoft.com/office/drawing/2014/main" id="{8DA16D99-9547-446F-B081-1872C1CEBC72}"/>
              </a:ext>
            </a:extLst>
          </p:cNvPr>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6">
            <a:extLst>
              <a:ext uri="{FF2B5EF4-FFF2-40B4-BE49-F238E27FC236}">
                <a16:creationId xmlns:a16="http://schemas.microsoft.com/office/drawing/2014/main" id="{07DEBED1-2BB0-4E06-AAE4-AE5879046BA7}"/>
              </a:ext>
            </a:extLst>
          </p:cNvPr>
          <p:cNvSpPr>
            <a:spLocks noGrp="1" noChangeArrowheads="1"/>
          </p:cNvSpPr>
          <p:nvPr>
            <p:ph type="sldNum" sz="quarter" idx="12"/>
          </p:nvPr>
        </p:nvSpPr>
        <p:spPr>
          <a:ln/>
        </p:spPr>
        <p:txBody>
          <a:bodyPr/>
          <a:lstStyle>
            <a:lvl1pPr>
              <a:defRPr/>
            </a:lvl1pPr>
          </a:lstStyle>
          <a:p>
            <a:pPr>
              <a:defRPr/>
            </a:pPr>
            <a:fld id="{16FE0C2D-47A0-48C4-9D5D-AF6BFE51DB0C}" type="slidenum">
              <a:rPr lang="es-ES_tradnl"/>
              <a:pPr>
                <a:defRPr/>
              </a:pPr>
              <a:t>‹#›</a:t>
            </a:fld>
            <a:endParaRPr lang="es-ES_tradnl"/>
          </a:p>
        </p:txBody>
      </p:sp>
    </p:spTree>
    <p:extLst>
      <p:ext uri="{BB962C8B-B14F-4D97-AF65-F5344CB8AC3E}">
        <p14:creationId xmlns:p14="http://schemas.microsoft.com/office/powerpoint/2010/main" val="4231292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4">
            <a:extLst>
              <a:ext uri="{FF2B5EF4-FFF2-40B4-BE49-F238E27FC236}">
                <a16:creationId xmlns:a16="http://schemas.microsoft.com/office/drawing/2014/main" id="{A08F008F-1247-4189-A887-2AF3496A3EC8}"/>
              </a:ext>
            </a:extLst>
          </p:cNvPr>
          <p:cNvSpPr>
            <a:spLocks noGrp="1" noChangeArrowheads="1"/>
          </p:cNvSpPr>
          <p:nvPr>
            <p:ph type="dt" sz="half" idx="10"/>
          </p:nvPr>
        </p:nvSpPr>
        <p:spPr>
          <a:ln/>
        </p:spPr>
        <p:txBody>
          <a:bodyPr/>
          <a:lstStyle>
            <a:lvl1pPr>
              <a:defRPr/>
            </a:lvl1pPr>
          </a:lstStyle>
          <a:p>
            <a:pPr>
              <a:defRPr/>
            </a:pPr>
            <a:endParaRPr lang="es-ES_tradnl"/>
          </a:p>
        </p:txBody>
      </p:sp>
      <p:sp>
        <p:nvSpPr>
          <p:cNvPr id="5" name="Rectangle 5">
            <a:extLst>
              <a:ext uri="{FF2B5EF4-FFF2-40B4-BE49-F238E27FC236}">
                <a16:creationId xmlns:a16="http://schemas.microsoft.com/office/drawing/2014/main" id="{B7C48788-455E-426C-9FE4-AFF10BF2CE47}"/>
              </a:ext>
            </a:extLst>
          </p:cNvPr>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6">
            <a:extLst>
              <a:ext uri="{FF2B5EF4-FFF2-40B4-BE49-F238E27FC236}">
                <a16:creationId xmlns:a16="http://schemas.microsoft.com/office/drawing/2014/main" id="{44E102A9-F2D9-439D-A1F1-5177E7090421}"/>
              </a:ext>
            </a:extLst>
          </p:cNvPr>
          <p:cNvSpPr>
            <a:spLocks noGrp="1" noChangeArrowheads="1"/>
          </p:cNvSpPr>
          <p:nvPr>
            <p:ph type="sldNum" sz="quarter" idx="12"/>
          </p:nvPr>
        </p:nvSpPr>
        <p:spPr>
          <a:ln/>
        </p:spPr>
        <p:txBody>
          <a:bodyPr/>
          <a:lstStyle>
            <a:lvl1pPr>
              <a:defRPr/>
            </a:lvl1pPr>
          </a:lstStyle>
          <a:p>
            <a:pPr>
              <a:defRPr/>
            </a:pPr>
            <a:fld id="{E641A498-7375-4A9D-8CBE-9DAAD7FAADE7}" type="slidenum">
              <a:rPr lang="es-ES_tradnl"/>
              <a:pPr>
                <a:defRPr/>
              </a:pPr>
              <a:t>‹#›</a:t>
            </a:fld>
            <a:endParaRPr lang="es-ES_tradnl"/>
          </a:p>
        </p:txBody>
      </p:sp>
    </p:spTree>
    <p:extLst>
      <p:ext uri="{BB962C8B-B14F-4D97-AF65-F5344CB8AC3E}">
        <p14:creationId xmlns:p14="http://schemas.microsoft.com/office/powerpoint/2010/main" val="24381091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4638"/>
            <a:ext cx="8229600" cy="585152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3" name="Rectangle 4">
            <a:extLst>
              <a:ext uri="{FF2B5EF4-FFF2-40B4-BE49-F238E27FC236}">
                <a16:creationId xmlns:a16="http://schemas.microsoft.com/office/drawing/2014/main" id="{2A82291E-5A47-4758-8655-D52236DEDA9B}"/>
              </a:ext>
            </a:extLst>
          </p:cNvPr>
          <p:cNvSpPr>
            <a:spLocks noGrp="1" noChangeArrowheads="1"/>
          </p:cNvSpPr>
          <p:nvPr>
            <p:ph type="dt" sz="half" idx="10"/>
          </p:nvPr>
        </p:nvSpPr>
        <p:spPr>
          <a:ln/>
        </p:spPr>
        <p:txBody>
          <a:bodyPr/>
          <a:lstStyle>
            <a:lvl1pPr>
              <a:defRPr/>
            </a:lvl1pPr>
          </a:lstStyle>
          <a:p>
            <a:pPr>
              <a:defRPr/>
            </a:pPr>
            <a:endParaRPr lang="es-ES_tradnl"/>
          </a:p>
        </p:txBody>
      </p:sp>
      <p:sp>
        <p:nvSpPr>
          <p:cNvPr id="4" name="Rectangle 5">
            <a:extLst>
              <a:ext uri="{FF2B5EF4-FFF2-40B4-BE49-F238E27FC236}">
                <a16:creationId xmlns:a16="http://schemas.microsoft.com/office/drawing/2014/main" id="{EFCA76A0-3EF9-43D1-9996-9ACF1E30A993}"/>
              </a:ext>
            </a:extLst>
          </p:cNvPr>
          <p:cNvSpPr>
            <a:spLocks noGrp="1" noChangeArrowheads="1"/>
          </p:cNvSpPr>
          <p:nvPr>
            <p:ph type="ftr" sz="quarter" idx="11"/>
          </p:nvPr>
        </p:nvSpPr>
        <p:spPr>
          <a:ln/>
        </p:spPr>
        <p:txBody>
          <a:bodyPr/>
          <a:lstStyle>
            <a:lvl1pPr>
              <a:defRPr/>
            </a:lvl1pPr>
          </a:lstStyle>
          <a:p>
            <a:pPr>
              <a:defRPr/>
            </a:pPr>
            <a:endParaRPr lang="es-ES_tradnl"/>
          </a:p>
        </p:txBody>
      </p:sp>
      <p:sp>
        <p:nvSpPr>
          <p:cNvPr id="5" name="Rectangle 6">
            <a:extLst>
              <a:ext uri="{FF2B5EF4-FFF2-40B4-BE49-F238E27FC236}">
                <a16:creationId xmlns:a16="http://schemas.microsoft.com/office/drawing/2014/main" id="{85BAE45B-3D09-49AD-820B-37A5B8584D83}"/>
              </a:ext>
            </a:extLst>
          </p:cNvPr>
          <p:cNvSpPr>
            <a:spLocks noGrp="1" noChangeArrowheads="1"/>
          </p:cNvSpPr>
          <p:nvPr>
            <p:ph type="sldNum" sz="quarter" idx="12"/>
          </p:nvPr>
        </p:nvSpPr>
        <p:spPr>
          <a:ln/>
        </p:spPr>
        <p:txBody>
          <a:bodyPr/>
          <a:lstStyle>
            <a:lvl1pPr>
              <a:defRPr/>
            </a:lvl1pPr>
          </a:lstStyle>
          <a:p>
            <a:pPr>
              <a:defRPr/>
            </a:pPr>
            <a:fld id="{59406D9E-3952-457F-BE69-A16DF1DDC64F}" type="slidenum">
              <a:rPr lang="es-ES_tradnl"/>
              <a:pPr>
                <a:defRPr/>
              </a:pPr>
              <a:t>‹#›</a:t>
            </a:fld>
            <a:endParaRPr lang="es-ES_tradnl"/>
          </a:p>
        </p:txBody>
      </p:sp>
    </p:spTree>
    <p:extLst>
      <p:ext uri="{BB962C8B-B14F-4D97-AF65-F5344CB8AC3E}">
        <p14:creationId xmlns:p14="http://schemas.microsoft.com/office/powerpoint/2010/main" val="875578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4">
            <a:extLst>
              <a:ext uri="{FF2B5EF4-FFF2-40B4-BE49-F238E27FC236}">
                <a16:creationId xmlns:a16="http://schemas.microsoft.com/office/drawing/2014/main" id="{3612D357-B760-4F53-98A6-5EE3804F33F8}"/>
              </a:ext>
            </a:extLst>
          </p:cNvPr>
          <p:cNvSpPr>
            <a:spLocks noGrp="1" noChangeArrowheads="1"/>
          </p:cNvSpPr>
          <p:nvPr>
            <p:ph type="dt" sz="half" idx="10"/>
          </p:nvPr>
        </p:nvSpPr>
        <p:spPr>
          <a:ln/>
        </p:spPr>
        <p:txBody>
          <a:bodyPr/>
          <a:lstStyle>
            <a:lvl1pPr>
              <a:defRPr/>
            </a:lvl1pPr>
          </a:lstStyle>
          <a:p>
            <a:pPr>
              <a:defRPr/>
            </a:pPr>
            <a:endParaRPr lang="es-ES_tradnl"/>
          </a:p>
        </p:txBody>
      </p:sp>
      <p:sp>
        <p:nvSpPr>
          <p:cNvPr id="5" name="Rectangle 5">
            <a:extLst>
              <a:ext uri="{FF2B5EF4-FFF2-40B4-BE49-F238E27FC236}">
                <a16:creationId xmlns:a16="http://schemas.microsoft.com/office/drawing/2014/main" id="{A8B93C0A-2C1C-4D37-B8D1-8A07DA1F6226}"/>
              </a:ext>
            </a:extLst>
          </p:cNvPr>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6">
            <a:extLst>
              <a:ext uri="{FF2B5EF4-FFF2-40B4-BE49-F238E27FC236}">
                <a16:creationId xmlns:a16="http://schemas.microsoft.com/office/drawing/2014/main" id="{9800439B-160F-4DCD-A0B8-7C76B35683B9}"/>
              </a:ext>
            </a:extLst>
          </p:cNvPr>
          <p:cNvSpPr>
            <a:spLocks noGrp="1" noChangeArrowheads="1"/>
          </p:cNvSpPr>
          <p:nvPr>
            <p:ph type="sldNum" sz="quarter" idx="12"/>
          </p:nvPr>
        </p:nvSpPr>
        <p:spPr>
          <a:ln/>
        </p:spPr>
        <p:txBody>
          <a:bodyPr/>
          <a:lstStyle>
            <a:lvl1pPr>
              <a:defRPr/>
            </a:lvl1pPr>
          </a:lstStyle>
          <a:p>
            <a:pPr>
              <a:defRPr/>
            </a:pPr>
            <a:fld id="{3566AB55-51F8-4644-92BB-51851D5823B9}" type="slidenum">
              <a:rPr lang="es-ES_tradnl"/>
              <a:pPr>
                <a:defRPr/>
              </a:pPr>
              <a:t>‹#›</a:t>
            </a:fld>
            <a:endParaRPr lang="es-ES_tradnl"/>
          </a:p>
        </p:txBody>
      </p:sp>
    </p:spTree>
    <p:extLst>
      <p:ext uri="{BB962C8B-B14F-4D97-AF65-F5344CB8AC3E}">
        <p14:creationId xmlns:p14="http://schemas.microsoft.com/office/powerpoint/2010/main" val="3894697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Rectangle 4">
            <a:extLst>
              <a:ext uri="{FF2B5EF4-FFF2-40B4-BE49-F238E27FC236}">
                <a16:creationId xmlns:a16="http://schemas.microsoft.com/office/drawing/2014/main" id="{5216EFD9-FDAB-4BF6-ADBE-C2FD7F4B28F9}"/>
              </a:ext>
            </a:extLst>
          </p:cNvPr>
          <p:cNvSpPr>
            <a:spLocks noGrp="1" noChangeArrowheads="1"/>
          </p:cNvSpPr>
          <p:nvPr>
            <p:ph type="dt" sz="half" idx="10"/>
          </p:nvPr>
        </p:nvSpPr>
        <p:spPr>
          <a:ln/>
        </p:spPr>
        <p:txBody>
          <a:bodyPr/>
          <a:lstStyle>
            <a:lvl1pPr>
              <a:defRPr/>
            </a:lvl1pPr>
          </a:lstStyle>
          <a:p>
            <a:pPr>
              <a:defRPr/>
            </a:pPr>
            <a:endParaRPr lang="es-ES_tradnl"/>
          </a:p>
        </p:txBody>
      </p:sp>
      <p:sp>
        <p:nvSpPr>
          <p:cNvPr id="5" name="Rectangle 5">
            <a:extLst>
              <a:ext uri="{FF2B5EF4-FFF2-40B4-BE49-F238E27FC236}">
                <a16:creationId xmlns:a16="http://schemas.microsoft.com/office/drawing/2014/main" id="{925F236C-5BC7-40FB-9643-A24E1CF44C28}"/>
              </a:ext>
            </a:extLst>
          </p:cNvPr>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6">
            <a:extLst>
              <a:ext uri="{FF2B5EF4-FFF2-40B4-BE49-F238E27FC236}">
                <a16:creationId xmlns:a16="http://schemas.microsoft.com/office/drawing/2014/main" id="{DC04D0B2-448B-4D43-B3A5-27B6240EC037}"/>
              </a:ext>
            </a:extLst>
          </p:cNvPr>
          <p:cNvSpPr>
            <a:spLocks noGrp="1" noChangeArrowheads="1"/>
          </p:cNvSpPr>
          <p:nvPr>
            <p:ph type="sldNum" sz="quarter" idx="12"/>
          </p:nvPr>
        </p:nvSpPr>
        <p:spPr>
          <a:ln/>
        </p:spPr>
        <p:txBody>
          <a:bodyPr/>
          <a:lstStyle>
            <a:lvl1pPr>
              <a:defRPr/>
            </a:lvl1pPr>
          </a:lstStyle>
          <a:p>
            <a:pPr>
              <a:defRPr/>
            </a:pPr>
            <a:fld id="{33228543-06C6-4C82-94A3-C3E08B2F6B41}" type="slidenum">
              <a:rPr lang="es-ES_tradnl"/>
              <a:pPr>
                <a:defRPr/>
              </a:pPr>
              <a:t>‹#›</a:t>
            </a:fld>
            <a:endParaRPr lang="es-ES_tradnl"/>
          </a:p>
        </p:txBody>
      </p:sp>
    </p:spTree>
    <p:extLst>
      <p:ext uri="{BB962C8B-B14F-4D97-AF65-F5344CB8AC3E}">
        <p14:creationId xmlns:p14="http://schemas.microsoft.com/office/powerpoint/2010/main" val="353843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Rectangle 4">
            <a:extLst>
              <a:ext uri="{FF2B5EF4-FFF2-40B4-BE49-F238E27FC236}">
                <a16:creationId xmlns:a16="http://schemas.microsoft.com/office/drawing/2014/main" id="{B51600DD-0AF0-410F-8655-6CD4838075F6}"/>
              </a:ext>
            </a:extLst>
          </p:cNvPr>
          <p:cNvSpPr>
            <a:spLocks noGrp="1" noChangeArrowheads="1"/>
          </p:cNvSpPr>
          <p:nvPr>
            <p:ph type="dt" sz="half" idx="10"/>
          </p:nvPr>
        </p:nvSpPr>
        <p:spPr>
          <a:ln/>
        </p:spPr>
        <p:txBody>
          <a:bodyPr/>
          <a:lstStyle>
            <a:lvl1pPr>
              <a:defRPr/>
            </a:lvl1pPr>
          </a:lstStyle>
          <a:p>
            <a:pPr>
              <a:defRPr/>
            </a:pPr>
            <a:endParaRPr lang="es-ES_tradnl"/>
          </a:p>
        </p:txBody>
      </p:sp>
      <p:sp>
        <p:nvSpPr>
          <p:cNvPr id="6" name="Rectangle 5">
            <a:extLst>
              <a:ext uri="{FF2B5EF4-FFF2-40B4-BE49-F238E27FC236}">
                <a16:creationId xmlns:a16="http://schemas.microsoft.com/office/drawing/2014/main" id="{E36C188D-4198-425F-A2A2-48E2B57A38C6}"/>
              </a:ext>
            </a:extLst>
          </p:cNvPr>
          <p:cNvSpPr>
            <a:spLocks noGrp="1" noChangeArrowheads="1"/>
          </p:cNvSpPr>
          <p:nvPr>
            <p:ph type="ftr" sz="quarter" idx="11"/>
          </p:nvPr>
        </p:nvSpPr>
        <p:spPr>
          <a:ln/>
        </p:spPr>
        <p:txBody>
          <a:bodyPr/>
          <a:lstStyle>
            <a:lvl1pPr>
              <a:defRPr/>
            </a:lvl1pPr>
          </a:lstStyle>
          <a:p>
            <a:pPr>
              <a:defRPr/>
            </a:pPr>
            <a:endParaRPr lang="es-ES_tradnl"/>
          </a:p>
        </p:txBody>
      </p:sp>
      <p:sp>
        <p:nvSpPr>
          <p:cNvPr id="7" name="Rectangle 6">
            <a:extLst>
              <a:ext uri="{FF2B5EF4-FFF2-40B4-BE49-F238E27FC236}">
                <a16:creationId xmlns:a16="http://schemas.microsoft.com/office/drawing/2014/main" id="{FD2F95FC-7992-484D-A9CF-D49BE44DC979}"/>
              </a:ext>
            </a:extLst>
          </p:cNvPr>
          <p:cNvSpPr>
            <a:spLocks noGrp="1" noChangeArrowheads="1"/>
          </p:cNvSpPr>
          <p:nvPr>
            <p:ph type="sldNum" sz="quarter" idx="12"/>
          </p:nvPr>
        </p:nvSpPr>
        <p:spPr>
          <a:ln/>
        </p:spPr>
        <p:txBody>
          <a:bodyPr/>
          <a:lstStyle>
            <a:lvl1pPr>
              <a:defRPr/>
            </a:lvl1pPr>
          </a:lstStyle>
          <a:p>
            <a:pPr>
              <a:defRPr/>
            </a:pPr>
            <a:fld id="{3D7B5FB1-E046-4163-B1CD-D35A09EAC4DA}" type="slidenum">
              <a:rPr lang="es-ES_tradnl"/>
              <a:pPr>
                <a:defRPr/>
              </a:pPr>
              <a:t>‹#›</a:t>
            </a:fld>
            <a:endParaRPr lang="es-ES_tradnl"/>
          </a:p>
        </p:txBody>
      </p:sp>
    </p:spTree>
    <p:extLst>
      <p:ext uri="{BB962C8B-B14F-4D97-AF65-F5344CB8AC3E}">
        <p14:creationId xmlns:p14="http://schemas.microsoft.com/office/powerpoint/2010/main" val="2825597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Rectangle 4">
            <a:extLst>
              <a:ext uri="{FF2B5EF4-FFF2-40B4-BE49-F238E27FC236}">
                <a16:creationId xmlns:a16="http://schemas.microsoft.com/office/drawing/2014/main" id="{FEAED215-317F-4FC4-BC99-C8C2047F5DF0}"/>
              </a:ext>
            </a:extLst>
          </p:cNvPr>
          <p:cNvSpPr>
            <a:spLocks noGrp="1" noChangeArrowheads="1"/>
          </p:cNvSpPr>
          <p:nvPr>
            <p:ph type="dt" sz="half" idx="10"/>
          </p:nvPr>
        </p:nvSpPr>
        <p:spPr>
          <a:ln/>
        </p:spPr>
        <p:txBody>
          <a:bodyPr/>
          <a:lstStyle>
            <a:lvl1pPr>
              <a:defRPr/>
            </a:lvl1pPr>
          </a:lstStyle>
          <a:p>
            <a:pPr>
              <a:defRPr/>
            </a:pPr>
            <a:endParaRPr lang="es-ES_tradnl"/>
          </a:p>
        </p:txBody>
      </p:sp>
      <p:sp>
        <p:nvSpPr>
          <p:cNvPr id="8" name="Rectangle 5">
            <a:extLst>
              <a:ext uri="{FF2B5EF4-FFF2-40B4-BE49-F238E27FC236}">
                <a16:creationId xmlns:a16="http://schemas.microsoft.com/office/drawing/2014/main" id="{2FDC3D7C-DCCE-4892-8A60-6A74758E35BA}"/>
              </a:ext>
            </a:extLst>
          </p:cNvPr>
          <p:cNvSpPr>
            <a:spLocks noGrp="1" noChangeArrowheads="1"/>
          </p:cNvSpPr>
          <p:nvPr>
            <p:ph type="ftr" sz="quarter" idx="11"/>
          </p:nvPr>
        </p:nvSpPr>
        <p:spPr>
          <a:ln/>
        </p:spPr>
        <p:txBody>
          <a:bodyPr/>
          <a:lstStyle>
            <a:lvl1pPr>
              <a:defRPr/>
            </a:lvl1pPr>
          </a:lstStyle>
          <a:p>
            <a:pPr>
              <a:defRPr/>
            </a:pPr>
            <a:endParaRPr lang="es-ES_tradnl"/>
          </a:p>
        </p:txBody>
      </p:sp>
      <p:sp>
        <p:nvSpPr>
          <p:cNvPr id="9" name="Rectangle 6">
            <a:extLst>
              <a:ext uri="{FF2B5EF4-FFF2-40B4-BE49-F238E27FC236}">
                <a16:creationId xmlns:a16="http://schemas.microsoft.com/office/drawing/2014/main" id="{7C8B4327-AE7C-4514-B418-80EDC38A23D9}"/>
              </a:ext>
            </a:extLst>
          </p:cNvPr>
          <p:cNvSpPr>
            <a:spLocks noGrp="1" noChangeArrowheads="1"/>
          </p:cNvSpPr>
          <p:nvPr>
            <p:ph type="sldNum" sz="quarter" idx="12"/>
          </p:nvPr>
        </p:nvSpPr>
        <p:spPr>
          <a:ln/>
        </p:spPr>
        <p:txBody>
          <a:bodyPr/>
          <a:lstStyle>
            <a:lvl1pPr>
              <a:defRPr/>
            </a:lvl1pPr>
          </a:lstStyle>
          <a:p>
            <a:pPr>
              <a:defRPr/>
            </a:pPr>
            <a:fld id="{480063E5-D648-4580-9241-608A631F1564}" type="slidenum">
              <a:rPr lang="es-ES_tradnl"/>
              <a:pPr>
                <a:defRPr/>
              </a:pPr>
              <a:t>‹#›</a:t>
            </a:fld>
            <a:endParaRPr lang="es-ES_tradnl"/>
          </a:p>
        </p:txBody>
      </p:sp>
    </p:spTree>
    <p:extLst>
      <p:ext uri="{BB962C8B-B14F-4D97-AF65-F5344CB8AC3E}">
        <p14:creationId xmlns:p14="http://schemas.microsoft.com/office/powerpoint/2010/main" val="3105466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Rectangle 4">
            <a:extLst>
              <a:ext uri="{FF2B5EF4-FFF2-40B4-BE49-F238E27FC236}">
                <a16:creationId xmlns:a16="http://schemas.microsoft.com/office/drawing/2014/main" id="{B0BFDC39-3218-4279-A115-4DE4705B3293}"/>
              </a:ext>
            </a:extLst>
          </p:cNvPr>
          <p:cNvSpPr>
            <a:spLocks noGrp="1" noChangeArrowheads="1"/>
          </p:cNvSpPr>
          <p:nvPr>
            <p:ph type="dt" sz="half" idx="10"/>
          </p:nvPr>
        </p:nvSpPr>
        <p:spPr>
          <a:ln/>
        </p:spPr>
        <p:txBody>
          <a:bodyPr/>
          <a:lstStyle>
            <a:lvl1pPr>
              <a:defRPr/>
            </a:lvl1pPr>
          </a:lstStyle>
          <a:p>
            <a:pPr>
              <a:defRPr/>
            </a:pPr>
            <a:endParaRPr lang="es-ES_tradnl"/>
          </a:p>
        </p:txBody>
      </p:sp>
      <p:sp>
        <p:nvSpPr>
          <p:cNvPr id="4" name="Rectangle 5">
            <a:extLst>
              <a:ext uri="{FF2B5EF4-FFF2-40B4-BE49-F238E27FC236}">
                <a16:creationId xmlns:a16="http://schemas.microsoft.com/office/drawing/2014/main" id="{F6D42990-3B61-404B-A993-33BFB62D2401}"/>
              </a:ext>
            </a:extLst>
          </p:cNvPr>
          <p:cNvSpPr>
            <a:spLocks noGrp="1" noChangeArrowheads="1"/>
          </p:cNvSpPr>
          <p:nvPr>
            <p:ph type="ftr" sz="quarter" idx="11"/>
          </p:nvPr>
        </p:nvSpPr>
        <p:spPr>
          <a:ln/>
        </p:spPr>
        <p:txBody>
          <a:bodyPr/>
          <a:lstStyle>
            <a:lvl1pPr>
              <a:defRPr/>
            </a:lvl1pPr>
          </a:lstStyle>
          <a:p>
            <a:pPr>
              <a:defRPr/>
            </a:pPr>
            <a:endParaRPr lang="es-ES_tradnl"/>
          </a:p>
        </p:txBody>
      </p:sp>
      <p:sp>
        <p:nvSpPr>
          <p:cNvPr id="5" name="Rectangle 6">
            <a:extLst>
              <a:ext uri="{FF2B5EF4-FFF2-40B4-BE49-F238E27FC236}">
                <a16:creationId xmlns:a16="http://schemas.microsoft.com/office/drawing/2014/main" id="{93A173F6-DF50-464F-878A-C9649DC0B432}"/>
              </a:ext>
            </a:extLst>
          </p:cNvPr>
          <p:cNvSpPr>
            <a:spLocks noGrp="1" noChangeArrowheads="1"/>
          </p:cNvSpPr>
          <p:nvPr>
            <p:ph type="sldNum" sz="quarter" idx="12"/>
          </p:nvPr>
        </p:nvSpPr>
        <p:spPr>
          <a:ln/>
        </p:spPr>
        <p:txBody>
          <a:bodyPr/>
          <a:lstStyle>
            <a:lvl1pPr>
              <a:defRPr/>
            </a:lvl1pPr>
          </a:lstStyle>
          <a:p>
            <a:pPr>
              <a:defRPr/>
            </a:pPr>
            <a:fld id="{D3F69C53-8E06-4D2A-8789-A88D4CE5E0F2}" type="slidenum">
              <a:rPr lang="es-ES_tradnl"/>
              <a:pPr>
                <a:defRPr/>
              </a:pPr>
              <a:t>‹#›</a:t>
            </a:fld>
            <a:endParaRPr lang="es-ES_tradnl"/>
          </a:p>
        </p:txBody>
      </p:sp>
    </p:spTree>
    <p:extLst>
      <p:ext uri="{BB962C8B-B14F-4D97-AF65-F5344CB8AC3E}">
        <p14:creationId xmlns:p14="http://schemas.microsoft.com/office/powerpoint/2010/main" val="478024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54E4999-0E20-4712-BA58-0A0F7E5D48EC}"/>
              </a:ext>
            </a:extLst>
          </p:cNvPr>
          <p:cNvSpPr>
            <a:spLocks noGrp="1" noChangeArrowheads="1"/>
          </p:cNvSpPr>
          <p:nvPr>
            <p:ph type="dt" sz="half" idx="10"/>
          </p:nvPr>
        </p:nvSpPr>
        <p:spPr>
          <a:ln/>
        </p:spPr>
        <p:txBody>
          <a:bodyPr/>
          <a:lstStyle>
            <a:lvl1pPr>
              <a:defRPr/>
            </a:lvl1pPr>
          </a:lstStyle>
          <a:p>
            <a:pPr>
              <a:defRPr/>
            </a:pPr>
            <a:endParaRPr lang="es-ES_tradnl"/>
          </a:p>
        </p:txBody>
      </p:sp>
      <p:sp>
        <p:nvSpPr>
          <p:cNvPr id="3" name="Rectangle 5">
            <a:extLst>
              <a:ext uri="{FF2B5EF4-FFF2-40B4-BE49-F238E27FC236}">
                <a16:creationId xmlns:a16="http://schemas.microsoft.com/office/drawing/2014/main" id="{6E2D45A7-EE9F-49A1-BD76-47995C2B4DA4}"/>
              </a:ext>
            </a:extLst>
          </p:cNvPr>
          <p:cNvSpPr>
            <a:spLocks noGrp="1" noChangeArrowheads="1"/>
          </p:cNvSpPr>
          <p:nvPr>
            <p:ph type="ftr" sz="quarter" idx="11"/>
          </p:nvPr>
        </p:nvSpPr>
        <p:spPr>
          <a:ln/>
        </p:spPr>
        <p:txBody>
          <a:bodyPr/>
          <a:lstStyle>
            <a:lvl1pPr>
              <a:defRPr/>
            </a:lvl1pPr>
          </a:lstStyle>
          <a:p>
            <a:pPr>
              <a:defRPr/>
            </a:pPr>
            <a:endParaRPr lang="es-ES_tradnl"/>
          </a:p>
        </p:txBody>
      </p:sp>
      <p:sp>
        <p:nvSpPr>
          <p:cNvPr id="4" name="Rectangle 6">
            <a:extLst>
              <a:ext uri="{FF2B5EF4-FFF2-40B4-BE49-F238E27FC236}">
                <a16:creationId xmlns:a16="http://schemas.microsoft.com/office/drawing/2014/main" id="{686DECF7-F409-4689-B20C-DB4913E93399}"/>
              </a:ext>
            </a:extLst>
          </p:cNvPr>
          <p:cNvSpPr>
            <a:spLocks noGrp="1" noChangeArrowheads="1"/>
          </p:cNvSpPr>
          <p:nvPr>
            <p:ph type="sldNum" sz="quarter" idx="12"/>
          </p:nvPr>
        </p:nvSpPr>
        <p:spPr>
          <a:ln/>
        </p:spPr>
        <p:txBody>
          <a:bodyPr/>
          <a:lstStyle>
            <a:lvl1pPr>
              <a:defRPr/>
            </a:lvl1pPr>
          </a:lstStyle>
          <a:p>
            <a:pPr>
              <a:defRPr/>
            </a:pPr>
            <a:fld id="{2E9B830E-E031-42D7-AFFC-3A1E66E79F94}" type="slidenum">
              <a:rPr lang="es-ES_tradnl"/>
              <a:pPr>
                <a:defRPr/>
              </a:pPr>
              <a:t>‹#›</a:t>
            </a:fld>
            <a:endParaRPr lang="es-ES_tradnl"/>
          </a:p>
        </p:txBody>
      </p:sp>
    </p:spTree>
    <p:extLst>
      <p:ext uri="{BB962C8B-B14F-4D97-AF65-F5344CB8AC3E}">
        <p14:creationId xmlns:p14="http://schemas.microsoft.com/office/powerpoint/2010/main" val="4165379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4">
            <a:extLst>
              <a:ext uri="{FF2B5EF4-FFF2-40B4-BE49-F238E27FC236}">
                <a16:creationId xmlns:a16="http://schemas.microsoft.com/office/drawing/2014/main" id="{B7A5005D-636E-41E3-AB1B-7FD826E11EBA}"/>
              </a:ext>
            </a:extLst>
          </p:cNvPr>
          <p:cNvSpPr>
            <a:spLocks noGrp="1" noChangeArrowheads="1"/>
          </p:cNvSpPr>
          <p:nvPr>
            <p:ph type="dt" sz="half" idx="10"/>
          </p:nvPr>
        </p:nvSpPr>
        <p:spPr>
          <a:ln/>
        </p:spPr>
        <p:txBody>
          <a:bodyPr/>
          <a:lstStyle>
            <a:lvl1pPr>
              <a:defRPr/>
            </a:lvl1pPr>
          </a:lstStyle>
          <a:p>
            <a:pPr>
              <a:defRPr/>
            </a:pPr>
            <a:endParaRPr lang="es-ES_tradnl"/>
          </a:p>
        </p:txBody>
      </p:sp>
      <p:sp>
        <p:nvSpPr>
          <p:cNvPr id="6" name="Rectangle 5">
            <a:extLst>
              <a:ext uri="{FF2B5EF4-FFF2-40B4-BE49-F238E27FC236}">
                <a16:creationId xmlns:a16="http://schemas.microsoft.com/office/drawing/2014/main" id="{A8FB0BF5-6BA1-4BF1-9CCB-AD0098E1C92C}"/>
              </a:ext>
            </a:extLst>
          </p:cNvPr>
          <p:cNvSpPr>
            <a:spLocks noGrp="1" noChangeArrowheads="1"/>
          </p:cNvSpPr>
          <p:nvPr>
            <p:ph type="ftr" sz="quarter" idx="11"/>
          </p:nvPr>
        </p:nvSpPr>
        <p:spPr>
          <a:ln/>
        </p:spPr>
        <p:txBody>
          <a:bodyPr/>
          <a:lstStyle>
            <a:lvl1pPr>
              <a:defRPr/>
            </a:lvl1pPr>
          </a:lstStyle>
          <a:p>
            <a:pPr>
              <a:defRPr/>
            </a:pPr>
            <a:endParaRPr lang="es-ES_tradnl"/>
          </a:p>
        </p:txBody>
      </p:sp>
      <p:sp>
        <p:nvSpPr>
          <p:cNvPr id="7" name="Rectangle 6">
            <a:extLst>
              <a:ext uri="{FF2B5EF4-FFF2-40B4-BE49-F238E27FC236}">
                <a16:creationId xmlns:a16="http://schemas.microsoft.com/office/drawing/2014/main" id="{5551380B-CEA6-4633-801E-01CFC608A614}"/>
              </a:ext>
            </a:extLst>
          </p:cNvPr>
          <p:cNvSpPr>
            <a:spLocks noGrp="1" noChangeArrowheads="1"/>
          </p:cNvSpPr>
          <p:nvPr>
            <p:ph type="sldNum" sz="quarter" idx="12"/>
          </p:nvPr>
        </p:nvSpPr>
        <p:spPr>
          <a:ln/>
        </p:spPr>
        <p:txBody>
          <a:bodyPr/>
          <a:lstStyle>
            <a:lvl1pPr>
              <a:defRPr/>
            </a:lvl1pPr>
          </a:lstStyle>
          <a:p>
            <a:pPr>
              <a:defRPr/>
            </a:pPr>
            <a:fld id="{9F07FCC2-CF88-4CC5-87CB-E91AC32A0F6F}" type="slidenum">
              <a:rPr lang="es-ES_tradnl"/>
              <a:pPr>
                <a:defRPr/>
              </a:pPr>
              <a:t>‹#›</a:t>
            </a:fld>
            <a:endParaRPr lang="es-ES_tradnl"/>
          </a:p>
        </p:txBody>
      </p:sp>
    </p:spTree>
    <p:extLst>
      <p:ext uri="{BB962C8B-B14F-4D97-AF65-F5344CB8AC3E}">
        <p14:creationId xmlns:p14="http://schemas.microsoft.com/office/powerpoint/2010/main" val="226848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4">
            <a:extLst>
              <a:ext uri="{FF2B5EF4-FFF2-40B4-BE49-F238E27FC236}">
                <a16:creationId xmlns:a16="http://schemas.microsoft.com/office/drawing/2014/main" id="{D1922FDE-B646-425A-8676-E7574873D67A}"/>
              </a:ext>
            </a:extLst>
          </p:cNvPr>
          <p:cNvSpPr>
            <a:spLocks noGrp="1" noChangeArrowheads="1"/>
          </p:cNvSpPr>
          <p:nvPr>
            <p:ph type="dt" sz="half" idx="10"/>
          </p:nvPr>
        </p:nvSpPr>
        <p:spPr>
          <a:ln/>
        </p:spPr>
        <p:txBody>
          <a:bodyPr/>
          <a:lstStyle>
            <a:lvl1pPr>
              <a:defRPr/>
            </a:lvl1pPr>
          </a:lstStyle>
          <a:p>
            <a:pPr>
              <a:defRPr/>
            </a:pPr>
            <a:endParaRPr lang="es-ES_tradnl"/>
          </a:p>
        </p:txBody>
      </p:sp>
      <p:sp>
        <p:nvSpPr>
          <p:cNvPr id="6" name="Rectangle 5">
            <a:extLst>
              <a:ext uri="{FF2B5EF4-FFF2-40B4-BE49-F238E27FC236}">
                <a16:creationId xmlns:a16="http://schemas.microsoft.com/office/drawing/2014/main" id="{4FA0A6E6-E620-4DDB-96C8-9A83C95CF7A0}"/>
              </a:ext>
            </a:extLst>
          </p:cNvPr>
          <p:cNvSpPr>
            <a:spLocks noGrp="1" noChangeArrowheads="1"/>
          </p:cNvSpPr>
          <p:nvPr>
            <p:ph type="ftr" sz="quarter" idx="11"/>
          </p:nvPr>
        </p:nvSpPr>
        <p:spPr>
          <a:ln/>
        </p:spPr>
        <p:txBody>
          <a:bodyPr/>
          <a:lstStyle>
            <a:lvl1pPr>
              <a:defRPr/>
            </a:lvl1pPr>
          </a:lstStyle>
          <a:p>
            <a:pPr>
              <a:defRPr/>
            </a:pPr>
            <a:endParaRPr lang="es-ES_tradnl"/>
          </a:p>
        </p:txBody>
      </p:sp>
      <p:sp>
        <p:nvSpPr>
          <p:cNvPr id="7" name="Rectangle 6">
            <a:extLst>
              <a:ext uri="{FF2B5EF4-FFF2-40B4-BE49-F238E27FC236}">
                <a16:creationId xmlns:a16="http://schemas.microsoft.com/office/drawing/2014/main" id="{5D63B38A-2999-4F6C-A09F-D24C3DE08376}"/>
              </a:ext>
            </a:extLst>
          </p:cNvPr>
          <p:cNvSpPr>
            <a:spLocks noGrp="1" noChangeArrowheads="1"/>
          </p:cNvSpPr>
          <p:nvPr>
            <p:ph type="sldNum" sz="quarter" idx="12"/>
          </p:nvPr>
        </p:nvSpPr>
        <p:spPr>
          <a:ln/>
        </p:spPr>
        <p:txBody>
          <a:bodyPr/>
          <a:lstStyle>
            <a:lvl1pPr>
              <a:defRPr/>
            </a:lvl1pPr>
          </a:lstStyle>
          <a:p>
            <a:pPr>
              <a:defRPr/>
            </a:pPr>
            <a:fld id="{951A4ADF-408C-4ADD-AC24-80AF13AF3314}" type="slidenum">
              <a:rPr lang="es-ES_tradnl"/>
              <a:pPr>
                <a:defRPr/>
              </a:pPr>
              <a:t>‹#›</a:t>
            </a:fld>
            <a:endParaRPr lang="es-ES_tradnl"/>
          </a:p>
        </p:txBody>
      </p:sp>
    </p:spTree>
    <p:extLst>
      <p:ext uri="{BB962C8B-B14F-4D97-AF65-F5344CB8AC3E}">
        <p14:creationId xmlns:p14="http://schemas.microsoft.com/office/powerpoint/2010/main" val="1365431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E88B9E9F-1771-499D-B820-98582FC6E2D1}"/>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_tradnl" altLang="es-AR"/>
              <a:t>Haga clic para cambiar el estilo de título	</a:t>
            </a:r>
          </a:p>
        </p:txBody>
      </p:sp>
      <p:sp>
        <p:nvSpPr>
          <p:cNvPr id="1027" name="Rectangle 3">
            <a:extLst>
              <a:ext uri="{FF2B5EF4-FFF2-40B4-BE49-F238E27FC236}">
                <a16:creationId xmlns:a16="http://schemas.microsoft.com/office/drawing/2014/main" id="{0F4B882A-7DC3-4E2D-B61A-621FD173A698}"/>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_tradnl" altLang="es-AR"/>
              <a:t>Haga clic para modificar el estilo de texto del patrón</a:t>
            </a:r>
          </a:p>
          <a:p>
            <a:pPr lvl="1"/>
            <a:r>
              <a:rPr lang="es-ES_tradnl" altLang="es-AR"/>
              <a:t>Segundo nivel</a:t>
            </a:r>
          </a:p>
          <a:p>
            <a:pPr lvl="2"/>
            <a:r>
              <a:rPr lang="es-ES_tradnl" altLang="es-AR"/>
              <a:t>Tercer nivel</a:t>
            </a:r>
          </a:p>
          <a:p>
            <a:pPr lvl="3"/>
            <a:r>
              <a:rPr lang="es-ES_tradnl" altLang="es-AR"/>
              <a:t>Cuarto nivel</a:t>
            </a:r>
          </a:p>
          <a:p>
            <a:pPr lvl="4"/>
            <a:r>
              <a:rPr lang="es-ES_tradnl" altLang="es-AR"/>
              <a:t>Quinto nivel</a:t>
            </a:r>
          </a:p>
        </p:txBody>
      </p:sp>
      <p:sp>
        <p:nvSpPr>
          <p:cNvPr id="1028" name="Rectangle 4">
            <a:extLst>
              <a:ext uri="{FF2B5EF4-FFF2-40B4-BE49-F238E27FC236}">
                <a16:creationId xmlns:a16="http://schemas.microsoft.com/office/drawing/2014/main" id="{5655AAD4-C94A-4D0E-858A-1662F3008D2F}"/>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s-ES_tradnl"/>
          </a:p>
        </p:txBody>
      </p:sp>
      <p:sp>
        <p:nvSpPr>
          <p:cNvPr id="1029" name="Rectangle 5">
            <a:extLst>
              <a:ext uri="{FF2B5EF4-FFF2-40B4-BE49-F238E27FC236}">
                <a16:creationId xmlns:a16="http://schemas.microsoft.com/office/drawing/2014/main" id="{CADA511D-EE44-43D5-8817-CE4D8524F725}"/>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s-ES_tradnl"/>
          </a:p>
        </p:txBody>
      </p:sp>
      <p:sp>
        <p:nvSpPr>
          <p:cNvPr id="1030" name="Rectangle 6">
            <a:extLst>
              <a:ext uri="{FF2B5EF4-FFF2-40B4-BE49-F238E27FC236}">
                <a16:creationId xmlns:a16="http://schemas.microsoft.com/office/drawing/2014/main" id="{E68C17BE-7377-4A1C-9F48-9A08689C2194}"/>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BAEBAF9C-FE06-46FC-A390-DF88C91DE134}" type="slidenum">
              <a:rPr lang="es-ES_tradnl"/>
              <a:pPr>
                <a:defRPr/>
              </a:pPr>
              <a:t>‹#›</a:t>
            </a:fld>
            <a:endParaRPr lang="es-ES_trad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2.fices.unsl.edu.ar/~fisica/"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1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9.png"/><Relationship Id="rId7"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36.png"/><Relationship Id="rId5" Type="http://schemas.openxmlformats.org/officeDocument/2006/relationships/image" Target="../media/image31.png"/><Relationship Id="rId10" Type="http://schemas.openxmlformats.org/officeDocument/2006/relationships/image" Target="../media/image35.png"/><Relationship Id="rId4" Type="http://schemas.openxmlformats.org/officeDocument/2006/relationships/image" Target="../media/image30.png"/><Relationship Id="rId9"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roble.pntic.mec.es/cgee0005/cidead_fyq4/4quincena2/4q2_contenidos_1b.ht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png"/></Relationships>
</file>

<file path=ppt/slides/_rels/slide1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6.png"/></Relationships>
</file>

<file path=ppt/slides/_rels/slide1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6.xml"/><Relationship Id="rId4" Type="http://schemas.openxmlformats.org/officeDocument/2006/relationships/image" Target="../media/image60.png"/></Relationships>
</file>

<file path=ppt/slides/_rels/slide1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image" Target="../media/image62.png"/><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 Id="rId9" Type="http://schemas.openxmlformats.org/officeDocument/2006/relationships/image" Target="../media/image69.png"/></Relationships>
</file>

<file path=ppt/slides/_rels/slide2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6.xml"/><Relationship Id="rId4" Type="http://schemas.openxmlformats.org/officeDocument/2006/relationships/image" Target="../media/image72.png"/></Relationships>
</file>

<file path=ppt/slides/_rels/slide2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6.xml"/><Relationship Id="rId4" Type="http://schemas.openxmlformats.org/officeDocument/2006/relationships/image" Target="../media/image75.png"/></Relationships>
</file>

<file path=ppt/slides/_rels/slide2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6.xml"/><Relationship Id="rId4" Type="http://schemas.openxmlformats.org/officeDocument/2006/relationships/image" Target="../media/image78.png"/></Relationships>
</file>

<file path=ppt/slides/_rels/slide2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6.xml"/><Relationship Id="rId5" Type="http://schemas.openxmlformats.org/officeDocument/2006/relationships/image" Target="../media/image82.png"/><Relationship Id="rId4" Type="http://schemas.openxmlformats.org/officeDocument/2006/relationships/image" Target="../media/image81.png"/></Relationships>
</file>

<file path=ppt/slides/_rels/slide25.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6.xml"/><Relationship Id="rId5" Type="http://schemas.openxmlformats.org/officeDocument/2006/relationships/image" Target="../media/image86.png"/><Relationship Id="rId4" Type="http://schemas.openxmlformats.org/officeDocument/2006/relationships/image" Target="../media/image85.png"/></Relationships>
</file>

<file path=ppt/slides/_rels/slide26.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2.xml"/><Relationship Id="rId4" Type="http://schemas.openxmlformats.org/officeDocument/2006/relationships/image" Target="../media/image9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xml"/><Relationship Id="rId6" Type="http://schemas.openxmlformats.org/officeDocument/2006/relationships/image" Target="../media/image99.png"/><Relationship Id="rId5" Type="http://schemas.openxmlformats.org/officeDocument/2006/relationships/image" Target="../media/image98.png"/><Relationship Id="rId4" Type="http://schemas.openxmlformats.org/officeDocument/2006/relationships/image" Target="../media/image97.png"/></Relationships>
</file>

<file path=ppt/slides/_rels/slide32.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93.png"/><Relationship Id="rId1" Type="http://schemas.openxmlformats.org/officeDocument/2006/relationships/slideLayout" Target="../slideLayouts/slideLayout2.xml"/><Relationship Id="rId5" Type="http://schemas.openxmlformats.org/officeDocument/2006/relationships/image" Target="../media/image105.png"/><Relationship Id="rId4" Type="http://schemas.openxmlformats.org/officeDocument/2006/relationships/image" Target="../media/image94.png"/></Relationships>
</file>

<file path=ppt/slides/_rels/slide35.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png"/><Relationship Id="rId1" Type="http://schemas.openxmlformats.org/officeDocument/2006/relationships/slideLayout" Target="../slideLayouts/slideLayout2.xml"/><Relationship Id="rId6" Type="http://schemas.openxmlformats.org/officeDocument/2006/relationships/image" Target="../media/image110.png"/><Relationship Id="rId5" Type="http://schemas.openxmlformats.org/officeDocument/2006/relationships/image" Target="../media/image109.png"/><Relationship Id="rId4" Type="http://schemas.openxmlformats.org/officeDocument/2006/relationships/image" Target="../media/image108.png"/></Relationships>
</file>

<file path=ppt/slides/_rels/slide36.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07.png"/><Relationship Id="rId7" Type="http://schemas.openxmlformats.org/officeDocument/2006/relationships/image" Target="../media/image111.png"/><Relationship Id="rId2" Type="http://schemas.openxmlformats.org/officeDocument/2006/relationships/image" Target="../media/image106.png"/><Relationship Id="rId1" Type="http://schemas.openxmlformats.org/officeDocument/2006/relationships/slideLayout" Target="../slideLayouts/slideLayout2.xml"/><Relationship Id="rId6" Type="http://schemas.openxmlformats.org/officeDocument/2006/relationships/image" Target="../media/image114.png"/><Relationship Id="rId5" Type="http://schemas.openxmlformats.org/officeDocument/2006/relationships/image" Target="../media/image113.png"/><Relationship Id="rId4" Type="http://schemas.openxmlformats.org/officeDocument/2006/relationships/image" Target="../media/image112.png"/></Relationships>
</file>

<file path=ppt/slides/_rels/slide38.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117.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18.png"/><Relationship Id="rId1" Type="http://schemas.openxmlformats.org/officeDocument/2006/relationships/slideLayout" Target="../slideLayouts/slideLayout7.xml"/><Relationship Id="rId5" Type="http://schemas.openxmlformats.org/officeDocument/2006/relationships/image" Target="../media/image121.png"/><Relationship Id="rId4" Type="http://schemas.openxmlformats.org/officeDocument/2006/relationships/image" Target="../media/image120.png"/></Relationships>
</file>

<file path=ppt/slides/_rels/slide42.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24.png"/><Relationship Id="rId7" Type="http://schemas.openxmlformats.org/officeDocument/2006/relationships/image" Target="../media/image128.png"/><Relationship Id="rId2" Type="http://schemas.openxmlformats.org/officeDocument/2006/relationships/image" Target="../media/image123.png"/><Relationship Id="rId1" Type="http://schemas.openxmlformats.org/officeDocument/2006/relationships/slideLayout" Target="../slideLayouts/slideLayout6.xml"/><Relationship Id="rId6" Type="http://schemas.openxmlformats.org/officeDocument/2006/relationships/image" Target="../media/image127.png"/><Relationship Id="rId5" Type="http://schemas.openxmlformats.org/officeDocument/2006/relationships/image" Target="../media/image126.png"/><Relationship Id="rId4" Type="http://schemas.openxmlformats.org/officeDocument/2006/relationships/image" Target="../media/image12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29.png"/><Relationship Id="rId1" Type="http://schemas.openxmlformats.org/officeDocument/2006/relationships/slideLayout" Target="../slideLayouts/slideLayout2.xml"/><Relationship Id="rId4" Type="http://schemas.openxmlformats.org/officeDocument/2006/relationships/image" Target="../media/image13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32.gi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33.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educaplus.org/game/periodo-y-frecuencia-en-el-mcu"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6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hlinkClick r:id="rId2"/>
            <a:extLst>
              <a:ext uri="{FF2B5EF4-FFF2-40B4-BE49-F238E27FC236}">
                <a16:creationId xmlns:a16="http://schemas.microsoft.com/office/drawing/2014/main" id="{59E5839B-91ED-4D11-BCDB-63CD9702C552}"/>
              </a:ext>
            </a:extLst>
          </p:cNvPr>
          <p:cNvSpPr>
            <a:spLocks noChangeArrowheads="1"/>
          </p:cNvSpPr>
          <p:nvPr/>
        </p:nvSpPr>
        <p:spPr bwMode="auto">
          <a:xfrm>
            <a:off x="3194050" y="3465513"/>
            <a:ext cx="5622925"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s-AR" altLang="es-AR"/>
              <a:t>Estudiaremos la cinemática y dinámica de un cuerpo que se mueve con movimiento circular uniforme.</a:t>
            </a:r>
            <a:endParaRPr lang="es-ES" altLang="es-AR" b="1"/>
          </a:p>
        </p:txBody>
      </p:sp>
      <p:sp>
        <p:nvSpPr>
          <p:cNvPr id="5" name="Rectangle 3">
            <a:hlinkClick r:id="rId2"/>
            <a:extLst>
              <a:ext uri="{FF2B5EF4-FFF2-40B4-BE49-F238E27FC236}">
                <a16:creationId xmlns:a16="http://schemas.microsoft.com/office/drawing/2014/main" id="{512E2C37-4BA6-46E5-8F4C-3997652A12DF}"/>
              </a:ext>
            </a:extLst>
          </p:cNvPr>
          <p:cNvSpPr>
            <a:spLocks noChangeArrowheads="1"/>
          </p:cNvSpPr>
          <p:nvPr/>
        </p:nvSpPr>
        <p:spPr bwMode="auto">
          <a:xfrm>
            <a:off x="0" y="568325"/>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ES" altLang="es-AR" sz="4800" b="1"/>
              <a:t>FÍSICA BÁSICA</a:t>
            </a:r>
          </a:p>
        </p:txBody>
      </p:sp>
      <p:sp>
        <p:nvSpPr>
          <p:cNvPr id="7" name="Rectangle 2">
            <a:hlinkClick r:id="rId2"/>
            <a:extLst>
              <a:ext uri="{FF2B5EF4-FFF2-40B4-BE49-F238E27FC236}">
                <a16:creationId xmlns:a16="http://schemas.microsoft.com/office/drawing/2014/main" id="{35D7CC8F-8A79-44F4-93FE-BA3C47660CB4}"/>
              </a:ext>
            </a:extLst>
          </p:cNvPr>
          <p:cNvSpPr>
            <a:spLocks noChangeArrowheads="1"/>
          </p:cNvSpPr>
          <p:nvPr/>
        </p:nvSpPr>
        <p:spPr bwMode="auto">
          <a:xfrm>
            <a:off x="485775" y="1878013"/>
            <a:ext cx="760253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s-ES" altLang="es-AR" sz="4800" b="1"/>
              <a:t>4. Mov. Circular Uniforme</a:t>
            </a:r>
          </a:p>
        </p:txBody>
      </p:sp>
      <p:pic>
        <p:nvPicPr>
          <p:cNvPr id="3079" name="Picture 7" descr="http://www.fica.unsl.edu.ar/~fisica/Fisica_TUMI/circular.gif">
            <a:extLst>
              <a:ext uri="{FF2B5EF4-FFF2-40B4-BE49-F238E27FC236}">
                <a16:creationId xmlns:a16="http://schemas.microsoft.com/office/drawing/2014/main" id="{6D27931C-C13B-4BB4-870D-1E65287E96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775" y="3465513"/>
            <a:ext cx="2428875" cy="199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iterate type="lt">
                                    <p:tmAbs val="75"/>
                                  </p:iterate>
                                  <p:childTnLst>
                                    <p:set>
                                      <p:cBhvr>
                                        <p:cTn id="6" dur="1" fill="hold">
                                          <p:stCondLst>
                                            <p:cond delay="74"/>
                                          </p:stCondLst>
                                        </p:cTn>
                                        <p:tgtEl>
                                          <p:spTgt spid="5"/>
                                        </p:tgtEl>
                                        <p:attrNameLst>
                                          <p:attrName>style.visibility</p:attrName>
                                        </p:attrNameLst>
                                      </p:cBhvr>
                                      <p:to>
                                        <p:strVal val="visible"/>
                                      </p:to>
                                    </p:set>
                                  </p:childTnLst>
                                </p:cTn>
                              </p:par>
                            </p:childTnLst>
                          </p:cTn>
                        </p:par>
                        <p:par>
                          <p:cTn id="7" fill="hold" nodeType="afterGroup">
                            <p:stCondLst>
                              <p:cond delay="900"/>
                            </p:stCondLst>
                            <p:childTnLst>
                              <p:par>
                                <p:cTn id="8" presetID="1" presetClass="entr" presetSubtype="0" fill="hold" grpId="0" nodeType="afterEffect">
                                  <p:stCondLst>
                                    <p:cond delay="0"/>
                                  </p:stCondLst>
                                  <p:childTnLst>
                                    <p:set>
                                      <p:cBhvr>
                                        <p:cTn id="9" dur="1" fill="hold">
                                          <p:stCondLst>
                                            <p:cond delay="499"/>
                                          </p:stCondLst>
                                        </p:cTn>
                                        <p:tgtEl>
                                          <p:spTgt spid="7"/>
                                        </p:tgtEl>
                                        <p:attrNameLst>
                                          <p:attrName>style.visibility</p:attrName>
                                        </p:attrNameLst>
                                      </p:cBhvr>
                                      <p:to>
                                        <p:strVal val="visible"/>
                                      </p:to>
                                    </p:set>
                                  </p:childTnLst>
                                </p:cTn>
                              </p:par>
                            </p:childTnLst>
                          </p:cTn>
                        </p:par>
                        <p:par>
                          <p:cTn id="10" fill="hold" nodeType="afterGroup">
                            <p:stCondLst>
                              <p:cond delay="1400"/>
                            </p:stCondLst>
                            <p:childTnLst>
                              <p:par>
                                <p:cTn id="11" presetID="1" presetClass="entr" presetSubtype="0" fill="hold" grpId="0" nodeType="afterEffect">
                                  <p:stCondLst>
                                    <p:cond delay="0"/>
                                  </p:stCondLst>
                                  <p:childTnLst>
                                    <p:set>
                                      <p:cBhvr>
                                        <p:cTn id="12" dur="1" fill="hold">
                                          <p:stCondLst>
                                            <p:cond delay="499"/>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5" grpId="0" autoUpdateAnimBg="0"/>
      <p:bldP spid="7"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a:extLst>
              <a:ext uri="{FF2B5EF4-FFF2-40B4-BE49-F238E27FC236}">
                <a16:creationId xmlns:a16="http://schemas.microsoft.com/office/drawing/2014/main" id="{BA4E344F-7C1B-4DCC-955A-6AD35949BE8E}"/>
              </a:ext>
            </a:extLst>
          </p:cNvPr>
          <p:cNvSpPr>
            <a:spLocks noChangeArrowheads="1"/>
          </p:cNvSpPr>
          <p:nvPr/>
        </p:nvSpPr>
        <p:spPr bwMode="auto">
          <a:xfrm>
            <a:off x="125413" y="801688"/>
            <a:ext cx="457200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AR" altLang="es-AR" sz="2200">
                <a:solidFill>
                  <a:srgbClr val="000000"/>
                </a:solidFill>
              </a:rPr>
              <a:t>La posición de un punto P sobre la circunferencia es dada por el ángulo θ que forma el radio correspondiente con el eje </a:t>
            </a:r>
            <a:r>
              <a:rPr lang="es-AR" altLang="es-AR" sz="2200" i="1">
                <a:solidFill>
                  <a:srgbClr val="000000"/>
                </a:solidFill>
                <a:latin typeface="Times New Roman" panose="02020603050405020304" pitchFamily="18" charset="0"/>
                <a:cs typeface="Times New Roman" panose="02020603050405020304" pitchFamily="18" charset="0"/>
              </a:rPr>
              <a:t>x</a:t>
            </a:r>
            <a:r>
              <a:rPr lang="es-AR" altLang="es-AR" sz="2200">
                <a:solidFill>
                  <a:srgbClr val="000000"/>
                </a:solidFill>
              </a:rPr>
              <a:t>.</a:t>
            </a:r>
          </a:p>
        </p:txBody>
      </p:sp>
      <p:sp>
        <p:nvSpPr>
          <p:cNvPr id="13" name="Rectángulo 12">
            <a:extLst>
              <a:ext uri="{FF2B5EF4-FFF2-40B4-BE49-F238E27FC236}">
                <a16:creationId xmlns:a16="http://schemas.microsoft.com/office/drawing/2014/main" id="{A3A2B4DF-BF86-49EF-8BD7-346B4A15CC88}"/>
              </a:ext>
            </a:extLst>
          </p:cNvPr>
          <p:cNvSpPr>
            <a:spLocks noChangeArrowheads="1"/>
          </p:cNvSpPr>
          <p:nvPr/>
        </p:nvSpPr>
        <p:spPr bwMode="auto">
          <a:xfrm>
            <a:off x="4418013" y="4619625"/>
            <a:ext cx="438785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AR" altLang="es-AR" sz="2200">
                <a:solidFill>
                  <a:srgbClr val="000000"/>
                </a:solidFill>
              </a:rPr>
              <a:t>A cada valor de tiempo, el ángulo varia, por lo tanto el cambio de posición es dado por el desplazamiento angular:</a:t>
            </a:r>
          </a:p>
        </p:txBody>
      </p:sp>
      <p:sp>
        <p:nvSpPr>
          <p:cNvPr id="14" name="Rectángulo 13">
            <a:extLst>
              <a:ext uri="{FF2B5EF4-FFF2-40B4-BE49-F238E27FC236}">
                <a16:creationId xmlns:a16="http://schemas.microsoft.com/office/drawing/2014/main" id="{2ADC7233-956A-4055-8F15-24A2485FE49E}"/>
              </a:ext>
            </a:extLst>
          </p:cNvPr>
          <p:cNvSpPr>
            <a:spLocks noChangeArrowheads="1"/>
          </p:cNvSpPr>
          <p:nvPr/>
        </p:nvSpPr>
        <p:spPr bwMode="auto">
          <a:xfrm>
            <a:off x="125413" y="163513"/>
            <a:ext cx="362267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50000"/>
              </a:lnSpc>
              <a:spcBef>
                <a:spcPct val="0"/>
              </a:spcBef>
              <a:buFontTx/>
              <a:buNone/>
            </a:pPr>
            <a:r>
              <a:rPr lang="es-AR" altLang="es-AR" sz="2200" b="1">
                <a:solidFill>
                  <a:srgbClr val="FF0000"/>
                </a:solidFill>
              </a:rPr>
              <a:t>Desplazamiento angular </a:t>
            </a:r>
          </a:p>
        </p:txBody>
      </p:sp>
      <p:sp>
        <p:nvSpPr>
          <p:cNvPr id="2" name="CuadroTexto 1">
            <a:extLst>
              <a:ext uri="{FF2B5EF4-FFF2-40B4-BE49-F238E27FC236}">
                <a16:creationId xmlns:a16="http://schemas.microsoft.com/office/drawing/2014/main" id="{1608F50C-EC9D-4622-BF77-E78243C31DFF}"/>
              </a:ext>
            </a:extLst>
          </p:cNvPr>
          <p:cNvSpPr txBox="1">
            <a:spLocks noRot="1" noChangeAspect="1" noMove="1" noResize="1" noEditPoints="1" noAdjustHandles="1" noChangeArrowheads="1" noChangeShapeType="1" noTextEdit="1"/>
          </p:cNvSpPr>
          <p:nvPr/>
        </p:nvSpPr>
        <p:spPr>
          <a:xfrm>
            <a:off x="5739348" y="6089531"/>
            <a:ext cx="1793633" cy="365613"/>
          </a:xfrm>
          <a:prstGeom prst="rect">
            <a:avLst/>
          </a:prstGeom>
          <a:blipFill>
            <a:blip r:embed="rId2"/>
            <a:stretch>
              <a:fillRect l="-2712" b="-25000"/>
            </a:stretch>
          </a:blipFill>
        </p:spPr>
        <p:txBody>
          <a:bodyPr/>
          <a:lstStyle/>
          <a:p>
            <a:r>
              <a:rPr lang="es-AR">
                <a:noFill/>
              </a:rPr>
              <a:t> </a:t>
            </a:r>
          </a:p>
        </p:txBody>
      </p:sp>
      <p:sp>
        <p:nvSpPr>
          <p:cNvPr id="16" name="Rectángulo 15">
            <a:extLst>
              <a:ext uri="{FF2B5EF4-FFF2-40B4-BE49-F238E27FC236}">
                <a16:creationId xmlns:a16="http://schemas.microsoft.com/office/drawing/2014/main" id="{602FC7CD-4E41-4B80-82E2-602DB9412E99}"/>
              </a:ext>
            </a:extLst>
          </p:cNvPr>
          <p:cNvSpPr/>
          <p:nvPr/>
        </p:nvSpPr>
        <p:spPr>
          <a:xfrm>
            <a:off x="4418013" y="4598988"/>
            <a:ext cx="4437062" cy="19415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dirty="0"/>
          </a:p>
        </p:txBody>
      </p:sp>
      <p:pic>
        <p:nvPicPr>
          <p:cNvPr id="3" name="Imagen 2">
            <a:extLst>
              <a:ext uri="{FF2B5EF4-FFF2-40B4-BE49-F238E27FC236}">
                <a16:creationId xmlns:a16="http://schemas.microsoft.com/office/drawing/2014/main" id="{56FDFF94-5ADA-4760-85A7-FE919E89DC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8425" y="163513"/>
            <a:ext cx="3627438" cy="427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upo 4">
            <a:extLst>
              <a:ext uri="{FF2B5EF4-FFF2-40B4-BE49-F238E27FC236}">
                <a16:creationId xmlns:a16="http://schemas.microsoft.com/office/drawing/2014/main" id="{8A9837D5-1230-465A-BE0F-F1612F33FD24}"/>
              </a:ext>
            </a:extLst>
          </p:cNvPr>
          <p:cNvGrpSpPr>
            <a:grpSpLocks/>
          </p:cNvGrpSpPr>
          <p:nvPr/>
        </p:nvGrpSpPr>
        <p:grpSpPr bwMode="auto">
          <a:xfrm>
            <a:off x="387350" y="2852738"/>
            <a:ext cx="3511550" cy="3171825"/>
            <a:chOff x="-1755794" y="1266553"/>
            <a:chExt cx="3511587" cy="3172050"/>
          </a:xfrm>
        </p:grpSpPr>
        <p:grpSp>
          <p:nvGrpSpPr>
            <p:cNvPr id="11273" name="Grupo 14">
              <a:extLst>
                <a:ext uri="{FF2B5EF4-FFF2-40B4-BE49-F238E27FC236}">
                  <a16:creationId xmlns:a16="http://schemas.microsoft.com/office/drawing/2014/main" id="{80D2A5E4-DB4D-45BA-A671-BAAE0CF81817}"/>
                </a:ext>
              </a:extLst>
            </p:cNvPr>
            <p:cNvGrpSpPr>
              <a:grpSpLocks/>
            </p:cNvGrpSpPr>
            <p:nvPr/>
          </p:nvGrpSpPr>
          <p:grpSpPr bwMode="auto">
            <a:xfrm>
              <a:off x="-1755794" y="1266553"/>
              <a:ext cx="3511587" cy="3172050"/>
              <a:chOff x="400544" y="2988384"/>
              <a:chExt cx="3511587" cy="3172050"/>
            </a:xfrm>
          </p:grpSpPr>
          <p:pic>
            <p:nvPicPr>
              <p:cNvPr id="11275" name="Picture 4" descr="radián">
                <a:extLst>
                  <a:ext uri="{FF2B5EF4-FFF2-40B4-BE49-F238E27FC236}">
                    <a16:creationId xmlns:a16="http://schemas.microsoft.com/office/drawing/2014/main" id="{2FC34C53-7C81-450D-8B65-33C361BFC0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544" y="3002716"/>
                <a:ext cx="3451058" cy="3157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CuadroTexto 17">
                <a:extLst>
                  <a:ext uri="{FF2B5EF4-FFF2-40B4-BE49-F238E27FC236}">
                    <a16:creationId xmlns:a16="http://schemas.microsoft.com/office/drawing/2014/main" id="{082E679C-80E5-4EC5-98F4-4BB3D386F186}"/>
                  </a:ext>
                </a:extLst>
              </p:cNvPr>
              <p:cNvSpPr txBox="1">
                <a:spLocks noRot="1" noChangeAspect="1" noMove="1" noResize="1" noEditPoints="1" noAdjustHandles="1" noChangeArrowheads="1" noChangeShapeType="1" noTextEdit="1"/>
              </p:cNvSpPr>
              <p:nvPr/>
            </p:nvSpPr>
            <p:spPr>
              <a:xfrm>
                <a:off x="2682417" y="3951986"/>
                <a:ext cx="431465" cy="338554"/>
              </a:xfrm>
              <a:prstGeom prst="rect">
                <a:avLst/>
              </a:prstGeom>
              <a:blipFill>
                <a:blip r:embed="rId5"/>
                <a:stretch>
                  <a:fillRect l="-11268" r="-9859" b="-8929"/>
                </a:stretch>
              </a:blipFill>
            </p:spPr>
            <p:txBody>
              <a:bodyPr/>
              <a:lstStyle/>
              <a:p>
                <a:r>
                  <a:rPr lang="es-AR">
                    <a:noFill/>
                  </a:rPr>
                  <a:t> </a:t>
                </a:r>
              </a:p>
            </p:txBody>
          </p:sp>
          <p:sp>
            <p:nvSpPr>
              <p:cNvPr id="19" name="CuadroTexto 18">
                <a:extLst>
                  <a:ext uri="{FF2B5EF4-FFF2-40B4-BE49-F238E27FC236}">
                    <a16:creationId xmlns:a16="http://schemas.microsoft.com/office/drawing/2014/main" id="{D57741E8-194F-492A-A837-E5EE9ADBF00E}"/>
                  </a:ext>
                </a:extLst>
              </p:cNvPr>
              <p:cNvSpPr txBox="1">
                <a:spLocks noRot="1" noChangeAspect="1" noMove="1" noResize="1" noEditPoints="1" noAdjustHandles="1" noChangeArrowheads="1" noChangeShapeType="1" noTextEdit="1"/>
              </p:cNvSpPr>
              <p:nvPr/>
            </p:nvSpPr>
            <p:spPr>
              <a:xfrm>
                <a:off x="3466868" y="3476128"/>
                <a:ext cx="410882" cy="338554"/>
              </a:xfrm>
              <a:prstGeom prst="rect">
                <a:avLst/>
              </a:prstGeom>
              <a:blipFill>
                <a:blip r:embed="rId6"/>
                <a:stretch>
                  <a:fillRect l="-13433" r="-4478" b="-10909"/>
                </a:stretch>
              </a:blipFill>
            </p:spPr>
            <p:txBody>
              <a:bodyPr/>
              <a:lstStyle/>
              <a:p>
                <a:r>
                  <a:rPr lang="es-AR">
                    <a:noFill/>
                  </a:rPr>
                  <a:t> </a:t>
                </a:r>
              </a:p>
            </p:txBody>
          </p:sp>
          <p:sp>
            <p:nvSpPr>
              <p:cNvPr id="20" name="CuadroTexto 19">
                <a:extLst>
                  <a:ext uri="{FF2B5EF4-FFF2-40B4-BE49-F238E27FC236}">
                    <a16:creationId xmlns:a16="http://schemas.microsoft.com/office/drawing/2014/main" id="{0BC6D9AF-3A4B-431D-AA1D-FC52CC1DE3F0}"/>
                  </a:ext>
                </a:extLst>
              </p:cNvPr>
              <p:cNvSpPr txBox="1">
                <a:spLocks noRot="1" noChangeAspect="1" noMove="1" noResize="1" noEditPoints="1" noAdjustHandles="1" noChangeArrowheads="1" noChangeShapeType="1" noTextEdit="1"/>
              </p:cNvSpPr>
              <p:nvPr/>
            </p:nvSpPr>
            <p:spPr>
              <a:xfrm>
                <a:off x="2818222" y="4581575"/>
                <a:ext cx="219419" cy="338554"/>
              </a:xfrm>
              <a:prstGeom prst="rect">
                <a:avLst/>
              </a:prstGeom>
              <a:blipFill>
                <a:blip r:embed="rId7"/>
                <a:stretch>
                  <a:fillRect l="-11111" r="-13889" b="-1786"/>
                </a:stretch>
              </a:blipFill>
            </p:spPr>
            <p:txBody>
              <a:bodyPr/>
              <a:lstStyle/>
              <a:p>
                <a:r>
                  <a:rPr lang="es-AR">
                    <a:noFill/>
                  </a:rPr>
                  <a:t> </a:t>
                </a:r>
              </a:p>
            </p:txBody>
          </p:sp>
          <p:sp>
            <p:nvSpPr>
              <p:cNvPr id="21" name="CuadroTexto 20">
                <a:extLst>
                  <a:ext uri="{FF2B5EF4-FFF2-40B4-BE49-F238E27FC236}">
                    <a16:creationId xmlns:a16="http://schemas.microsoft.com/office/drawing/2014/main" id="{542EA0DC-76AE-4AC3-B74A-AC223F0B54B1}"/>
                  </a:ext>
                </a:extLst>
              </p:cNvPr>
              <p:cNvSpPr txBox="1">
                <a:spLocks noRot="1" noChangeAspect="1" noMove="1" noResize="1" noEditPoints="1" noAdjustHandles="1" noChangeArrowheads="1" noChangeShapeType="1" noTextEdit="1"/>
              </p:cNvSpPr>
              <p:nvPr/>
            </p:nvSpPr>
            <p:spPr>
              <a:xfrm>
                <a:off x="2124062" y="3547617"/>
                <a:ext cx="219419" cy="338554"/>
              </a:xfrm>
              <a:prstGeom prst="rect">
                <a:avLst/>
              </a:prstGeom>
              <a:blipFill>
                <a:blip r:embed="rId8"/>
                <a:stretch>
                  <a:fillRect l="-11111" r="-13889" b="-1818"/>
                </a:stretch>
              </a:blipFill>
            </p:spPr>
            <p:txBody>
              <a:bodyPr/>
              <a:lstStyle/>
              <a:p>
                <a:r>
                  <a:rPr lang="es-AR">
                    <a:noFill/>
                  </a:rPr>
                  <a:t> </a:t>
                </a:r>
              </a:p>
            </p:txBody>
          </p:sp>
          <p:sp>
            <p:nvSpPr>
              <p:cNvPr id="22" name="CuadroTexto 21">
                <a:extLst>
                  <a:ext uri="{FF2B5EF4-FFF2-40B4-BE49-F238E27FC236}">
                    <a16:creationId xmlns:a16="http://schemas.microsoft.com/office/drawing/2014/main" id="{80D6A9CD-D141-466A-939F-51977B6D3A9A}"/>
                  </a:ext>
                </a:extLst>
              </p:cNvPr>
              <p:cNvSpPr txBox="1">
                <a:spLocks noRot="1" noChangeAspect="1" noMove="1" noResize="1" noEditPoints="1" noAdjustHandles="1" noChangeArrowheads="1" noChangeShapeType="1" noTextEdit="1"/>
              </p:cNvSpPr>
              <p:nvPr/>
            </p:nvSpPr>
            <p:spPr>
              <a:xfrm>
                <a:off x="3517984" y="4479245"/>
                <a:ext cx="394147" cy="338554"/>
              </a:xfrm>
              <a:prstGeom prst="rect">
                <a:avLst/>
              </a:prstGeom>
              <a:blipFill>
                <a:blip r:embed="rId9"/>
                <a:stretch>
                  <a:fillRect l="-13846" r="-13846" b="-10909"/>
                </a:stretch>
              </a:blipFill>
            </p:spPr>
            <p:txBody>
              <a:bodyPr/>
              <a:lstStyle/>
              <a:p>
                <a:r>
                  <a:rPr lang="es-AR">
                    <a:noFill/>
                  </a:rPr>
                  <a:t> </a:t>
                </a:r>
              </a:p>
            </p:txBody>
          </p:sp>
          <p:sp>
            <p:nvSpPr>
              <p:cNvPr id="23" name="CuadroTexto 22">
                <a:extLst>
                  <a:ext uri="{FF2B5EF4-FFF2-40B4-BE49-F238E27FC236}">
                    <a16:creationId xmlns:a16="http://schemas.microsoft.com/office/drawing/2014/main" id="{3BDCBEA2-23CD-416E-9298-568B39F2DA9C}"/>
                  </a:ext>
                </a:extLst>
              </p:cNvPr>
              <p:cNvSpPr txBox="1">
                <a:spLocks noRot="1" noChangeAspect="1" noMove="1" noResize="1" noEditPoints="1" noAdjustHandles="1" noChangeArrowheads="1" noChangeShapeType="1" noTextEdit="1"/>
              </p:cNvSpPr>
              <p:nvPr/>
            </p:nvSpPr>
            <p:spPr>
              <a:xfrm>
                <a:off x="2805174" y="2988384"/>
                <a:ext cx="324063" cy="330732"/>
              </a:xfrm>
              <a:prstGeom prst="rect">
                <a:avLst/>
              </a:prstGeom>
              <a:blipFill>
                <a:blip r:embed="rId10"/>
                <a:stretch>
                  <a:fillRect l="-20755" r="-18868" b="-40741"/>
                </a:stretch>
              </a:blipFill>
            </p:spPr>
            <p:txBody>
              <a:bodyPr/>
              <a:lstStyle/>
              <a:p>
                <a:r>
                  <a:rPr lang="es-AR">
                    <a:noFill/>
                  </a:rPr>
                  <a:t> </a:t>
                </a:r>
              </a:p>
            </p:txBody>
          </p:sp>
        </p:grpSp>
        <p:sp>
          <p:nvSpPr>
            <p:cNvPr id="4" name="Arco 3">
              <a:extLst>
                <a:ext uri="{FF2B5EF4-FFF2-40B4-BE49-F238E27FC236}">
                  <a16:creationId xmlns:a16="http://schemas.microsoft.com/office/drawing/2014/main" id="{E0B9ACCF-EBFC-47E9-8E48-93783411C1D2}"/>
                </a:ext>
              </a:extLst>
            </p:cNvPr>
            <p:cNvSpPr>
              <a:spLocks noChangeAspect="1"/>
            </p:cNvSpPr>
            <p:nvPr/>
          </p:nvSpPr>
          <p:spPr>
            <a:xfrm>
              <a:off x="-1616093" y="1266553"/>
              <a:ext cx="3167096" cy="3167287"/>
            </a:xfrm>
            <a:prstGeom prst="arc">
              <a:avLst>
                <a:gd name="adj1" fmla="val 18523029"/>
                <a:gd name="adj2" fmla="val 21304532"/>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par>
                          <p:cTn id="15" fill="hold" nodeType="afterGroup">
                            <p:stCondLst>
                              <p:cond delay="0"/>
                            </p:stCondLst>
                            <p:childTnLst>
                              <p:par>
                                <p:cTn id="16" presetID="1" presetClass="entr" presetSubtype="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par>
                          <p:cTn id="18" fill="hold" nodeType="afterGroup">
                            <p:stCondLst>
                              <p:cond delay="0"/>
                            </p:stCondLst>
                            <p:childTnLst>
                              <p:par>
                                <p:cTn id="19" presetID="1" presetClass="entr" presetSubtype="0" fill="hold" grpId="0" nodeType="afterEffect">
                                  <p:stCondLst>
                                    <p:cond delay="0"/>
                                  </p:stCondLst>
                                  <p:childTnLst>
                                    <p:set>
                                      <p:cBhvr>
                                        <p:cTn id="20" dur="1" fill="hold">
                                          <p:stCondLst>
                                            <p:cond delay="499"/>
                                          </p:stCondLst>
                                        </p:cTn>
                                        <p:tgtEl>
                                          <p:spTgt spid="13"/>
                                        </p:tgtEl>
                                        <p:attrNameLst>
                                          <p:attrName>style.visibility</p:attrName>
                                        </p:attrNameLst>
                                      </p:cBhvr>
                                      <p:to>
                                        <p:strVal val="visible"/>
                                      </p:to>
                                    </p:set>
                                  </p:childTnLst>
                                </p:cTn>
                              </p:par>
                            </p:childTnLst>
                          </p:cTn>
                        </p:par>
                        <p:par>
                          <p:cTn id="21" fill="hold" nodeType="afterGroup">
                            <p:stCondLst>
                              <p:cond delay="500"/>
                            </p:stCondLst>
                            <p:childTnLst>
                              <p:par>
                                <p:cTn id="22" presetID="1" presetClass="entr" presetSubtype="0"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utoUpdateAnimBg="0"/>
      <p:bldP spid="13" grpId="0" autoUpdateAnimBg="0"/>
      <p:bldP spid="14" grpId="0" autoUpdateAnimBg="0"/>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D68E6FF9-1088-4A93-B7DC-D632B01FD974}"/>
              </a:ext>
            </a:extLst>
          </p:cNvPr>
          <p:cNvSpPr>
            <a:spLocks noChangeArrowheads="1"/>
          </p:cNvSpPr>
          <p:nvPr/>
        </p:nvSpPr>
        <p:spPr bwMode="auto">
          <a:xfrm>
            <a:off x="222250" y="247650"/>
            <a:ext cx="86963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s-AR" altLang="es-AR" sz="2200">
                <a:solidFill>
                  <a:srgbClr val="000000"/>
                </a:solidFill>
              </a:rPr>
              <a:t>Al describir un movimiento rotacional, la forma más natural de medir el ángulo </a:t>
            </a:r>
            <a:r>
              <a:rPr lang="es-AR" altLang="es-AR" sz="2200" i="1">
                <a:solidFill>
                  <a:srgbClr val="000000"/>
                </a:solidFill>
                <a:latin typeface="Times New Roman" panose="02020603050405020304" pitchFamily="18" charset="0"/>
                <a:cs typeface="Times New Roman" panose="02020603050405020304" pitchFamily="18" charset="0"/>
              </a:rPr>
              <a:t>θ</a:t>
            </a:r>
            <a:r>
              <a:rPr lang="es-AR" altLang="es-AR" sz="2200">
                <a:solidFill>
                  <a:srgbClr val="000000"/>
                </a:solidFill>
              </a:rPr>
              <a:t> no es en grados, si no en </a:t>
            </a:r>
            <a:r>
              <a:rPr lang="es-AR" altLang="es-AR" sz="2200" b="1">
                <a:solidFill>
                  <a:srgbClr val="FF0000"/>
                </a:solidFill>
              </a:rPr>
              <a:t>radianes</a:t>
            </a:r>
            <a:r>
              <a:rPr lang="es-AR" altLang="es-AR" sz="2200">
                <a:solidFill>
                  <a:srgbClr val="000000"/>
                </a:solidFill>
              </a:rPr>
              <a:t>. </a:t>
            </a:r>
          </a:p>
        </p:txBody>
      </p:sp>
      <p:sp>
        <p:nvSpPr>
          <p:cNvPr id="7" name="Rectángulo 6">
            <a:extLst>
              <a:ext uri="{FF2B5EF4-FFF2-40B4-BE49-F238E27FC236}">
                <a16:creationId xmlns:a16="http://schemas.microsoft.com/office/drawing/2014/main" id="{63A60B17-D86E-49BE-9934-7FD234756238}"/>
              </a:ext>
            </a:extLst>
          </p:cNvPr>
          <p:cNvSpPr>
            <a:spLocks noChangeArrowheads="1"/>
          </p:cNvSpPr>
          <p:nvPr/>
        </p:nvSpPr>
        <p:spPr bwMode="auto">
          <a:xfrm>
            <a:off x="4454525" y="5116513"/>
            <a:ext cx="4689475"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AR" altLang="es-AR" sz="2200">
                <a:solidFill>
                  <a:srgbClr val="000000"/>
                </a:solidFill>
              </a:rPr>
              <a:t>Un ángulo en radianes es la razón (o división) de dos longitudes, así que es un número puro, sin dimensiones.</a:t>
            </a:r>
          </a:p>
        </p:txBody>
      </p:sp>
      <p:grpSp>
        <p:nvGrpSpPr>
          <p:cNvPr id="3" name="Grupo 2">
            <a:extLst>
              <a:ext uri="{FF2B5EF4-FFF2-40B4-BE49-F238E27FC236}">
                <a16:creationId xmlns:a16="http://schemas.microsoft.com/office/drawing/2014/main" id="{3913AD93-5D5F-429C-B728-140FC59ADB8D}"/>
              </a:ext>
            </a:extLst>
          </p:cNvPr>
          <p:cNvGrpSpPr>
            <a:grpSpLocks/>
          </p:cNvGrpSpPr>
          <p:nvPr/>
        </p:nvGrpSpPr>
        <p:grpSpPr bwMode="auto">
          <a:xfrm>
            <a:off x="222250" y="1276350"/>
            <a:ext cx="8696325" cy="1108075"/>
            <a:chOff x="222133" y="1275923"/>
            <a:chExt cx="8696783" cy="1107996"/>
          </a:xfrm>
        </p:grpSpPr>
        <p:sp>
          <p:nvSpPr>
            <p:cNvPr id="12302" name="Rectángulo 7">
              <a:extLst>
                <a:ext uri="{FF2B5EF4-FFF2-40B4-BE49-F238E27FC236}">
                  <a16:creationId xmlns:a16="http://schemas.microsoft.com/office/drawing/2014/main" id="{31CEC297-D3D2-4C83-A7AD-736D46DE6663}"/>
                </a:ext>
              </a:extLst>
            </p:cNvPr>
            <p:cNvSpPr>
              <a:spLocks noChangeArrowheads="1"/>
            </p:cNvSpPr>
            <p:nvPr/>
          </p:nvSpPr>
          <p:spPr bwMode="auto">
            <a:xfrm>
              <a:off x="222133" y="1275923"/>
              <a:ext cx="8696783"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AR" altLang="es-AR" sz="2200">
                  <a:solidFill>
                    <a:srgbClr val="000000"/>
                  </a:solidFill>
                </a:rPr>
                <a:t>Mientras el cuerpo recorre un arco </a:t>
              </a:r>
              <a:r>
                <a:rPr lang="es-AR" altLang="es-AR" sz="2200" i="1">
                  <a:solidFill>
                    <a:srgbClr val="000000"/>
                  </a:solidFill>
                  <a:latin typeface="Times New Roman" panose="02020603050405020304" pitchFamily="18" charset="0"/>
                  <a:cs typeface="Times New Roman" panose="02020603050405020304" pitchFamily="18" charset="0"/>
                </a:rPr>
                <a:t>S</a:t>
              </a:r>
              <a:r>
                <a:rPr lang="es-AR" altLang="es-AR" sz="2200">
                  <a:solidFill>
                    <a:srgbClr val="000000"/>
                  </a:solidFill>
                </a:rPr>
                <a:t> en el sentido indicado en el dibujo, el radio vector </a:t>
              </a:r>
              <a:r>
                <a:rPr lang="es-AR" altLang="es-AR" sz="2200" i="1">
                  <a:solidFill>
                    <a:srgbClr val="000000"/>
                  </a:solidFill>
                  <a:latin typeface="Times New Roman" panose="02020603050405020304" pitchFamily="18" charset="0"/>
                  <a:cs typeface="Times New Roman" panose="02020603050405020304" pitchFamily="18" charset="0"/>
                </a:rPr>
                <a:t>r</a:t>
              </a:r>
              <a:r>
                <a:rPr lang="es-AR" altLang="es-AR" sz="2200">
                  <a:solidFill>
                    <a:srgbClr val="000000"/>
                  </a:solidFill>
                </a:rPr>
                <a:t>, describe un desplazamiento angular    , de forma que:</a:t>
              </a:r>
            </a:p>
          </p:txBody>
        </p:sp>
        <p:sp>
          <p:nvSpPr>
            <p:cNvPr id="9" name="CuadroTexto 8">
              <a:extLst>
                <a:ext uri="{FF2B5EF4-FFF2-40B4-BE49-F238E27FC236}">
                  <a16:creationId xmlns:a16="http://schemas.microsoft.com/office/drawing/2014/main" id="{96918927-FD0E-4769-8B76-536DE2E074DF}"/>
                </a:ext>
              </a:extLst>
            </p:cNvPr>
            <p:cNvSpPr txBox="1">
              <a:spLocks noRot="1" noChangeAspect="1" noMove="1" noResize="1" noEditPoints="1" noAdjustHandles="1" noChangeArrowheads="1" noChangeShapeType="1" noTextEdit="1"/>
            </p:cNvSpPr>
            <p:nvPr/>
          </p:nvSpPr>
          <p:spPr>
            <a:xfrm>
              <a:off x="7849163" y="1657000"/>
              <a:ext cx="245516" cy="338554"/>
            </a:xfrm>
            <a:prstGeom prst="rect">
              <a:avLst/>
            </a:prstGeom>
            <a:blipFill>
              <a:blip r:embed="rId3"/>
              <a:stretch>
                <a:fillRect l="-25000" r="-20000" b="-10909"/>
              </a:stretch>
            </a:blipFill>
          </p:spPr>
          <p:txBody>
            <a:bodyPr/>
            <a:lstStyle/>
            <a:p>
              <a:r>
                <a:rPr lang="es-AR">
                  <a:noFill/>
                </a:rPr>
                <a:t> </a:t>
              </a:r>
            </a:p>
          </p:txBody>
        </p:sp>
      </p:grpSp>
      <p:sp>
        <p:nvSpPr>
          <p:cNvPr id="10" name="CuadroTexto 9">
            <a:extLst>
              <a:ext uri="{FF2B5EF4-FFF2-40B4-BE49-F238E27FC236}">
                <a16:creationId xmlns:a16="http://schemas.microsoft.com/office/drawing/2014/main" id="{F02F088E-A193-434E-B86F-EDEF72E0599B}"/>
              </a:ext>
            </a:extLst>
          </p:cNvPr>
          <p:cNvSpPr txBox="1">
            <a:spLocks noRot="1" noChangeAspect="1" noMove="1" noResize="1" noEditPoints="1" noAdjustHandles="1" noChangeArrowheads="1" noChangeShapeType="1" noTextEdit="1"/>
          </p:cNvSpPr>
          <p:nvPr/>
        </p:nvSpPr>
        <p:spPr>
          <a:xfrm>
            <a:off x="4570523" y="2376631"/>
            <a:ext cx="4339971" cy="579967"/>
          </a:xfrm>
          <a:prstGeom prst="rect">
            <a:avLst/>
          </a:prstGeom>
          <a:blipFill>
            <a:blip r:embed="rId4"/>
            <a:stretch>
              <a:fillRect/>
            </a:stretch>
          </a:blipFill>
        </p:spPr>
        <p:txBody>
          <a:bodyPr/>
          <a:lstStyle/>
          <a:p>
            <a:r>
              <a:rPr lang="es-AR">
                <a:noFill/>
              </a:rPr>
              <a:t> </a:t>
            </a:r>
          </a:p>
        </p:txBody>
      </p:sp>
      <p:sp>
        <p:nvSpPr>
          <p:cNvPr id="11" name="CuadroTexto 10">
            <a:extLst>
              <a:ext uri="{FF2B5EF4-FFF2-40B4-BE49-F238E27FC236}">
                <a16:creationId xmlns:a16="http://schemas.microsoft.com/office/drawing/2014/main" id="{B6702CB9-D101-489A-9D93-5EF9434FA5B6}"/>
              </a:ext>
            </a:extLst>
          </p:cNvPr>
          <p:cNvSpPr txBox="1">
            <a:spLocks noRot="1" noChangeAspect="1" noMove="1" noResize="1" noEditPoints="1" noAdjustHandles="1" noChangeArrowheads="1" noChangeShapeType="1" noTextEdit="1"/>
          </p:cNvSpPr>
          <p:nvPr/>
        </p:nvSpPr>
        <p:spPr>
          <a:xfrm>
            <a:off x="4570523" y="3255223"/>
            <a:ext cx="1165960" cy="633828"/>
          </a:xfrm>
          <a:prstGeom prst="rect">
            <a:avLst/>
          </a:prstGeom>
          <a:blipFill>
            <a:blip r:embed="rId5"/>
            <a:stretch>
              <a:fillRect/>
            </a:stretch>
          </a:blipFill>
        </p:spPr>
        <p:txBody>
          <a:bodyPr/>
          <a:lstStyle/>
          <a:p>
            <a:r>
              <a:rPr lang="es-AR">
                <a:noFill/>
              </a:rPr>
              <a:t> </a:t>
            </a:r>
          </a:p>
        </p:txBody>
      </p:sp>
      <p:sp>
        <p:nvSpPr>
          <p:cNvPr id="12" name="CuadroTexto 11">
            <a:extLst>
              <a:ext uri="{FF2B5EF4-FFF2-40B4-BE49-F238E27FC236}">
                <a16:creationId xmlns:a16="http://schemas.microsoft.com/office/drawing/2014/main" id="{B6BFD889-CE66-47B4-A24F-7B0EE7B18AD4}"/>
              </a:ext>
            </a:extLst>
          </p:cNvPr>
          <p:cNvSpPr txBox="1">
            <a:spLocks noRot="1" noChangeAspect="1" noMove="1" noResize="1" noEditPoints="1" noAdjustHandles="1" noChangeArrowheads="1" noChangeShapeType="1" noTextEdit="1"/>
          </p:cNvSpPr>
          <p:nvPr/>
        </p:nvSpPr>
        <p:spPr>
          <a:xfrm>
            <a:off x="4570523" y="4189666"/>
            <a:ext cx="829330" cy="633828"/>
          </a:xfrm>
          <a:prstGeom prst="rect">
            <a:avLst/>
          </a:prstGeom>
          <a:blipFill>
            <a:blip r:embed="rId6"/>
            <a:stretch>
              <a:fillRect/>
            </a:stretch>
          </a:blipFill>
        </p:spPr>
        <p:txBody>
          <a:bodyPr/>
          <a:lstStyle/>
          <a:p>
            <a:r>
              <a:rPr lang="es-AR">
                <a:noFill/>
              </a:rPr>
              <a:t> </a:t>
            </a:r>
          </a:p>
        </p:txBody>
      </p:sp>
      <p:grpSp>
        <p:nvGrpSpPr>
          <p:cNvPr id="2" name="Grupo 1">
            <a:extLst>
              <a:ext uri="{FF2B5EF4-FFF2-40B4-BE49-F238E27FC236}">
                <a16:creationId xmlns:a16="http://schemas.microsoft.com/office/drawing/2014/main" id="{C0BEB1CA-CB54-41CF-A9FA-89A9C0B0FF8D}"/>
              </a:ext>
            </a:extLst>
          </p:cNvPr>
          <p:cNvGrpSpPr>
            <a:grpSpLocks/>
          </p:cNvGrpSpPr>
          <p:nvPr/>
        </p:nvGrpSpPr>
        <p:grpSpPr bwMode="auto">
          <a:xfrm>
            <a:off x="400050" y="3001963"/>
            <a:ext cx="3451225" cy="3159125"/>
            <a:chOff x="400544" y="3002716"/>
            <a:chExt cx="3451058" cy="3157718"/>
          </a:xfrm>
        </p:grpSpPr>
        <p:pic>
          <p:nvPicPr>
            <p:cNvPr id="12297" name="Picture 4" descr="radián">
              <a:extLst>
                <a:ext uri="{FF2B5EF4-FFF2-40B4-BE49-F238E27FC236}">
                  <a16:creationId xmlns:a16="http://schemas.microsoft.com/office/drawing/2014/main" id="{4AE8C4A6-89AB-4B30-BBCF-E770122F1DA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0544" y="3002716"/>
              <a:ext cx="3451058" cy="3157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uadroTexto 14">
              <a:extLst>
                <a:ext uri="{FF2B5EF4-FFF2-40B4-BE49-F238E27FC236}">
                  <a16:creationId xmlns:a16="http://schemas.microsoft.com/office/drawing/2014/main" id="{664AD9CE-F456-4584-998A-529AFEFE0FBD}"/>
                </a:ext>
              </a:extLst>
            </p:cNvPr>
            <p:cNvSpPr txBox="1">
              <a:spLocks noRot="1" noChangeAspect="1" noMove="1" noResize="1" noEditPoints="1" noAdjustHandles="1" noChangeArrowheads="1" noChangeShapeType="1" noTextEdit="1"/>
            </p:cNvSpPr>
            <p:nvPr/>
          </p:nvSpPr>
          <p:spPr>
            <a:xfrm>
              <a:off x="2682417" y="3951986"/>
              <a:ext cx="245515" cy="338554"/>
            </a:xfrm>
            <a:prstGeom prst="rect">
              <a:avLst/>
            </a:prstGeom>
            <a:blipFill>
              <a:blip r:embed="rId8"/>
              <a:stretch>
                <a:fillRect l="-25000" r="-20000" b="-8929"/>
              </a:stretch>
            </a:blipFill>
          </p:spPr>
          <p:txBody>
            <a:bodyPr/>
            <a:lstStyle/>
            <a:p>
              <a:r>
                <a:rPr lang="es-AR">
                  <a:noFill/>
                </a:rPr>
                <a:t> </a:t>
              </a:r>
            </a:p>
          </p:txBody>
        </p:sp>
        <p:sp>
          <p:nvSpPr>
            <p:cNvPr id="16" name="CuadroTexto 15">
              <a:extLst>
                <a:ext uri="{FF2B5EF4-FFF2-40B4-BE49-F238E27FC236}">
                  <a16:creationId xmlns:a16="http://schemas.microsoft.com/office/drawing/2014/main" id="{FD979F5A-A42D-45E4-BBA3-71AF84D1DD2A}"/>
                </a:ext>
              </a:extLst>
            </p:cNvPr>
            <p:cNvSpPr txBox="1">
              <a:spLocks noRot="1" noChangeAspect="1" noMove="1" noResize="1" noEditPoints="1" noAdjustHandles="1" noChangeArrowheads="1" noChangeShapeType="1" noTextEdit="1"/>
            </p:cNvSpPr>
            <p:nvPr/>
          </p:nvSpPr>
          <p:spPr>
            <a:xfrm>
              <a:off x="3413713" y="3607254"/>
              <a:ext cx="233141" cy="338554"/>
            </a:xfrm>
            <a:prstGeom prst="rect">
              <a:avLst/>
            </a:prstGeom>
            <a:blipFill>
              <a:blip r:embed="rId9"/>
              <a:stretch>
                <a:fillRect l="-26316" r="-21053" b="-10909"/>
              </a:stretch>
            </a:blipFill>
          </p:spPr>
          <p:txBody>
            <a:bodyPr/>
            <a:lstStyle/>
            <a:p>
              <a:r>
                <a:rPr lang="es-AR">
                  <a:noFill/>
                </a:rPr>
                <a:t> </a:t>
              </a:r>
            </a:p>
          </p:txBody>
        </p:sp>
        <p:sp>
          <p:nvSpPr>
            <p:cNvPr id="17" name="CuadroTexto 16">
              <a:extLst>
                <a:ext uri="{FF2B5EF4-FFF2-40B4-BE49-F238E27FC236}">
                  <a16:creationId xmlns:a16="http://schemas.microsoft.com/office/drawing/2014/main" id="{ABD90C71-B3FF-4A35-94D1-AD0BF97A918A}"/>
                </a:ext>
              </a:extLst>
            </p:cNvPr>
            <p:cNvSpPr txBox="1">
              <a:spLocks noRot="1" noChangeAspect="1" noMove="1" noResize="1" noEditPoints="1" noAdjustHandles="1" noChangeArrowheads="1" noChangeShapeType="1" noTextEdit="1"/>
            </p:cNvSpPr>
            <p:nvPr/>
          </p:nvSpPr>
          <p:spPr>
            <a:xfrm>
              <a:off x="2818222" y="4581575"/>
              <a:ext cx="219419" cy="338554"/>
            </a:xfrm>
            <a:prstGeom prst="rect">
              <a:avLst/>
            </a:prstGeom>
            <a:blipFill>
              <a:blip r:embed="rId10"/>
              <a:stretch>
                <a:fillRect l="-11111" r="-13889" b="-1818"/>
              </a:stretch>
            </a:blipFill>
          </p:spPr>
          <p:txBody>
            <a:bodyPr/>
            <a:lstStyle/>
            <a:p>
              <a:r>
                <a:rPr lang="es-AR">
                  <a:noFill/>
                </a:rPr>
                <a:t> </a:t>
              </a:r>
            </a:p>
          </p:txBody>
        </p:sp>
        <p:sp>
          <p:nvSpPr>
            <p:cNvPr id="18" name="CuadroTexto 17">
              <a:extLst>
                <a:ext uri="{FF2B5EF4-FFF2-40B4-BE49-F238E27FC236}">
                  <a16:creationId xmlns:a16="http://schemas.microsoft.com/office/drawing/2014/main" id="{49B0466B-DAA8-475B-918B-4F52036725F7}"/>
                </a:ext>
              </a:extLst>
            </p:cNvPr>
            <p:cNvSpPr txBox="1">
              <a:spLocks noRot="1" noChangeAspect="1" noMove="1" noResize="1" noEditPoints="1" noAdjustHandles="1" noChangeArrowheads="1" noChangeShapeType="1" noTextEdit="1"/>
            </p:cNvSpPr>
            <p:nvPr/>
          </p:nvSpPr>
          <p:spPr>
            <a:xfrm>
              <a:off x="2124062" y="3547617"/>
              <a:ext cx="219419" cy="338554"/>
            </a:xfrm>
            <a:prstGeom prst="rect">
              <a:avLst/>
            </a:prstGeom>
            <a:blipFill>
              <a:blip r:embed="rId11"/>
              <a:stretch>
                <a:fillRect l="-11111" r="-13889" b="-1818"/>
              </a:stretch>
            </a:blipFill>
          </p:spPr>
          <p:txBody>
            <a:bodyPr/>
            <a:lstStyle/>
            <a:p>
              <a:r>
                <a:rPr lang="es-AR">
                  <a:noFill/>
                </a:rPr>
                <a:t> </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o 10">
            <a:extLst>
              <a:ext uri="{FF2B5EF4-FFF2-40B4-BE49-F238E27FC236}">
                <a16:creationId xmlns:a16="http://schemas.microsoft.com/office/drawing/2014/main" id="{AD178416-E660-4BC8-A719-1481A7C607D6}"/>
              </a:ext>
            </a:extLst>
          </p:cNvPr>
          <p:cNvGrpSpPr>
            <a:grpSpLocks/>
          </p:cNvGrpSpPr>
          <p:nvPr/>
        </p:nvGrpSpPr>
        <p:grpSpPr bwMode="auto">
          <a:xfrm>
            <a:off x="5030788" y="515938"/>
            <a:ext cx="3886200" cy="5559425"/>
            <a:chOff x="0" y="0"/>
            <a:chExt cx="2216785" cy="3371850"/>
          </a:xfrm>
        </p:grpSpPr>
        <p:pic>
          <p:nvPicPr>
            <p:cNvPr id="14342" name="Imagen 5">
              <a:extLst>
                <a:ext uri="{FF2B5EF4-FFF2-40B4-BE49-F238E27FC236}">
                  <a16:creationId xmlns:a16="http://schemas.microsoft.com/office/drawing/2014/main" id="{931EE63A-C810-4649-909C-30FA66140E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1905" t="14114" r="63625" b="19722"/>
            <a:stretch>
              <a:fillRect/>
            </a:stretch>
          </p:blipFill>
          <p:spPr bwMode="auto">
            <a:xfrm>
              <a:off x="0" y="0"/>
              <a:ext cx="2216785"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uadro de texto 30">
              <a:extLst>
                <a:ext uri="{FF2B5EF4-FFF2-40B4-BE49-F238E27FC236}">
                  <a16:creationId xmlns:a16="http://schemas.microsoft.com/office/drawing/2014/main" id="{38E2D3AA-F35D-4F05-8FF2-E655FD7AFD4D}"/>
                </a:ext>
              </a:extLst>
            </p:cNvPr>
            <p:cNvSpPr txBox="1"/>
            <p:nvPr/>
          </p:nvSpPr>
          <p:spPr>
            <a:xfrm>
              <a:off x="57955" y="0"/>
              <a:ext cx="228198" cy="181013"/>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lIns="68580" tIns="34290" rIns="68580" bIns="34290"/>
            <a:lstStyle/>
            <a:p>
              <a:pPr>
                <a:lnSpc>
                  <a:spcPct val="107000"/>
                </a:lnSpc>
                <a:spcAft>
                  <a:spcPts val="600"/>
                </a:spcAft>
                <a:defRPr/>
              </a:pPr>
              <a:r>
                <a:rPr lang="es-AR" sz="825">
                  <a:ea typeface="Calibri" panose="020F0502020204030204" pitchFamily="34" charset="0"/>
                  <a:cs typeface="Times New Roman" panose="02020603050405020304" pitchFamily="18" charset="0"/>
                </a:rPr>
                <a:t> </a:t>
              </a:r>
            </a:p>
          </p:txBody>
        </p:sp>
      </p:grpSp>
      <p:sp>
        <p:nvSpPr>
          <p:cNvPr id="16" name="Rectángulo 15">
            <a:extLst>
              <a:ext uri="{FF2B5EF4-FFF2-40B4-BE49-F238E27FC236}">
                <a16:creationId xmlns:a16="http://schemas.microsoft.com/office/drawing/2014/main" id="{D50292EB-DC85-4951-AB61-0662F3010440}"/>
              </a:ext>
            </a:extLst>
          </p:cNvPr>
          <p:cNvSpPr>
            <a:spLocks noChangeArrowheads="1"/>
          </p:cNvSpPr>
          <p:nvPr/>
        </p:nvSpPr>
        <p:spPr bwMode="auto">
          <a:xfrm>
            <a:off x="227013" y="515938"/>
            <a:ext cx="48037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AR" altLang="es-AR" sz="2200">
                <a:solidFill>
                  <a:srgbClr val="000000"/>
                </a:solidFill>
              </a:rPr>
              <a:t>Un Radián (1 rad) es el ángulo trazado en el centro de un círculo por un arco (S) cuya longitud es igual al radio (r) del círculo.</a:t>
            </a:r>
          </a:p>
        </p:txBody>
      </p:sp>
      <p:sp>
        <p:nvSpPr>
          <p:cNvPr id="17" name="Rectángulo 16">
            <a:extLst>
              <a:ext uri="{FF2B5EF4-FFF2-40B4-BE49-F238E27FC236}">
                <a16:creationId xmlns:a16="http://schemas.microsoft.com/office/drawing/2014/main" id="{58A414F2-C4FD-40A2-978C-6AC4AA047E77}"/>
              </a:ext>
            </a:extLst>
          </p:cNvPr>
          <p:cNvSpPr>
            <a:spLocks noChangeArrowheads="1"/>
          </p:cNvSpPr>
          <p:nvPr/>
        </p:nvSpPr>
        <p:spPr bwMode="auto">
          <a:xfrm>
            <a:off x="227013" y="2270125"/>
            <a:ext cx="4803775"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AR" altLang="es-AR" sz="2200">
                <a:solidFill>
                  <a:srgbClr val="000000"/>
                </a:solidFill>
              </a:rPr>
              <a:t>La circunferencia de un circulo (es decir, la longitud del arco que rodea el círculo) es 2</a:t>
            </a:r>
            <a:r>
              <a:rPr lang="es-AR" altLang="es-AR" sz="2200">
                <a:solidFill>
                  <a:srgbClr val="000000"/>
                </a:solidFill>
                <a:sym typeface="Symbol" panose="05050102010706020507" pitchFamily="18" charset="2"/>
              </a:rPr>
              <a:t> veces el radio, por lo tanto hay </a:t>
            </a:r>
            <a:r>
              <a:rPr lang="es-AR" altLang="es-AR" sz="2200">
                <a:solidFill>
                  <a:srgbClr val="000000"/>
                </a:solidFill>
              </a:rPr>
              <a:t>2</a:t>
            </a:r>
            <a:r>
              <a:rPr lang="es-AR" altLang="es-AR" sz="2200">
                <a:solidFill>
                  <a:srgbClr val="000000"/>
                </a:solidFill>
                <a:sym typeface="Symbol" panose="05050102010706020507" pitchFamily="18" charset="2"/>
              </a:rPr>
              <a:t> radianes en una revolución completa (360°). Por lo tanto:</a:t>
            </a:r>
            <a:endParaRPr lang="es-AR" altLang="es-AR" sz="2200">
              <a:solidFill>
                <a:srgbClr val="000000"/>
              </a:solidFill>
            </a:endParaRPr>
          </a:p>
        </p:txBody>
      </p:sp>
      <p:sp>
        <p:nvSpPr>
          <p:cNvPr id="4" name="CuadroTexto 3">
            <a:extLst>
              <a:ext uri="{FF2B5EF4-FFF2-40B4-BE49-F238E27FC236}">
                <a16:creationId xmlns:a16="http://schemas.microsoft.com/office/drawing/2014/main" id="{BD89A8D5-EDE3-4849-A3F5-5785C9AE0560}"/>
              </a:ext>
            </a:extLst>
          </p:cNvPr>
          <p:cNvSpPr txBox="1">
            <a:spLocks noRot="1" noChangeAspect="1" noMove="1" noResize="1" noEditPoints="1" noAdjustHandles="1" noChangeArrowheads="1" noChangeShapeType="1" noTextEdit="1"/>
          </p:cNvSpPr>
          <p:nvPr/>
        </p:nvSpPr>
        <p:spPr>
          <a:xfrm>
            <a:off x="866598" y="4598636"/>
            <a:ext cx="1762277" cy="636008"/>
          </a:xfrm>
          <a:prstGeom prst="rect">
            <a:avLst/>
          </a:prstGeom>
          <a:blipFill>
            <a:blip r:embed="rId3"/>
            <a:stretch>
              <a:fillRect/>
            </a:stretch>
          </a:blipFill>
        </p:spPr>
        <p:txBody>
          <a:bodyPr/>
          <a:lstStyle/>
          <a:p>
            <a:r>
              <a:rPr lang="es-AR">
                <a:no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11"/>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hlinkClick r:id="rId2"/>
            <a:extLst>
              <a:ext uri="{FF2B5EF4-FFF2-40B4-BE49-F238E27FC236}">
                <a16:creationId xmlns:a16="http://schemas.microsoft.com/office/drawing/2014/main" id="{16E79531-0240-450F-BE43-37EEB30E3A4E}"/>
              </a:ext>
            </a:extLst>
          </p:cNvPr>
          <p:cNvPicPr>
            <a:picLocks noChangeAspect="1"/>
          </p:cNvPicPr>
          <p:nvPr/>
        </p:nvPicPr>
        <p:blipFill rotWithShape="1">
          <a:blip r:embed="rId3"/>
          <a:srcRect l="30000" t="24029" r="42318" b="28024"/>
          <a:stretch/>
        </p:blipFill>
        <p:spPr>
          <a:xfrm>
            <a:off x="2266121" y="1245704"/>
            <a:ext cx="4638261" cy="4516842"/>
          </a:xfrm>
          <a:prstGeom prst="rect">
            <a:avLst/>
          </a:prstGeom>
        </p:spPr>
      </p:pic>
      <p:sp>
        <p:nvSpPr>
          <p:cNvPr id="3" name="CuadroTexto 2">
            <a:extLst>
              <a:ext uri="{FF2B5EF4-FFF2-40B4-BE49-F238E27FC236}">
                <a16:creationId xmlns:a16="http://schemas.microsoft.com/office/drawing/2014/main" id="{21A48111-BC62-4119-ADC9-9EFE78181A90}"/>
              </a:ext>
            </a:extLst>
          </p:cNvPr>
          <p:cNvSpPr txBox="1"/>
          <p:nvPr/>
        </p:nvSpPr>
        <p:spPr>
          <a:xfrm>
            <a:off x="125413" y="212725"/>
            <a:ext cx="6288639" cy="430213"/>
          </a:xfrm>
          <a:prstGeom prst="rect">
            <a:avLst/>
          </a:prstGeom>
          <a:noFill/>
        </p:spPr>
        <p:txBody>
          <a:bodyPr wrap="square">
            <a:spAutoFit/>
          </a:bodyPr>
          <a:lstStyle/>
          <a:p>
            <a:pPr>
              <a:defRPr/>
            </a:pPr>
            <a:r>
              <a:rPr lang="es-AR" sz="2200" b="1" dirty="0">
                <a:solidFill>
                  <a:schemeClr val="accent1">
                    <a:lumMod val="50000"/>
                  </a:schemeClr>
                </a:solidFill>
                <a:latin typeface="+mn-lt"/>
                <a:ea typeface="+mj-ea"/>
                <a:cs typeface="+mj-cs"/>
              </a:rPr>
              <a:t>Simulaciones. Aplicaciones. </a:t>
            </a:r>
            <a:endParaRPr lang="es-AR" b="1" dirty="0">
              <a:solidFill>
                <a:schemeClr val="accent1">
                  <a:lumMod val="50000"/>
                </a:schemeClr>
              </a:solidFill>
            </a:endParaRPr>
          </a:p>
        </p:txBody>
      </p:sp>
      <p:sp>
        <p:nvSpPr>
          <p:cNvPr id="4" name="CuadroTexto 5">
            <a:extLst>
              <a:ext uri="{FF2B5EF4-FFF2-40B4-BE49-F238E27FC236}">
                <a16:creationId xmlns:a16="http://schemas.microsoft.com/office/drawing/2014/main" id="{534803BD-E56F-4B73-AAF9-A92D0ABDA5A3}"/>
              </a:ext>
            </a:extLst>
          </p:cNvPr>
          <p:cNvSpPr txBox="1">
            <a:spLocks noChangeArrowheads="1"/>
          </p:cNvSpPr>
          <p:nvPr/>
        </p:nvSpPr>
        <p:spPr bwMode="auto">
          <a:xfrm>
            <a:off x="2266121" y="5897918"/>
            <a:ext cx="53273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AR" altLang="es-AR" sz="1400" b="1" dirty="0"/>
              <a:t>[Se recomienda utilizar Internet Explorer o Mozilla Firefox]</a:t>
            </a:r>
          </a:p>
        </p:txBody>
      </p:sp>
    </p:spTree>
    <p:extLst>
      <p:ext uri="{BB962C8B-B14F-4D97-AF65-F5344CB8AC3E}">
        <p14:creationId xmlns:p14="http://schemas.microsoft.com/office/powerpoint/2010/main" val="3763712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61265846-6404-40E0-A306-BC02E945AB38}"/>
              </a:ext>
            </a:extLst>
          </p:cNvPr>
          <p:cNvSpPr>
            <a:spLocks noChangeArrowheads="1"/>
          </p:cNvSpPr>
          <p:nvPr/>
        </p:nvSpPr>
        <p:spPr bwMode="auto">
          <a:xfrm>
            <a:off x="158750" y="936625"/>
            <a:ext cx="8704263" cy="415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AR" altLang="es-AR" sz="2200">
                <a:solidFill>
                  <a:srgbClr val="000000"/>
                </a:solidFill>
              </a:rPr>
              <a:t>El </a:t>
            </a:r>
            <a:r>
              <a:rPr lang="es-AR" altLang="es-AR" sz="2200" b="1">
                <a:solidFill>
                  <a:srgbClr val="FF0000"/>
                </a:solidFill>
              </a:rPr>
              <a:t>espacio lineal</a:t>
            </a:r>
            <a:r>
              <a:rPr lang="es-AR" altLang="es-AR" sz="2200">
                <a:solidFill>
                  <a:srgbClr val="000000"/>
                </a:solidFill>
              </a:rPr>
              <a:t> o distancia recorrida sobre la trayectoria (es decir la longitud del arco descrito) se expresa en metros.</a:t>
            </a:r>
          </a:p>
          <a:p>
            <a:pPr algn="just"/>
            <a:endParaRPr lang="es-AR" altLang="es-AR" sz="2200">
              <a:solidFill>
                <a:srgbClr val="000000"/>
              </a:solidFill>
            </a:endParaRPr>
          </a:p>
          <a:p>
            <a:r>
              <a:rPr lang="es-AR" altLang="es-AR" sz="2200">
                <a:solidFill>
                  <a:srgbClr val="000000"/>
                </a:solidFill>
              </a:rPr>
              <a:t>El </a:t>
            </a:r>
            <a:r>
              <a:rPr lang="es-AR" altLang="es-AR" sz="2200" b="1">
                <a:solidFill>
                  <a:srgbClr val="FF0000"/>
                </a:solidFill>
              </a:rPr>
              <a:t>espacio angular</a:t>
            </a:r>
            <a:r>
              <a:rPr lang="es-AR" altLang="es-AR" sz="2200">
                <a:solidFill>
                  <a:srgbClr val="000000"/>
                </a:solidFill>
              </a:rPr>
              <a:t> descrito por el radio vector </a:t>
            </a:r>
            <a:r>
              <a:rPr lang="es-AR" altLang="es-AR" sz="2200" i="1">
                <a:solidFill>
                  <a:srgbClr val="000000"/>
                </a:solidFill>
                <a:latin typeface="Times New Roman" panose="02020603050405020304" pitchFamily="18" charset="0"/>
                <a:cs typeface="Times New Roman" panose="02020603050405020304" pitchFamily="18" charset="0"/>
              </a:rPr>
              <a:t>θ</a:t>
            </a:r>
            <a:r>
              <a:rPr lang="es-AR" altLang="es-AR" sz="2200">
                <a:solidFill>
                  <a:srgbClr val="000000"/>
                </a:solidFill>
              </a:rPr>
              <a:t>, se expresa en grados, revoluciones o radianes.</a:t>
            </a:r>
          </a:p>
          <a:p>
            <a:pPr algn="just"/>
            <a:endParaRPr lang="es-AR" altLang="es-AR" sz="2200">
              <a:solidFill>
                <a:srgbClr val="000000"/>
              </a:solidFill>
            </a:endParaRPr>
          </a:p>
          <a:p>
            <a:pPr lvl="2" algn="just"/>
            <a:r>
              <a:rPr lang="es-AR" altLang="es-AR" sz="2200" b="1">
                <a:solidFill>
                  <a:srgbClr val="0070C0"/>
                </a:solidFill>
              </a:rPr>
              <a:t>Grados</a:t>
            </a:r>
            <a:r>
              <a:rPr lang="es-AR" altLang="es-AR" sz="2200">
                <a:solidFill>
                  <a:srgbClr val="000000"/>
                </a:solidFill>
              </a:rPr>
              <a:t>, en una circunferencia corresponde 360º</a:t>
            </a:r>
          </a:p>
          <a:p>
            <a:pPr lvl="2" algn="just"/>
            <a:endParaRPr lang="es-AR" altLang="es-AR" sz="2200">
              <a:solidFill>
                <a:srgbClr val="000000"/>
              </a:solidFill>
            </a:endParaRPr>
          </a:p>
          <a:p>
            <a:pPr lvl="2" algn="just"/>
            <a:r>
              <a:rPr lang="es-AR" altLang="es-AR" sz="2200" b="1">
                <a:solidFill>
                  <a:srgbClr val="0070C0"/>
                </a:solidFill>
              </a:rPr>
              <a:t>Revolución</a:t>
            </a:r>
            <a:r>
              <a:rPr lang="es-AR" altLang="es-AR" sz="2200">
                <a:solidFill>
                  <a:srgbClr val="000000"/>
                </a:solidFill>
              </a:rPr>
              <a:t>,  es una vuelta completa a una circunferencia</a:t>
            </a:r>
          </a:p>
          <a:p>
            <a:pPr lvl="2" algn="just"/>
            <a:endParaRPr lang="es-AR" altLang="es-AR" sz="2200">
              <a:solidFill>
                <a:srgbClr val="000000"/>
              </a:solidFill>
            </a:endParaRPr>
          </a:p>
          <a:p>
            <a:pPr lvl="2"/>
            <a:r>
              <a:rPr lang="es-AR" altLang="es-AR" sz="2200" b="1">
                <a:solidFill>
                  <a:srgbClr val="0070C0"/>
                </a:solidFill>
              </a:rPr>
              <a:t>Radian</a:t>
            </a:r>
            <a:r>
              <a:rPr lang="es-AR" altLang="es-AR" sz="2200">
                <a:solidFill>
                  <a:srgbClr val="000000"/>
                </a:solidFill>
              </a:rPr>
              <a:t>, una circunferencia tiene </a:t>
            </a:r>
            <a:r>
              <a:rPr lang="es-AR" altLang="es-AR" sz="2200">
                <a:solidFill>
                  <a:srgbClr val="000000"/>
                </a:solidFill>
                <a:latin typeface="Times New Roman" panose="02020603050405020304" pitchFamily="18" charset="0"/>
                <a:cs typeface="Times New Roman" panose="02020603050405020304" pitchFamily="18" charset="0"/>
              </a:rPr>
              <a:t>2π</a:t>
            </a:r>
            <a:r>
              <a:rPr lang="es-AR" altLang="es-AR" sz="2200">
                <a:solidFill>
                  <a:srgbClr val="000000"/>
                </a:solidFill>
              </a:rPr>
              <a:t> radianes. Radian es el</a:t>
            </a:r>
          </a:p>
          <a:p>
            <a:pPr lvl="2"/>
            <a:r>
              <a:rPr lang="es-AR" altLang="es-AR" sz="2200">
                <a:solidFill>
                  <a:srgbClr val="000000"/>
                </a:solidFill>
              </a:rPr>
              <a:t>              ángulo, cuyo arco es igual al radio</a:t>
            </a:r>
          </a:p>
        </p:txBody>
      </p:sp>
      <p:sp>
        <p:nvSpPr>
          <p:cNvPr id="10" name="Rectángulo 9">
            <a:extLst>
              <a:ext uri="{FF2B5EF4-FFF2-40B4-BE49-F238E27FC236}">
                <a16:creationId xmlns:a16="http://schemas.microsoft.com/office/drawing/2014/main" id="{15026412-A849-414B-B2F8-C691E536B87F}"/>
              </a:ext>
            </a:extLst>
          </p:cNvPr>
          <p:cNvSpPr>
            <a:spLocks noChangeArrowheads="1"/>
          </p:cNvSpPr>
          <p:nvPr/>
        </p:nvSpPr>
        <p:spPr bwMode="auto">
          <a:xfrm>
            <a:off x="158750" y="201613"/>
            <a:ext cx="6983413"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s-AR" altLang="es-AR" sz="2200" b="1">
                <a:solidFill>
                  <a:srgbClr val="0070C0"/>
                </a:solidFill>
              </a:rPr>
              <a:t>Diferentes maneras de indicar el espacio recorrido</a:t>
            </a:r>
          </a:p>
        </p:txBody>
      </p:sp>
      <p:sp>
        <p:nvSpPr>
          <p:cNvPr id="2" name="CuadroTexto 1">
            <a:extLst>
              <a:ext uri="{FF2B5EF4-FFF2-40B4-BE49-F238E27FC236}">
                <a16:creationId xmlns:a16="http://schemas.microsoft.com/office/drawing/2014/main" id="{9E5EF7AF-7B6C-46A8-A4B8-9CB1F20C60E8}"/>
              </a:ext>
            </a:extLst>
          </p:cNvPr>
          <p:cNvSpPr txBox="1">
            <a:spLocks noRot="1" noChangeAspect="1" noMove="1" noResize="1" noEditPoints="1" noAdjustHandles="1" noChangeArrowheads="1" noChangeShapeType="1" noTextEdit="1"/>
          </p:cNvSpPr>
          <p:nvPr/>
        </p:nvSpPr>
        <p:spPr>
          <a:xfrm>
            <a:off x="1095075" y="5396955"/>
            <a:ext cx="6047361" cy="338554"/>
          </a:xfrm>
          <a:prstGeom prst="rect">
            <a:avLst/>
          </a:prstGeom>
          <a:blipFill>
            <a:blip r:embed="rId2"/>
            <a:stretch>
              <a:fillRect l="-504" b="-10714"/>
            </a:stretch>
          </a:blipFill>
        </p:spPr>
        <p:txBody>
          <a:bodyPr/>
          <a:lstStyle/>
          <a:p>
            <a:r>
              <a:rPr lang="es-AR" dirty="0">
                <a:no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858C52B-A343-412D-896F-097BCFA53A14}"/>
              </a:ext>
            </a:extLst>
          </p:cNvPr>
          <p:cNvSpPr txBox="1"/>
          <p:nvPr/>
        </p:nvSpPr>
        <p:spPr>
          <a:xfrm>
            <a:off x="168275" y="131763"/>
            <a:ext cx="8729663" cy="430212"/>
          </a:xfrm>
          <a:prstGeom prst="rect">
            <a:avLst/>
          </a:prstGeom>
          <a:solidFill>
            <a:schemeClr val="tx1"/>
          </a:solidFill>
        </p:spPr>
        <p:txBody>
          <a:bodyPr>
            <a:spAutoFit/>
          </a:bodyPr>
          <a:lstStyle/>
          <a:p>
            <a:pPr>
              <a:defRPr/>
            </a:pPr>
            <a:r>
              <a:rPr lang="es-AR" sz="2200" b="1" dirty="0">
                <a:solidFill>
                  <a:srgbClr val="FFFF00"/>
                </a:solidFill>
                <a:latin typeface="+mn-lt"/>
                <a:ea typeface="+mj-ea"/>
                <a:cs typeface="+mj-cs"/>
              </a:rPr>
              <a:t>Velocidad angular. </a:t>
            </a:r>
          </a:p>
        </p:txBody>
      </p:sp>
      <p:pic>
        <p:nvPicPr>
          <p:cNvPr id="6" name="Imagen 5">
            <a:extLst>
              <a:ext uri="{FF2B5EF4-FFF2-40B4-BE49-F238E27FC236}">
                <a16:creationId xmlns:a16="http://schemas.microsoft.com/office/drawing/2014/main" id="{7225CA05-34B4-4C1B-9ED8-2F55998621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0476" t="20789" r="46925" b="37366"/>
          <a:stretch>
            <a:fillRect/>
          </a:stretch>
        </p:blipFill>
        <p:spPr bwMode="auto">
          <a:xfrm>
            <a:off x="5160963" y="806450"/>
            <a:ext cx="3736975" cy="326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ángulo 12">
            <a:extLst>
              <a:ext uri="{FF2B5EF4-FFF2-40B4-BE49-F238E27FC236}">
                <a16:creationId xmlns:a16="http://schemas.microsoft.com/office/drawing/2014/main" id="{762A4F38-68F0-4C27-AC77-9CF26EB2B535}"/>
              </a:ext>
            </a:extLst>
          </p:cNvPr>
          <p:cNvSpPr>
            <a:spLocks noChangeArrowheads="1"/>
          </p:cNvSpPr>
          <p:nvPr/>
        </p:nvSpPr>
        <p:spPr bwMode="auto">
          <a:xfrm>
            <a:off x="168275" y="4338638"/>
            <a:ext cx="109537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AR" altLang="es-AR" sz="2200">
                <a:solidFill>
                  <a:srgbClr val="000000"/>
                </a:solidFill>
              </a:rPr>
              <a:t>Donde:</a:t>
            </a:r>
          </a:p>
        </p:txBody>
      </p:sp>
      <p:sp>
        <p:nvSpPr>
          <p:cNvPr id="15" name="Rectángulo 14">
            <a:extLst>
              <a:ext uri="{FF2B5EF4-FFF2-40B4-BE49-F238E27FC236}">
                <a16:creationId xmlns:a16="http://schemas.microsoft.com/office/drawing/2014/main" id="{3D18AFB1-9ECA-485E-9059-281C43A8864F}"/>
              </a:ext>
            </a:extLst>
          </p:cNvPr>
          <p:cNvSpPr>
            <a:spLocks noChangeArrowheads="1"/>
          </p:cNvSpPr>
          <p:nvPr/>
        </p:nvSpPr>
        <p:spPr bwMode="auto">
          <a:xfrm>
            <a:off x="168275" y="819150"/>
            <a:ext cx="4741863"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AR" altLang="es-AR" sz="2200">
                <a:solidFill>
                  <a:srgbClr val="000000"/>
                </a:solidFill>
              </a:rPr>
              <a:t>Podemos describir el movimiento rotacional del cuerpo en términos de la razón del desplazamiento angular, es decir:</a:t>
            </a:r>
          </a:p>
        </p:txBody>
      </p:sp>
      <p:sp>
        <p:nvSpPr>
          <p:cNvPr id="2" name="CuadroTexto 1">
            <a:extLst>
              <a:ext uri="{FF2B5EF4-FFF2-40B4-BE49-F238E27FC236}">
                <a16:creationId xmlns:a16="http://schemas.microsoft.com/office/drawing/2014/main" id="{498EF3EE-5821-4A11-BBFA-948D39B7DAF6}"/>
              </a:ext>
            </a:extLst>
          </p:cNvPr>
          <p:cNvSpPr txBox="1">
            <a:spLocks noRot="1" noChangeAspect="1" noMove="1" noResize="1" noEditPoints="1" noAdjustHandles="1" noChangeArrowheads="1" noChangeShapeType="1" noTextEdit="1"/>
          </p:cNvSpPr>
          <p:nvPr/>
        </p:nvSpPr>
        <p:spPr>
          <a:xfrm>
            <a:off x="902801" y="2611461"/>
            <a:ext cx="3007362" cy="743986"/>
          </a:xfrm>
          <a:prstGeom prst="rect">
            <a:avLst/>
          </a:prstGeom>
          <a:blipFill>
            <a:blip r:embed="rId3"/>
            <a:stretch>
              <a:fillRect/>
            </a:stretch>
          </a:blipFill>
        </p:spPr>
        <p:txBody>
          <a:bodyPr/>
          <a:lstStyle/>
          <a:p>
            <a:r>
              <a:rPr lang="es-AR">
                <a:noFill/>
              </a:rPr>
              <a:t> </a:t>
            </a:r>
          </a:p>
        </p:txBody>
      </p:sp>
      <p:sp>
        <p:nvSpPr>
          <p:cNvPr id="18" name="CuadroTexto 17">
            <a:extLst>
              <a:ext uri="{FF2B5EF4-FFF2-40B4-BE49-F238E27FC236}">
                <a16:creationId xmlns:a16="http://schemas.microsoft.com/office/drawing/2014/main" id="{B303E7E6-1E9E-4AAA-A622-06AEB2B1051B}"/>
              </a:ext>
            </a:extLst>
          </p:cNvPr>
          <p:cNvSpPr txBox="1">
            <a:spLocks noRot="1" noChangeAspect="1" noMove="1" noResize="1" noEditPoints="1" noAdjustHandles="1" noChangeArrowheads="1" noChangeShapeType="1" noTextEdit="1"/>
          </p:cNvSpPr>
          <p:nvPr/>
        </p:nvSpPr>
        <p:spPr>
          <a:xfrm>
            <a:off x="238613" y="4719142"/>
            <a:ext cx="5969904" cy="504241"/>
          </a:xfrm>
          <a:prstGeom prst="rect">
            <a:avLst/>
          </a:prstGeom>
          <a:blipFill>
            <a:blip r:embed="rId4"/>
            <a:stretch>
              <a:fillRect/>
            </a:stretch>
          </a:blipFill>
        </p:spPr>
        <p:txBody>
          <a:bodyPr/>
          <a:lstStyle/>
          <a:p>
            <a:r>
              <a:rPr lang="es-AR">
                <a:noFill/>
              </a:rPr>
              <a:t> </a:t>
            </a:r>
          </a:p>
        </p:txBody>
      </p:sp>
      <p:sp>
        <p:nvSpPr>
          <p:cNvPr id="3" name="CuadroTexto 2">
            <a:extLst>
              <a:ext uri="{FF2B5EF4-FFF2-40B4-BE49-F238E27FC236}">
                <a16:creationId xmlns:a16="http://schemas.microsoft.com/office/drawing/2014/main" id="{D296407B-0899-4A1B-9595-5E8482EFE71F}"/>
              </a:ext>
            </a:extLst>
          </p:cNvPr>
          <p:cNvSpPr txBox="1">
            <a:spLocks noRot="1" noChangeAspect="1" noMove="1" noResize="1" noEditPoints="1" noAdjustHandles="1" noChangeArrowheads="1" noChangeShapeType="1" noTextEdit="1"/>
          </p:cNvSpPr>
          <p:nvPr/>
        </p:nvSpPr>
        <p:spPr>
          <a:xfrm>
            <a:off x="238613" y="5388153"/>
            <a:ext cx="6629669" cy="365613"/>
          </a:xfrm>
          <a:prstGeom prst="rect">
            <a:avLst/>
          </a:prstGeom>
          <a:blipFill>
            <a:blip r:embed="rId5"/>
            <a:stretch>
              <a:fillRect l="-1930" b="-25000"/>
            </a:stretch>
          </a:blipFill>
        </p:spPr>
        <p:txBody>
          <a:bodyPr/>
          <a:lstStyle/>
          <a:p>
            <a:r>
              <a:rPr lang="es-AR">
                <a:noFill/>
              </a:rPr>
              <a:t> </a:t>
            </a:r>
          </a:p>
        </p:txBody>
      </p:sp>
      <p:sp>
        <p:nvSpPr>
          <p:cNvPr id="19" name="CuadroTexto 18">
            <a:extLst>
              <a:ext uri="{FF2B5EF4-FFF2-40B4-BE49-F238E27FC236}">
                <a16:creationId xmlns:a16="http://schemas.microsoft.com/office/drawing/2014/main" id="{92D6D669-1795-4462-8E81-C227DE369743}"/>
              </a:ext>
            </a:extLst>
          </p:cNvPr>
          <p:cNvSpPr txBox="1">
            <a:spLocks noRot="1" noChangeAspect="1" noMove="1" noResize="1" noEditPoints="1" noAdjustHandles="1" noChangeArrowheads="1" noChangeShapeType="1" noTextEdit="1"/>
          </p:cNvSpPr>
          <p:nvPr/>
        </p:nvSpPr>
        <p:spPr>
          <a:xfrm>
            <a:off x="238613" y="5919199"/>
            <a:ext cx="4335739" cy="365613"/>
          </a:xfrm>
          <a:prstGeom prst="rect">
            <a:avLst/>
          </a:prstGeom>
          <a:blipFill>
            <a:blip r:embed="rId6"/>
            <a:stretch>
              <a:fillRect l="-2813" t="-23333" b="-38333"/>
            </a:stretch>
          </a:blipFill>
        </p:spPr>
        <p:txBody>
          <a:bodyPr/>
          <a:lstStyle/>
          <a:p>
            <a:r>
              <a:rPr lang="es-AR">
                <a:noFill/>
              </a:rPr>
              <a:t> </a:t>
            </a:r>
          </a:p>
        </p:txBody>
      </p:sp>
      <p:sp>
        <p:nvSpPr>
          <p:cNvPr id="20" name="Rectángulo 19">
            <a:extLst>
              <a:ext uri="{FF2B5EF4-FFF2-40B4-BE49-F238E27FC236}">
                <a16:creationId xmlns:a16="http://schemas.microsoft.com/office/drawing/2014/main" id="{B18437E2-37EC-4F30-B9E4-4841C6E25D86}"/>
              </a:ext>
            </a:extLst>
          </p:cNvPr>
          <p:cNvSpPr/>
          <p:nvPr/>
        </p:nvSpPr>
        <p:spPr>
          <a:xfrm>
            <a:off x="187325" y="812800"/>
            <a:ext cx="4722813" cy="32575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par>
                          <p:cTn id="21" fill="hold" nodeType="afterGroup">
                            <p:stCondLst>
                              <p:cond delay="0"/>
                            </p:stCondLst>
                            <p:childTnLst>
                              <p:par>
                                <p:cTn id="22" presetID="1" presetClass="entr" presetSubtype="0"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3"/>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p:bldP spid="15" grpId="0"/>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93793EC0-CBE1-4A52-B3E7-4CEFC595B765}"/>
              </a:ext>
            </a:extLst>
          </p:cNvPr>
          <p:cNvSpPr>
            <a:spLocks noRot="1" noChangeAspect="1" noMove="1" noResize="1" noEditPoints="1" noAdjustHandles="1" noChangeArrowheads="1" noChangeShapeType="1" noTextEdit="1"/>
          </p:cNvSpPr>
          <p:nvPr/>
        </p:nvSpPr>
        <p:spPr>
          <a:xfrm>
            <a:off x="172277" y="892940"/>
            <a:ext cx="3971921" cy="575094"/>
          </a:xfrm>
          <a:prstGeom prst="rect">
            <a:avLst/>
          </a:prstGeom>
          <a:blipFill>
            <a:blip r:embed="rId2"/>
            <a:stretch>
              <a:fillRect/>
            </a:stretch>
          </a:blipFill>
        </p:spPr>
        <p:txBody>
          <a:bodyPr/>
          <a:lstStyle/>
          <a:p>
            <a:r>
              <a:rPr lang="es-AR">
                <a:noFill/>
              </a:rPr>
              <a:t> </a:t>
            </a:r>
          </a:p>
        </p:txBody>
      </p:sp>
      <p:sp>
        <p:nvSpPr>
          <p:cNvPr id="6" name="CuadroTexto 5">
            <a:extLst>
              <a:ext uri="{FF2B5EF4-FFF2-40B4-BE49-F238E27FC236}">
                <a16:creationId xmlns:a16="http://schemas.microsoft.com/office/drawing/2014/main" id="{3039773B-C9A3-4D23-977F-7EE96E786375}"/>
              </a:ext>
            </a:extLst>
          </p:cNvPr>
          <p:cNvSpPr txBox="1">
            <a:spLocks noRot="1" noChangeAspect="1" noMove="1" noResize="1" noEditPoints="1" noAdjustHandles="1" noChangeArrowheads="1" noChangeShapeType="1" noTextEdit="1"/>
          </p:cNvSpPr>
          <p:nvPr/>
        </p:nvSpPr>
        <p:spPr>
          <a:xfrm>
            <a:off x="172276" y="1660805"/>
            <a:ext cx="1079655" cy="338554"/>
          </a:xfrm>
          <a:prstGeom prst="rect">
            <a:avLst/>
          </a:prstGeom>
          <a:blipFill>
            <a:blip r:embed="rId3"/>
            <a:stretch>
              <a:fillRect l="-5085" r="-3955" b="-8929"/>
            </a:stretch>
          </a:blipFill>
        </p:spPr>
        <p:txBody>
          <a:bodyPr/>
          <a:lstStyle/>
          <a:p>
            <a:r>
              <a:rPr lang="es-AR">
                <a:noFill/>
              </a:rPr>
              <a:t> </a:t>
            </a:r>
          </a:p>
        </p:txBody>
      </p:sp>
      <p:sp>
        <p:nvSpPr>
          <p:cNvPr id="17412" name="CuadroTexto 6">
            <a:extLst>
              <a:ext uri="{FF2B5EF4-FFF2-40B4-BE49-F238E27FC236}">
                <a16:creationId xmlns:a16="http://schemas.microsoft.com/office/drawing/2014/main" id="{F20CA234-3CE0-46DA-92D6-313E10BFBA6A}"/>
              </a:ext>
            </a:extLst>
          </p:cNvPr>
          <p:cNvSpPr txBox="1">
            <a:spLocks noChangeArrowheads="1"/>
          </p:cNvSpPr>
          <p:nvPr/>
        </p:nvSpPr>
        <p:spPr bwMode="auto">
          <a:xfrm>
            <a:off x="150813" y="2251075"/>
            <a:ext cx="4938712"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AR" altLang="es-AR" sz="2200"/>
              <a:t>Si tomamos un cierto intervalo de tiempo </a:t>
            </a:r>
            <a:r>
              <a:rPr lang="es-AR" altLang="es-AR" sz="2200" i="1">
                <a:latin typeface="Times New Roman" panose="02020603050405020304" pitchFamily="18" charset="0"/>
                <a:cs typeface="Times New Roman" panose="02020603050405020304" pitchFamily="18" charset="0"/>
                <a:sym typeface="Symbol" panose="05050102010706020507" pitchFamily="18" charset="2"/>
              </a:rPr>
              <a:t>t</a:t>
            </a:r>
            <a:r>
              <a:rPr lang="es-AR" altLang="es-AR" sz="2200">
                <a:sym typeface="Symbol" panose="05050102010706020507" pitchFamily="18" charset="2"/>
              </a:rPr>
              <a:t>, el arco recorrido </a:t>
            </a:r>
            <a:r>
              <a:rPr lang="es-AR" altLang="es-AR" sz="2200" i="1">
                <a:latin typeface="Times New Roman" panose="02020603050405020304" pitchFamily="18" charset="0"/>
                <a:cs typeface="Times New Roman" panose="02020603050405020304" pitchFamily="18" charset="0"/>
                <a:sym typeface="Symbol" panose="05050102010706020507" pitchFamily="18" charset="2"/>
              </a:rPr>
              <a:t>S</a:t>
            </a:r>
            <a:r>
              <a:rPr lang="es-AR" altLang="es-AR" sz="2200">
                <a:sym typeface="Symbol" panose="05050102010706020507" pitchFamily="18" charset="2"/>
              </a:rPr>
              <a:t> se relaciona con el ángulo barrido </a:t>
            </a:r>
            <a:r>
              <a:rPr lang="es-AR" altLang="es-AR" sz="2200" i="1">
                <a:latin typeface="Times New Roman" panose="02020603050405020304" pitchFamily="18" charset="0"/>
                <a:cs typeface="Times New Roman" panose="02020603050405020304" pitchFamily="18" charset="0"/>
                <a:sym typeface="Symbol" panose="05050102010706020507" pitchFamily="18" charset="2"/>
              </a:rPr>
              <a:t></a:t>
            </a:r>
            <a:r>
              <a:rPr lang="es-AR" altLang="es-AR" sz="2200">
                <a:sym typeface="Symbol" panose="05050102010706020507" pitchFamily="18" charset="2"/>
              </a:rPr>
              <a:t>, mediante:</a:t>
            </a:r>
            <a:endParaRPr lang="es-AR" altLang="es-AR" sz="2200"/>
          </a:p>
        </p:txBody>
      </p:sp>
      <p:sp>
        <p:nvSpPr>
          <p:cNvPr id="9" name="CuadroTexto 8">
            <a:extLst>
              <a:ext uri="{FF2B5EF4-FFF2-40B4-BE49-F238E27FC236}">
                <a16:creationId xmlns:a16="http://schemas.microsoft.com/office/drawing/2014/main" id="{3AC1F7BC-2228-4EA8-9EE0-CA8F54D20B22}"/>
              </a:ext>
            </a:extLst>
          </p:cNvPr>
          <p:cNvSpPr txBox="1">
            <a:spLocks noRot="1" noChangeAspect="1" noMove="1" noResize="1" noEditPoints="1" noAdjustHandles="1" noChangeArrowheads="1" noChangeShapeType="1" noTextEdit="1"/>
          </p:cNvSpPr>
          <p:nvPr/>
        </p:nvSpPr>
        <p:spPr>
          <a:xfrm>
            <a:off x="224485" y="3853646"/>
            <a:ext cx="1416285" cy="338554"/>
          </a:xfrm>
          <a:prstGeom prst="rect">
            <a:avLst/>
          </a:prstGeom>
          <a:blipFill>
            <a:blip r:embed="rId4"/>
            <a:stretch>
              <a:fillRect l="-3879" r="-3017" b="-8929"/>
            </a:stretch>
          </a:blipFill>
        </p:spPr>
        <p:txBody>
          <a:bodyPr/>
          <a:lstStyle/>
          <a:p>
            <a:r>
              <a:rPr lang="es-AR">
                <a:noFill/>
              </a:rPr>
              <a:t> </a:t>
            </a:r>
          </a:p>
        </p:txBody>
      </p:sp>
      <p:sp>
        <p:nvSpPr>
          <p:cNvPr id="17414" name="CuadroTexto 9">
            <a:extLst>
              <a:ext uri="{FF2B5EF4-FFF2-40B4-BE49-F238E27FC236}">
                <a16:creationId xmlns:a16="http://schemas.microsoft.com/office/drawing/2014/main" id="{C76A8AF9-9CFA-47AC-826B-AC9FF291CF45}"/>
              </a:ext>
            </a:extLst>
          </p:cNvPr>
          <p:cNvSpPr txBox="1">
            <a:spLocks noChangeArrowheads="1"/>
          </p:cNvSpPr>
          <p:nvPr/>
        </p:nvSpPr>
        <p:spPr bwMode="auto">
          <a:xfrm>
            <a:off x="173038" y="4384675"/>
            <a:ext cx="86169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AR" altLang="es-AR" sz="2200"/>
              <a:t>Dividiendo miembro a miembro por </a:t>
            </a:r>
            <a:r>
              <a:rPr lang="es-AR" altLang="es-AR" sz="2200" i="1">
                <a:latin typeface="Times New Roman" panose="02020603050405020304" pitchFamily="18" charset="0"/>
                <a:cs typeface="Times New Roman" panose="02020603050405020304" pitchFamily="18" charset="0"/>
                <a:sym typeface="Symbol" panose="05050102010706020507" pitchFamily="18" charset="2"/>
              </a:rPr>
              <a:t>t</a:t>
            </a:r>
            <a:r>
              <a:rPr lang="es-AR" altLang="es-AR" sz="2200">
                <a:sym typeface="Symbol" panose="05050102010706020507" pitchFamily="18" charset="2"/>
              </a:rPr>
              <a:t>:</a:t>
            </a:r>
            <a:endParaRPr lang="es-AR" altLang="es-AR" sz="2200"/>
          </a:p>
        </p:txBody>
      </p:sp>
      <p:sp>
        <p:nvSpPr>
          <p:cNvPr id="8" name="CuadroTexto 7">
            <a:extLst>
              <a:ext uri="{FF2B5EF4-FFF2-40B4-BE49-F238E27FC236}">
                <a16:creationId xmlns:a16="http://schemas.microsoft.com/office/drawing/2014/main" id="{64F2FC51-8D11-4E8B-8E43-415B2E031314}"/>
              </a:ext>
            </a:extLst>
          </p:cNvPr>
          <p:cNvSpPr txBox="1">
            <a:spLocks noRot="1" noChangeAspect="1" noMove="1" noResize="1" noEditPoints="1" noAdjustHandles="1" noChangeArrowheads="1" noChangeShapeType="1" noTextEdit="1"/>
          </p:cNvSpPr>
          <p:nvPr/>
        </p:nvSpPr>
        <p:spPr>
          <a:xfrm>
            <a:off x="267756" y="5033232"/>
            <a:ext cx="1305678" cy="496483"/>
          </a:xfrm>
          <a:prstGeom prst="rect">
            <a:avLst/>
          </a:prstGeom>
          <a:blipFill>
            <a:blip r:embed="rId5"/>
            <a:stretch>
              <a:fillRect l="-467"/>
            </a:stretch>
          </a:blipFill>
        </p:spPr>
        <p:txBody>
          <a:bodyPr/>
          <a:lstStyle/>
          <a:p>
            <a:r>
              <a:rPr lang="es-AR">
                <a:noFill/>
              </a:rPr>
              <a:t> </a:t>
            </a:r>
          </a:p>
        </p:txBody>
      </p:sp>
      <p:sp>
        <p:nvSpPr>
          <p:cNvPr id="12" name="CuadroTexto 11">
            <a:extLst>
              <a:ext uri="{FF2B5EF4-FFF2-40B4-BE49-F238E27FC236}">
                <a16:creationId xmlns:a16="http://schemas.microsoft.com/office/drawing/2014/main" id="{E6633888-FFF6-467D-8282-F57868FA4999}"/>
              </a:ext>
            </a:extLst>
          </p:cNvPr>
          <p:cNvSpPr txBox="1">
            <a:spLocks noRot="1" noChangeAspect="1" noMove="1" noResize="1" noEditPoints="1" noAdjustHandles="1" noChangeArrowheads="1" noChangeShapeType="1" noTextEdit="1"/>
          </p:cNvSpPr>
          <p:nvPr/>
        </p:nvSpPr>
        <p:spPr>
          <a:xfrm>
            <a:off x="274207" y="5977138"/>
            <a:ext cx="1079655" cy="338554"/>
          </a:xfrm>
          <a:prstGeom prst="rect">
            <a:avLst/>
          </a:prstGeom>
          <a:blipFill>
            <a:blip r:embed="rId6"/>
            <a:stretch>
              <a:fillRect l="-2260" r="-3955" b="-10909"/>
            </a:stretch>
          </a:blipFill>
        </p:spPr>
        <p:txBody>
          <a:bodyPr/>
          <a:lstStyle/>
          <a:p>
            <a:r>
              <a:rPr lang="es-AR">
                <a:noFill/>
              </a:rPr>
              <a:t> </a:t>
            </a:r>
          </a:p>
        </p:txBody>
      </p:sp>
      <p:sp>
        <p:nvSpPr>
          <p:cNvPr id="13" name="Rectángulo 12">
            <a:extLst>
              <a:ext uri="{FF2B5EF4-FFF2-40B4-BE49-F238E27FC236}">
                <a16:creationId xmlns:a16="http://schemas.microsoft.com/office/drawing/2014/main" id="{FC7319D4-0706-47DB-BCD0-FF33CCB6C9F5}"/>
              </a:ext>
            </a:extLst>
          </p:cNvPr>
          <p:cNvSpPr/>
          <p:nvPr/>
        </p:nvSpPr>
        <p:spPr>
          <a:xfrm>
            <a:off x="228600" y="5678488"/>
            <a:ext cx="8662988" cy="10223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dirty="0"/>
          </a:p>
        </p:txBody>
      </p:sp>
      <p:sp>
        <p:nvSpPr>
          <p:cNvPr id="17418" name="CuadroTexto 13">
            <a:extLst>
              <a:ext uri="{FF2B5EF4-FFF2-40B4-BE49-F238E27FC236}">
                <a16:creationId xmlns:a16="http://schemas.microsoft.com/office/drawing/2014/main" id="{4F89A997-5EDF-4135-B40C-7FF44AD5D4F6}"/>
              </a:ext>
            </a:extLst>
          </p:cNvPr>
          <p:cNvSpPr txBox="1">
            <a:spLocks noChangeArrowheads="1"/>
          </p:cNvSpPr>
          <p:nvPr/>
        </p:nvSpPr>
        <p:spPr bwMode="auto">
          <a:xfrm>
            <a:off x="173038" y="246063"/>
            <a:ext cx="86169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AR" altLang="es-AR" sz="2200" b="1">
                <a:solidFill>
                  <a:srgbClr val="FF0000"/>
                </a:solidFill>
              </a:rPr>
              <a:t>Relación entre velocidad tangencial y velocidad angular.</a:t>
            </a:r>
          </a:p>
        </p:txBody>
      </p:sp>
      <p:pic>
        <p:nvPicPr>
          <p:cNvPr id="17419" name="Imagen 10">
            <a:extLst>
              <a:ext uri="{FF2B5EF4-FFF2-40B4-BE49-F238E27FC236}">
                <a16:creationId xmlns:a16="http://schemas.microsoft.com/office/drawing/2014/main" id="{A3D37E46-D8C2-4183-BF09-DA3F6311522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87963" y="781050"/>
            <a:ext cx="3603625" cy="371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0" name="CuadroTexto 15">
            <a:extLst>
              <a:ext uri="{FF2B5EF4-FFF2-40B4-BE49-F238E27FC236}">
                <a16:creationId xmlns:a16="http://schemas.microsoft.com/office/drawing/2014/main" id="{8D9E56EA-8A5E-401A-9838-A0C302354048}"/>
              </a:ext>
            </a:extLst>
          </p:cNvPr>
          <p:cNvSpPr txBox="1">
            <a:spLocks noChangeArrowheads="1"/>
          </p:cNvSpPr>
          <p:nvPr/>
        </p:nvSpPr>
        <p:spPr bwMode="auto">
          <a:xfrm>
            <a:off x="6619875" y="1179513"/>
            <a:ext cx="939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AR" altLang="es-AR" i="1">
                <a:latin typeface="Times New Roman" panose="02020603050405020304" pitchFamily="18" charset="0"/>
                <a:cs typeface="Times New Roman" panose="02020603050405020304" pitchFamily="18" charset="0"/>
                <a:sym typeface="Symbol" panose="05050102010706020507" pitchFamily="18" charset="2"/>
              </a:rPr>
              <a:t>S</a:t>
            </a:r>
            <a:endParaRPr lang="es-AR" altLang="es-AR"/>
          </a:p>
        </p:txBody>
      </p:sp>
      <p:sp>
        <p:nvSpPr>
          <p:cNvPr id="18" name="CuadroTexto 17">
            <a:extLst>
              <a:ext uri="{FF2B5EF4-FFF2-40B4-BE49-F238E27FC236}">
                <a16:creationId xmlns:a16="http://schemas.microsoft.com/office/drawing/2014/main" id="{B908D1CA-6FDD-45D4-A0EC-7DB3F3AB6F7E}"/>
              </a:ext>
            </a:extLst>
          </p:cNvPr>
          <p:cNvSpPr txBox="1">
            <a:spLocks noRot="1" noChangeAspect="1" noMove="1" noResize="1" noEditPoints="1" noAdjustHandles="1" noChangeArrowheads="1" noChangeShapeType="1" noTextEdit="1"/>
          </p:cNvSpPr>
          <p:nvPr/>
        </p:nvSpPr>
        <p:spPr>
          <a:xfrm>
            <a:off x="6645756" y="2187087"/>
            <a:ext cx="391044" cy="369332"/>
          </a:xfrm>
          <a:prstGeom prst="rect">
            <a:avLst/>
          </a:prstGeom>
          <a:blipFill>
            <a:blip r:embed="rId8"/>
            <a:stretch>
              <a:fillRect r="-14063"/>
            </a:stretch>
          </a:blipFill>
        </p:spPr>
        <p:txBody>
          <a:bodyPr/>
          <a:lstStyle/>
          <a:p>
            <a:r>
              <a:rPr lang="es-AR">
                <a:noFill/>
              </a:rPr>
              <a:t> </a:t>
            </a:r>
          </a:p>
        </p:txBody>
      </p:sp>
      <p:sp>
        <p:nvSpPr>
          <p:cNvPr id="19" name="CuadroTexto 18">
            <a:extLst>
              <a:ext uri="{FF2B5EF4-FFF2-40B4-BE49-F238E27FC236}">
                <a16:creationId xmlns:a16="http://schemas.microsoft.com/office/drawing/2014/main" id="{83319106-DE8A-471A-9389-BC8A4DAC3614}"/>
              </a:ext>
            </a:extLst>
          </p:cNvPr>
          <p:cNvSpPr txBox="1">
            <a:spLocks noRot="1" noChangeAspect="1" noMove="1" noResize="1" noEditPoints="1" noAdjustHandles="1" noChangeArrowheads="1" noChangeShapeType="1" noTextEdit="1"/>
          </p:cNvSpPr>
          <p:nvPr/>
        </p:nvSpPr>
        <p:spPr>
          <a:xfrm>
            <a:off x="7271974" y="2273938"/>
            <a:ext cx="391044" cy="369332"/>
          </a:xfrm>
          <a:prstGeom prst="rect">
            <a:avLst/>
          </a:prstGeom>
          <a:blipFill>
            <a:blip r:embed="rId9"/>
            <a:stretch>
              <a:fillRect/>
            </a:stretch>
          </a:blipFill>
        </p:spPr>
        <p:txBody>
          <a:bodyPr/>
          <a:lstStyle/>
          <a:p>
            <a:r>
              <a:rPr lang="es-AR">
                <a:noFill/>
              </a:rPr>
              <a:t> </a:t>
            </a:r>
          </a:p>
        </p:txBody>
      </p:sp>
      <p:sp>
        <p:nvSpPr>
          <p:cNvPr id="20" name="CuadroTexto 19">
            <a:extLst>
              <a:ext uri="{FF2B5EF4-FFF2-40B4-BE49-F238E27FC236}">
                <a16:creationId xmlns:a16="http://schemas.microsoft.com/office/drawing/2014/main" id="{097F0632-D3D8-4BE7-AC8C-70A4C1333D74}"/>
              </a:ext>
            </a:extLst>
          </p:cNvPr>
          <p:cNvSpPr txBox="1">
            <a:spLocks noRot="1" noChangeAspect="1" noMove="1" noResize="1" noEditPoints="1" noAdjustHandles="1" noChangeArrowheads="1" noChangeShapeType="1" noTextEdit="1"/>
          </p:cNvSpPr>
          <p:nvPr/>
        </p:nvSpPr>
        <p:spPr>
          <a:xfrm>
            <a:off x="6001394" y="2379246"/>
            <a:ext cx="391044" cy="369332"/>
          </a:xfrm>
          <a:prstGeom prst="rect">
            <a:avLst/>
          </a:prstGeom>
          <a:blipFill>
            <a:blip r:embed="rId10"/>
            <a:stretch>
              <a:fillRect/>
            </a:stretch>
          </a:blipFill>
        </p:spPr>
        <p:txBody>
          <a:bodyPr/>
          <a:lstStyle/>
          <a:p>
            <a:r>
              <a:rPr lang="es-AR">
                <a:noFill/>
              </a:rPr>
              <a:t> </a:t>
            </a:r>
          </a:p>
        </p:txBody>
      </p:sp>
      <p:sp>
        <p:nvSpPr>
          <p:cNvPr id="17424" name="Rectángulo 20">
            <a:extLst>
              <a:ext uri="{FF2B5EF4-FFF2-40B4-BE49-F238E27FC236}">
                <a16:creationId xmlns:a16="http://schemas.microsoft.com/office/drawing/2014/main" id="{7EFDC812-5995-4941-B67E-DBB34CE7F103}"/>
              </a:ext>
            </a:extLst>
          </p:cNvPr>
          <p:cNvSpPr>
            <a:spLocks noChangeArrowheads="1"/>
          </p:cNvSpPr>
          <p:nvPr/>
        </p:nvSpPr>
        <p:spPr bwMode="auto">
          <a:xfrm>
            <a:off x="1593850" y="5775325"/>
            <a:ext cx="734377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AR" altLang="es-AR" sz="2200">
                <a:solidFill>
                  <a:srgbClr val="000000"/>
                </a:solidFill>
              </a:rPr>
              <a:t>La </a:t>
            </a:r>
            <a:r>
              <a:rPr lang="es-AR" altLang="es-AR" sz="2200" b="1">
                <a:solidFill>
                  <a:srgbClr val="FF0000"/>
                </a:solidFill>
              </a:rPr>
              <a:t>velocidad angular </a:t>
            </a:r>
            <a:r>
              <a:rPr lang="es-AR" altLang="es-AR" sz="2200">
                <a:solidFill>
                  <a:srgbClr val="000000"/>
                </a:solidFill>
              </a:rPr>
              <a:t>es la rapidez con la que varía el ángulo en el tiempo y se mide en radianes por segundos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uadroTexto 2">
            <a:extLst>
              <a:ext uri="{FF2B5EF4-FFF2-40B4-BE49-F238E27FC236}">
                <a16:creationId xmlns:a16="http://schemas.microsoft.com/office/drawing/2014/main" id="{357CE428-8A15-409A-B840-50E943AE1308}"/>
              </a:ext>
            </a:extLst>
          </p:cNvPr>
          <p:cNvSpPr txBox="1">
            <a:spLocks noChangeArrowheads="1"/>
          </p:cNvSpPr>
          <p:nvPr/>
        </p:nvSpPr>
        <p:spPr bwMode="auto">
          <a:xfrm>
            <a:off x="158750" y="263525"/>
            <a:ext cx="87471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AR" altLang="es-AR" sz="2200"/>
              <a:t>En un tiempo igual a </a:t>
            </a:r>
            <a:r>
              <a:rPr lang="es-AR" altLang="es-AR" sz="2200" i="1">
                <a:latin typeface="Times New Roman" panose="02020603050405020304" pitchFamily="18" charset="0"/>
                <a:cs typeface="Times New Roman" panose="02020603050405020304" pitchFamily="18" charset="0"/>
              </a:rPr>
              <a:t>T</a:t>
            </a:r>
            <a:r>
              <a:rPr lang="es-AR" altLang="es-AR" sz="2200"/>
              <a:t> (periodo), el cuerpo recorre todo el perímetro del circunferencia (</a:t>
            </a:r>
            <a:r>
              <a:rPr lang="es-AR" altLang="es-AR" sz="2200" i="1">
                <a:latin typeface="Times New Roman" panose="02020603050405020304" pitchFamily="18" charset="0"/>
                <a:cs typeface="Times New Roman" panose="02020603050405020304" pitchFamily="18" charset="0"/>
              </a:rPr>
              <a:t>2</a:t>
            </a:r>
            <a:r>
              <a:rPr lang="es-AR" altLang="es-AR" sz="2200" i="1">
                <a:latin typeface="Times New Roman" panose="02020603050405020304" pitchFamily="18" charset="0"/>
                <a:cs typeface="Times New Roman" panose="02020603050405020304" pitchFamily="18" charset="0"/>
                <a:sym typeface="Symbol" panose="05050102010706020507" pitchFamily="18" charset="2"/>
              </a:rPr>
              <a:t>R</a:t>
            </a:r>
            <a:r>
              <a:rPr lang="es-AR" altLang="es-AR" sz="2200">
                <a:sym typeface="Symbol" panose="05050102010706020507" pitchFamily="18" charset="2"/>
              </a:rPr>
              <a:t>), por lo tanto:</a:t>
            </a:r>
            <a:endParaRPr lang="es-AR" altLang="es-AR" sz="2200"/>
          </a:p>
        </p:txBody>
      </p:sp>
      <p:sp>
        <p:nvSpPr>
          <p:cNvPr id="2" name="CuadroTexto 1">
            <a:extLst>
              <a:ext uri="{FF2B5EF4-FFF2-40B4-BE49-F238E27FC236}">
                <a16:creationId xmlns:a16="http://schemas.microsoft.com/office/drawing/2014/main" id="{F2AE87D9-9894-4D96-8E2E-8B6E490EA02B}"/>
              </a:ext>
            </a:extLst>
          </p:cNvPr>
          <p:cNvSpPr txBox="1">
            <a:spLocks noRot="1" noChangeAspect="1" noMove="1" noResize="1" noEditPoints="1" noAdjustHandles="1" noChangeArrowheads="1" noChangeShapeType="1" noTextEdit="1"/>
          </p:cNvSpPr>
          <p:nvPr/>
        </p:nvSpPr>
        <p:spPr>
          <a:xfrm>
            <a:off x="947531" y="1199321"/>
            <a:ext cx="2714269" cy="688522"/>
          </a:xfrm>
          <a:prstGeom prst="rect">
            <a:avLst/>
          </a:prstGeom>
          <a:blipFill>
            <a:blip r:embed="rId2"/>
            <a:stretch>
              <a:fillRect/>
            </a:stretch>
          </a:blipFill>
        </p:spPr>
        <p:txBody>
          <a:bodyPr/>
          <a:lstStyle/>
          <a:p>
            <a:r>
              <a:rPr lang="es-AR">
                <a:noFill/>
              </a:rPr>
              <a:t> </a:t>
            </a:r>
          </a:p>
        </p:txBody>
      </p:sp>
      <p:sp>
        <p:nvSpPr>
          <p:cNvPr id="5" name="CuadroTexto 4">
            <a:extLst>
              <a:ext uri="{FF2B5EF4-FFF2-40B4-BE49-F238E27FC236}">
                <a16:creationId xmlns:a16="http://schemas.microsoft.com/office/drawing/2014/main" id="{FE46E2A2-027D-47BE-BDA2-32FCCAF51A8E}"/>
              </a:ext>
            </a:extLst>
          </p:cNvPr>
          <p:cNvSpPr txBox="1">
            <a:spLocks noRot="1" noChangeAspect="1" noMove="1" noResize="1" noEditPoints="1" noAdjustHandles="1" noChangeArrowheads="1" noChangeShapeType="1" noTextEdit="1"/>
          </p:cNvSpPr>
          <p:nvPr/>
        </p:nvSpPr>
        <p:spPr>
          <a:xfrm>
            <a:off x="947530" y="2246243"/>
            <a:ext cx="1179938" cy="636200"/>
          </a:xfrm>
          <a:prstGeom prst="rect">
            <a:avLst/>
          </a:prstGeom>
          <a:blipFill>
            <a:blip r:embed="rId3"/>
            <a:stretch>
              <a:fillRect/>
            </a:stretch>
          </a:blipFill>
        </p:spPr>
        <p:txBody>
          <a:bodyPr/>
          <a:lstStyle/>
          <a:p>
            <a:r>
              <a:rPr lang="es-AR">
                <a:noFill/>
              </a:rPr>
              <a:t> </a:t>
            </a:r>
          </a:p>
        </p:txBody>
      </p:sp>
      <p:sp>
        <p:nvSpPr>
          <p:cNvPr id="4" name="CuadroTexto 3">
            <a:extLst>
              <a:ext uri="{FF2B5EF4-FFF2-40B4-BE49-F238E27FC236}">
                <a16:creationId xmlns:a16="http://schemas.microsoft.com/office/drawing/2014/main" id="{311AD032-A99B-4E7A-AB57-4990CCFF2B7C}"/>
              </a:ext>
            </a:extLst>
          </p:cNvPr>
          <p:cNvSpPr txBox="1">
            <a:spLocks noRot="1" noChangeAspect="1" noMove="1" noResize="1" noEditPoints="1" noAdjustHandles="1" noChangeArrowheads="1" noChangeShapeType="1" noTextEdit="1"/>
          </p:cNvSpPr>
          <p:nvPr/>
        </p:nvSpPr>
        <p:spPr>
          <a:xfrm>
            <a:off x="947530" y="3240843"/>
            <a:ext cx="846065" cy="633828"/>
          </a:xfrm>
          <a:prstGeom prst="rect">
            <a:avLst/>
          </a:prstGeom>
          <a:blipFill>
            <a:blip r:embed="rId4"/>
            <a:stretch>
              <a:fillRect/>
            </a:stretch>
          </a:blipFill>
        </p:spPr>
        <p:txBody>
          <a:bodyPr/>
          <a:lstStyle/>
          <a:p>
            <a:r>
              <a:rPr lang="es-AR">
                <a:noFill/>
              </a:rPr>
              <a:t> </a:t>
            </a:r>
          </a:p>
        </p:txBody>
      </p:sp>
      <p:sp>
        <p:nvSpPr>
          <p:cNvPr id="7" name="CuadroTexto 6">
            <a:extLst>
              <a:ext uri="{FF2B5EF4-FFF2-40B4-BE49-F238E27FC236}">
                <a16:creationId xmlns:a16="http://schemas.microsoft.com/office/drawing/2014/main" id="{94140BB8-F3C7-45E6-9861-01B25F1810F9}"/>
              </a:ext>
            </a:extLst>
          </p:cNvPr>
          <p:cNvSpPr txBox="1">
            <a:spLocks noRot="1" noChangeAspect="1" noMove="1" noResize="1" noEditPoints="1" noAdjustHandles="1" noChangeArrowheads="1" noChangeShapeType="1" noTextEdit="1"/>
          </p:cNvSpPr>
          <p:nvPr/>
        </p:nvSpPr>
        <p:spPr>
          <a:xfrm>
            <a:off x="947530" y="4233071"/>
            <a:ext cx="1343701" cy="338554"/>
          </a:xfrm>
          <a:prstGeom prst="rect">
            <a:avLst/>
          </a:prstGeom>
          <a:blipFill>
            <a:blip r:embed="rId5"/>
            <a:stretch>
              <a:fillRect l="-1810" r="-5430" b="-37500"/>
            </a:stretch>
          </a:blipFill>
        </p:spPr>
        <p:txBody>
          <a:bodyPr/>
          <a:lstStyle/>
          <a:p>
            <a:r>
              <a:rPr lang="es-AR">
                <a:noFill/>
              </a:rPr>
              <a:t> </a:t>
            </a:r>
          </a:p>
        </p:txBody>
      </p:sp>
      <p:sp>
        <p:nvSpPr>
          <p:cNvPr id="18439" name="CuadroTexto 7">
            <a:extLst>
              <a:ext uri="{FF2B5EF4-FFF2-40B4-BE49-F238E27FC236}">
                <a16:creationId xmlns:a16="http://schemas.microsoft.com/office/drawing/2014/main" id="{B1731EFA-4ABF-4821-9E04-C2353906AE1C}"/>
              </a:ext>
            </a:extLst>
          </p:cNvPr>
          <p:cNvSpPr txBox="1">
            <a:spLocks noChangeArrowheads="1"/>
          </p:cNvSpPr>
          <p:nvPr/>
        </p:nvSpPr>
        <p:spPr bwMode="auto">
          <a:xfrm>
            <a:off x="190500" y="4840288"/>
            <a:ext cx="8618538"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AR" altLang="es-AR" sz="2200"/>
              <a:t>Como el periodo (</a:t>
            </a:r>
            <a:r>
              <a:rPr lang="es-AR" altLang="es-AR" sz="2200" i="1">
                <a:latin typeface="Times New Roman" panose="02020603050405020304" pitchFamily="18" charset="0"/>
                <a:cs typeface="Times New Roman" panose="02020603050405020304" pitchFamily="18" charset="0"/>
              </a:rPr>
              <a:t>T</a:t>
            </a:r>
            <a:r>
              <a:rPr lang="es-AR" altLang="es-AR" sz="2200"/>
              <a:t>) no cambia, la rapidez lineal permanece constante.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upo 28">
            <a:extLst>
              <a:ext uri="{FF2B5EF4-FFF2-40B4-BE49-F238E27FC236}">
                <a16:creationId xmlns:a16="http://schemas.microsoft.com/office/drawing/2014/main" id="{EDED3144-84DC-475A-B3CC-D15210B7DF9B}"/>
              </a:ext>
            </a:extLst>
          </p:cNvPr>
          <p:cNvGrpSpPr>
            <a:grpSpLocks/>
          </p:cNvGrpSpPr>
          <p:nvPr/>
        </p:nvGrpSpPr>
        <p:grpSpPr bwMode="auto">
          <a:xfrm>
            <a:off x="277813" y="288925"/>
            <a:ext cx="6769100" cy="4679950"/>
            <a:chOff x="1298713" y="1060174"/>
            <a:chExt cx="6769125" cy="4680000"/>
          </a:xfrm>
        </p:grpSpPr>
        <p:sp>
          <p:nvSpPr>
            <p:cNvPr id="2" name="Elipse 1">
              <a:extLst>
                <a:ext uri="{FF2B5EF4-FFF2-40B4-BE49-F238E27FC236}">
                  <a16:creationId xmlns:a16="http://schemas.microsoft.com/office/drawing/2014/main" id="{AF52F89C-5B65-483A-AE68-76A475CADEE7}"/>
                </a:ext>
              </a:extLst>
            </p:cNvPr>
            <p:cNvSpPr/>
            <p:nvPr/>
          </p:nvSpPr>
          <p:spPr>
            <a:xfrm>
              <a:off x="1298713" y="1060174"/>
              <a:ext cx="4679967" cy="4680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dirty="0"/>
            </a:p>
          </p:txBody>
        </p:sp>
        <p:sp>
          <p:nvSpPr>
            <p:cNvPr id="4" name="Elipse 3">
              <a:extLst>
                <a:ext uri="{FF2B5EF4-FFF2-40B4-BE49-F238E27FC236}">
                  <a16:creationId xmlns:a16="http://schemas.microsoft.com/office/drawing/2014/main" id="{849F0804-4682-40B2-BA5B-B04D695F7133}"/>
                </a:ext>
              </a:extLst>
            </p:cNvPr>
            <p:cNvSpPr/>
            <p:nvPr/>
          </p:nvSpPr>
          <p:spPr>
            <a:xfrm>
              <a:off x="2019441" y="1780907"/>
              <a:ext cx="3238512" cy="3238535"/>
            </a:xfrm>
            <a:prstGeom prst="ellipse">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dirty="0"/>
            </a:p>
          </p:txBody>
        </p:sp>
        <p:cxnSp>
          <p:nvCxnSpPr>
            <p:cNvPr id="5" name="Conector recto de flecha 4">
              <a:extLst>
                <a:ext uri="{FF2B5EF4-FFF2-40B4-BE49-F238E27FC236}">
                  <a16:creationId xmlns:a16="http://schemas.microsoft.com/office/drawing/2014/main" id="{51895786-880E-46F5-A187-F5FCAF6C58A5}"/>
                </a:ext>
              </a:extLst>
            </p:cNvPr>
            <p:cNvCxnSpPr>
              <a:cxnSpLocks/>
            </p:cNvCxnSpPr>
            <p:nvPr/>
          </p:nvCxnSpPr>
          <p:spPr>
            <a:xfrm flipV="1">
              <a:off x="5257953" y="2160324"/>
              <a:ext cx="0" cy="1252550"/>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ector recto de flecha 7">
              <a:extLst>
                <a:ext uri="{FF2B5EF4-FFF2-40B4-BE49-F238E27FC236}">
                  <a16:creationId xmlns:a16="http://schemas.microsoft.com/office/drawing/2014/main" id="{149CFC06-F08D-4C08-A487-27341F8959FE}"/>
                </a:ext>
              </a:extLst>
            </p:cNvPr>
            <p:cNvCxnSpPr>
              <a:cxnSpLocks/>
            </p:cNvCxnSpPr>
            <p:nvPr/>
          </p:nvCxnSpPr>
          <p:spPr>
            <a:xfrm flipV="1">
              <a:off x="5991380" y="1325290"/>
              <a:ext cx="0" cy="2087584"/>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ector recto de flecha 8">
              <a:extLst>
                <a:ext uri="{FF2B5EF4-FFF2-40B4-BE49-F238E27FC236}">
                  <a16:creationId xmlns:a16="http://schemas.microsoft.com/office/drawing/2014/main" id="{325F74AD-D2A1-450E-91ED-4A9A1D42DE5C}"/>
                </a:ext>
              </a:extLst>
            </p:cNvPr>
            <p:cNvCxnSpPr/>
            <p:nvPr/>
          </p:nvCxnSpPr>
          <p:spPr>
            <a:xfrm>
              <a:off x="3630759" y="3427162"/>
              <a:ext cx="438627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10">
              <a:extLst>
                <a:ext uri="{FF2B5EF4-FFF2-40B4-BE49-F238E27FC236}">
                  <a16:creationId xmlns:a16="http://schemas.microsoft.com/office/drawing/2014/main" id="{7A38473B-22BB-4655-8B05-A128946DAEE3}"/>
                </a:ext>
              </a:extLst>
            </p:cNvPr>
            <p:cNvCxnSpPr>
              <a:cxnSpLocks/>
            </p:cNvCxnSpPr>
            <p:nvPr/>
          </p:nvCxnSpPr>
          <p:spPr>
            <a:xfrm>
              <a:off x="3630759" y="3412874"/>
              <a:ext cx="0" cy="14636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Conector recto 13">
              <a:extLst>
                <a:ext uri="{FF2B5EF4-FFF2-40B4-BE49-F238E27FC236}">
                  <a16:creationId xmlns:a16="http://schemas.microsoft.com/office/drawing/2014/main" id="{7008A5EB-7141-4689-AD0F-37FDA4EDA629}"/>
                </a:ext>
              </a:extLst>
            </p:cNvPr>
            <p:cNvCxnSpPr>
              <a:cxnSpLocks/>
            </p:cNvCxnSpPr>
            <p:nvPr/>
          </p:nvCxnSpPr>
          <p:spPr>
            <a:xfrm>
              <a:off x="5257953" y="3427162"/>
              <a:ext cx="0" cy="7556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ector recto 14">
              <a:extLst>
                <a:ext uri="{FF2B5EF4-FFF2-40B4-BE49-F238E27FC236}">
                  <a16:creationId xmlns:a16="http://schemas.microsoft.com/office/drawing/2014/main" id="{AA475594-C6E4-4FE3-A51A-8220F6AD4401}"/>
                </a:ext>
              </a:extLst>
            </p:cNvPr>
            <p:cNvCxnSpPr>
              <a:cxnSpLocks/>
            </p:cNvCxnSpPr>
            <p:nvPr/>
          </p:nvCxnSpPr>
          <p:spPr>
            <a:xfrm>
              <a:off x="5991380" y="3427162"/>
              <a:ext cx="0" cy="14621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Conector recto de flecha 15">
              <a:extLst>
                <a:ext uri="{FF2B5EF4-FFF2-40B4-BE49-F238E27FC236}">
                  <a16:creationId xmlns:a16="http://schemas.microsoft.com/office/drawing/2014/main" id="{E6554D84-AA07-472A-BF27-034B94F9DD64}"/>
                </a:ext>
              </a:extLst>
            </p:cNvPr>
            <p:cNvCxnSpPr>
              <a:cxnSpLocks/>
            </p:cNvCxnSpPr>
            <p:nvPr/>
          </p:nvCxnSpPr>
          <p:spPr>
            <a:xfrm>
              <a:off x="3630759" y="4135195"/>
              <a:ext cx="1627194"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Conector recto de flecha 18">
              <a:extLst>
                <a:ext uri="{FF2B5EF4-FFF2-40B4-BE49-F238E27FC236}">
                  <a16:creationId xmlns:a16="http://schemas.microsoft.com/office/drawing/2014/main" id="{0FCE38AA-A634-4441-BAE9-5053A6EDC082}"/>
                </a:ext>
              </a:extLst>
            </p:cNvPr>
            <p:cNvCxnSpPr>
              <a:cxnSpLocks/>
            </p:cNvCxnSpPr>
            <p:nvPr/>
          </p:nvCxnSpPr>
          <p:spPr>
            <a:xfrm>
              <a:off x="3630759" y="4876565"/>
              <a:ext cx="2339984"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9473" name="CuadroTexto 17">
              <a:extLst>
                <a:ext uri="{FF2B5EF4-FFF2-40B4-BE49-F238E27FC236}">
                  <a16:creationId xmlns:a16="http://schemas.microsoft.com/office/drawing/2014/main" id="{BF07F02A-369C-43F1-85D6-5E904E832EC6}"/>
                </a:ext>
              </a:extLst>
            </p:cNvPr>
            <p:cNvSpPr txBox="1">
              <a:spLocks noChangeArrowheads="1"/>
            </p:cNvSpPr>
            <p:nvPr/>
          </p:nvSpPr>
          <p:spPr bwMode="auto">
            <a:xfrm>
              <a:off x="7797891" y="3017237"/>
              <a:ext cx="26994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AR" altLang="es-AR" sz="2200" i="1" dirty="0">
                  <a:latin typeface="Times New Roman" panose="02020603050405020304" pitchFamily="18" charset="0"/>
                  <a:cs typeface="Times New Roman" panose="02020603050405020304" pitchFamily="18" charset="0"/>
                </a:rPr>
                <a:t>x</a:t>
              </a:r>
              <a:endParaRPr lang="es-AR" altLang="es-AR" sz="2200" i="1" baseline="-25000" dirty="0">
                <a:latin typeface="Times New Roman" panose="02020603050405020304" pitchFamily="18" charset="0"/>
                <a:cs typeface="Times New Roman" panose="02020603050405020304" pitchFamily="18" charset="0"/>
              </a:endParaRPr>
            </a:p>
          </p:txBody>
        </p:sp>
        <p:sp>
          <p:nvSpPr>
            <p:cNvPr id="19474" name="CuadroTexto 20">
              <a:extLst>
                <a:ext uri="{FF2B5EF4-FFF2-40B4-BE49-F238E27FC236}">
                  <a16:creationId xmlns:a16="http://schemas.microsoft.com/office/drawing/2014/main" id="{8C069849-BACE-430E-BB83-D06F5FFEBB91}"/>
                </a:ext>
              </a:extLst>
            </p:cNvPr>
            <p:cNvSpPr txBox="1">
              <a:spLocks noChangeArrowheads="1"/>
            </p:cNvSpPr>
            <p:nvPr/>
          </p:nvSpPr>
          <p:spPr bwMode="auto">
            <a:xfrm>
              <a:off x="3985084" y="3729249"/>
              <a:ext cx="104692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s-AR" altLang="es-AR" sz="2200" i="1">
                  <a:latin typeface="Times New Roman" panose="02020603050405020304" pitchFamily="18" charset="0"/>
                  <a:cs typeface="Times New Roman" panose="02020603050405020304" pitchFamily="18" charset="0"/>
                </a:rPr>
                <a:t>R</a:t>
              </a:r>
              <a:r>
                <a:rPr lang="es-AR" altLang="es-AR" sz="2200" i="1" baseline="-25000">
                  <a:latin typeface="Times New Roman" panose="02020603050405020304" pitchFamily="18" charset="0"/>
                  <a:cs typeface="Times New Roman" panose="02020603050405020304" pitchFamily="18" charset="0"/>
                </a:rPr>
                <a:t>B</a:t>
              </a:r>
            </a:p>
          </p:txBody>
        </p:sp>
        <p:sp>
          <p:nvSpPr>
            <p:cNvPr id="19475" name="CuadroTexto 21">
              <a:extLst>
                <a:ext uri="{FF2B5EF4-FFF2-40B4-BE49-F238E27FC236}">
                  <a16:creationId xmlns:a16="http://schemas.microsoft.com/office/drawing/2014/main" id="{A0278CC8-10E1-4440-8EF5-50A496F334DB}"/>
                </a:ext>
              </a:extLst>
            </p:cNvPr>
            <p:cNvSpPr txBox="1">
              <a:spLocks noChangeArrowheads="1"/>
            </p:cNvSpPr>
            <p:nvPr/>
          </p:nvSpPr>
          <p:spPr bwMode="auto">
            <a:xfrm>
              <a:off x="4490106" y="4460943"/>
              <a:ext cx="104692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s-AR" altLang="es-AR" sz="2200" i="1">
                  <a:latin typeface="Times New Roman" panose="02020603050405020304" pitchFamily="18" charset="0"/>
                  <a:cs typeface="Times New Roman" panose="02020603050405020304" pitchFamily="18" charset="0"/>
                </a:rPr>
                <a:t>R</a:t>
              </a:r>
              <a:r>
                <a:rPr lang="es-AR" altLang="es-AR" sz="2200" i="1" baseline="-25000">
                  <a:latin typeface="Times New Roman" panose="02020603050405020304" pitchFamily="18" charset="0"/>
                  <a:cs typeface="Times New Roman" panose="02020603050405020304" pitchFamily="18" charset="0"/>
                </a:rPr>
                <a:t>A</a:t>
              </a:r>
            </a:p>
          </p:txBody>
        </p:sp>
        <p:sp>
          <p:nvSpPr>
            <p:cNvPr id="19476" name="CuadroTexto 22">
              <a:extLst>
                <a:ext uri="{FF2B5EF4-FFF2-40B4-BE49-F238E27FC236}">
                  <a16:creationId xmlns:a16="http://schemas.microsoft.com/office/drawing/2014/main" id="{48797EC4-E95D-4A21-8161-A9AD0C053DD1}"/>
                </a:ext>
              </a:extLst>
            </p:cNvPr>
            <p:cNvSpPr txBox="1">
              <a:spLocks noChangeArrowheads="1"/>
            </p:cNvSpPr>
            <p:nvPr/>
          </p:nvSpPr>
          <p:spPr bwMode="auto">
            <a:xfrm>
              <a:off x="5658448" y="1073216"/>
              <a:ext cx="104692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s-AR" altLang="es-AR" sz="2200" b="1" i="1">
                  <a:latin typeface="Times New Roman" panose="02020603050405020304" pitchFamily="18" charset="0"/>
                  <a:cs typeface="Times New Roman" panose="02020603050405020304" pitchFamily="18" charset="0"/>
                </a:rPr>
                <a:t>v</a:t>
              </a:r>
              <a:r>
                <a:rPr lang="es-AR" altLang="es-AR" sz="2200" i="1" baseline="-25000">
                  <a:latin typeface="Times New Roman" panose="02020603050405020304" pitchFamily="18" charset="0"/>
                  <a:cs typeface="Times New Roman" panose="02020603050405020304" pitchFamily="18" charset="0"/>
                </a:rPr>
                <a:t>A</a:t>
              </a:r>
            </a:p>
          </p:txBody>
        </p:sp>
        <p:sp>
          <p:nvSpPr>
            <p:cNvPr id="19477" name="CuadroTexto 23">
              <a:extLst>
                <a:ext uri="{FF2B5EF4-FFF2-40B4-BE49-F238E27FC236}">
                  <a16:creationId xmlns:a16="http://schemas.microsoft.com/office/drawing/2014/main" id="{48BC4CAF-C416-45D7-8FC8-1D911C0FB3D1}"/>
                </a:ext>
              </a:extLst>
            </p:cNvPr>
            <p:cNvSpPr txBox="1">
              <a:spLocks noChangeArrowheads="1"/>
            </p:cNvSpPr>
            <p:nvPr/>
          </p:nvSpPr>
          <p:spPr bwMode="auto">
            <a:xfrm>
              <a:off x="4977472" y="2093531"/>
              <a:ext cx="104692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s-AR" altLang="es-AR" sz="2200" b="1" i="1">
                  <a:latin typeface="Times New Roman" panose="02020603050405020304" pitchFamily="18" charset="0"/>
                  <a:cs typeface="Times New Roman" panose="02020603050405020304" pitchFamily="18" charset="0"/>
                </a:rPr>
                <a:t>v</a:t>
              </a:r>
              <a:r>
                <a:rPr lang="es-AR" altLang="es-AR" sz="2200" i="1" baseline="-25000">
                  <a:latin typeface="Times New Roman" panose="02020603050405020304" pitchFamily="18" charset="0"/>
                  <a:cs typeface="Times New Roman" panose="02020603050405020304" pitchFamily="18" charset="0"/>
                </a:rPr>
                <a:t>B</a:t>
              </a:r>
            </a:p>
          </p:txBody>
        </p:sp>
        <p:sp>
          <p:nvSpPr>
            <p:cNvPr id="20" name="Elipse 19">
              <a:extLst>
                <a:ext uri="{FF2B5EF4-FFF2-40B4-BE49-F238E27FC236}">
                  <a16:creationId xmlns:a16="http://schemas.microsoft.com/office/drawing/2014/main" id="{5B051B32-D624-4701-B622-6286825E8CF0}"/>
                </a:ext>
              </a:extLst>
            </p:cNvPr>
            <p:cNvSpPr/>
            <p:nvPr/>
          </p:nvSpPr>
          <p:spPr>
            <a:xfrm>
              <a:off x="5208739" y="3371599"/>
              <a:ext cx="107950" cy="107951"/>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26" name="Elipse 25">
              <a:extLst>
                <a:ext uri="{FF2B5EF4-FFF2-40B4-BE49-F238E27FC236}">
                  <a16:creationId xmlns:a16="http://schemas.microsoft.com/office/drawing/2014/main" id="{6208A8A8-9DC7-43B6-95D8-CA8B4CA8DD14}"/>
                </a:ext>
              </a:extLst>
            </p:cNvPr>
            <p:cNvSpPr/>
            <p:nvPr/>
          </p:nvSpPr>
          <p:spPr>
            <a:xfrm>
              <a:off x="5942167" y="3371599"/>
              <a:ext cx="107950" cy="107951"/>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25" name="Arco 24">
              <a:extLst>
                <a:ext uri="{FF2B5EF4-FFF2-40B4-BE49-F238E27FC236}">
                  <a16:creationId xmlns:a16="http://schemas.microsoft.com/office/drawing/2014/main" id="{5101E13E-6694-4351-803B-EAA45679901A}"/>
                </a:ext>
              </a:extLst>
            </p:cNvPr>
            <p:cNvSpPr/>
            <p:nvPr/>
          </p:nvSpPr>
          <p:spPr>
            <a:xfrm flipH="1">
              <a:off x="1651139" y="1433241"/>
              <a:ext cx="3959240" cy="3959267"/>
            </a:xfrm>
            <a:prstGeom prst="arc">
              <a:avLst>
                <a:gd name="adj1" fmla="val 17117767"/>
                <a:gd name="adj2" fmla="val 2071521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AR"/>
            </a:p>
          </p:txBody>
        </p:sp>
        <p:sp>
          <p:nvSpPr>
            <p:cNvPr id="19481" name="CuadroTexto 27">
              <a:extLst>
                <a:ext uri="{FF2B5EF4-FFF2-40B4-BE49-F238E27FC236}">
                  <a16:creationId xmlns:a16="http://schemas.microsoft.com/office/drawing/2014/main" id="{D1DD2A88-8C2B-4461-A6E7-578E7E664073}"/>
                </a:ext>
              </a:extLst>
            </p:cNvPr>
            <p:cNvSpPr txBox="1">
              <a:spLocks noChangeArrowheads="1"/>
            </p:cNvSpPr>
            <p:nvPr/>
          </p:nvSpPr>
          <p:spPr bwMode="auto">
            <a:xfrm>
              <a:off x="1902062" y="1790772"/>
              <a:ext cx="1046922" cy="318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AR" altLang="es-AR" sz="2200" i="1" baseline="-25000">
                  <a:latin typeface="Times New Roman" panose="02020603050405020304" pitchFamily="18" charset="0"/>
                  <a:cs typeface="Times New Roman" panose="02020603050405020304" pitchFamily="18" charset="0"/>
                </a:rPr>
                <a:t>w</a:t>
              </a:r>
            </a:p>
          </p:txBody>
        </p:sp>
        <p:sp>
          <p:nvSpPr>
            <p:cNvPr id="28" name="CuadroTexto 17">
              <a:extLst>
                <a:ext uri="{FF2B5EF4-FFF2-40B4-BE49-F238E27FC236}">
                  <a16:creationId xmlns:a16="http://schemas.microsoft.com/office/drawing/2014/main" id="{1B356B38-BAA0-4933-90E2-CA15AB32865A}"/>
                </a:ext>
              </a:extLst>
            </p:cNvPr>
            <p:cNvSpPr txBox="1">
              <a:spLocks noChangeArrowheads="1"/>
            </p:cNvSpPr>
            <p:nvPr/>
          </p:nvSpPr>
          <p:spPr bwMode="auto">
            <a:xfrm>
              <a:off x="3473942" y="3181488"/>
              <a:ext cx="26994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AR" altLang="es-AR" sz="2200" dirty="0">
                  <a:latin typeface="+mn-lt"/>
                  <a:cs typeface="Times New Roman" panose="02020603050405020304" pitchFamily="18" charset="0"/>
                </a:rPr>
                <a:t>x</a:t>
              </a:r>
              <a:endParaRPr lang="es-AR" altLang="es-AR" sz="2200" baseline="-25000" dirty="0">
                <a:latin typeface="+mn-lt"/>
                <a:cs typeface="Times New Roman" panose="02020603050405020304" pitchFamily="18" charset="0"/>
              </a:endParaRPr>
            </a:p>
          </p:txBody>
        </p:sp>
      </p:grpSp>
      <p:sp>
        <p:nvSpPr>
          <p:cNvPr id="27" name="CuadroTexto 26">
            <a:extLst>
              <a:ext uri="{FF2B5EF4-FFF2-40B4-BE49-F238E27FC236}">
                <a16:creationId xmlns:a16="http://schemas.microsoft.com/office/drawing/2014/main" id="{B647C9DC-0EFC-436C-B6C9-D6D46110F7F5}"/>
              </a:ext>
            </a:extLst>
          </p:cNvPr>
          <p:cNvSpPr txBox="1">
            <a:spLocks noRot="1" noChangeAspect="1" noMove="1" noResize="1" noEditPoints="1" noAdjustHandles="1" noChangeArrowheads="1" noChangeShapeType="1" noTextEdit="1"/>
          </p:cNvSpPr>
          <p:nvPr/>
        </p:nvSpPr>
        <p:spPr>
          <a:xfrm>
            <a:off x="5850745" y="3091394"/>
            <a:ext cx="1920077" cy="338554"/>
          </a:xfrm>
          <a:prstGeom prst="rect">
            <a:avLst/>
          </a:prstGeom>
          <a:blipFill>
            <a:blip r:embed="rId2"/>
            <a:stretch>
              <a:fillRect l="-1270" r="-1905" b="-7143"/>
            </a:stretch>
          </a:blipFill>
        </p:spPr>
        <p:txBody>
          <a:bodyPr/>
          <a:lstStyle/>
          <a:p>
            <a:r>
              <a:rPr lang="es-AR">
                <a:noFill/>
              </a:rPr>
              <a:t> </a:t>
            </a:r>
          </a:p>
        </p:txBody>
      </p:sp>
      <p:sp>
        <p:nvSpPr>
          <p:cNvPr id="30" name="CuadroTexto 29">
            <a:extLst>
              <a:ext uri="{FF2B5EF4-FFF2-40B4-BE49-F238E27FC236}">
                <a16:creationId xmlns:a16="http://schemas.microsoft.com/office/drawing/2014/main" id="{388A827C-4B54-491A-B96C-DAD40B42B257}"/>
              </a:ext>
            </a:extLst>
          </p:cNvPr>
          <p:cNvSpPr txBox="1">
            <a:spLocks noRot="1" noChangeAspect="1" noMove="1" noResize="1" noEditPoints="1" noAdjustHandles="1" noChangeArrowheads="1" noChangeShapeType="1" noTextEdit="1"/>
          </p:cNvSpPr>
          <p:nvPr/>
        </p:nvSpPr>
        <p:spPr>
          <a:xfrm>
            <a:off x="5809754" y="3762944"/>
            <a:ext cx="1322157" cy="338554"/>
          </a:xfrm>
          <a:prstGeom prst="rect">
            <a:avLst/>
          </a:prstGeom>
          <a:blipFill>
            <a:blip r:embed="rId3"/>
            <a:stretch>
              <a:fillRect l="-1843" r="-1382" b="-17857"/>
            </a:stretch>
          </a:blipFill>
        </p:spPr>
        <p:txBody>
          <a:bodyPr/>
          <a:lstStyle/>
          <a:p>
            <a:r>
              <a:rPr lang="es-AR">
                <a:noFill/>
              </a:rPr>
              <a:t> </a:t>
            </a:r>
          </a:p>
        </p:txBody>
      </p:sp>
      <p:sp>
        <p:nvSpPr>
          <p:cNvPr id="31" name="CuadroTexto 30">
            <a:extLst>
              <a:ext uri="{FF2B5EF4-FFF2-40B4-BE49-F238E27FC236}">
                <a16:creationId xmlns:a16="http://schemas.microsoft.com/office/drawing/2014/main" id="{19604F74-3CA2-4941-A921-D3EF67CA2EE9}"/>
              </a:ext>
            </a:extLst>
          </p:cNvPr>
          <p:cNvSpPr txBox="1">
            <a:spLocks noRot="1" noChangeAspect="1" noMove="1" noResize="1" noEditPoints="1" noAdjustHandles="1" noChangeArrowheads="1" noChangeShapeType="1" noTextEdit="1"/>
          </p:cNvSpPr>
          <p:nvPr/>
        </p:nvSpPr>
        <p:spPr>
          <a:xfrm>
            <a:off x="5898041" y="4391260"/>
            <a:ext cx="1363707" cy="338554"/>
          </a:xfrm>
          <a:prstGeom prst="rect">
            <a:avLst/>
          </a:prstGeom>
          <a:blipFill>
            <a:blip r:embed="rId4"/>
            <a:stretch>
              <a:fillRect l="-2242" r="-448" b="-17857"/>
            </a:stretch>
          </a:blipFill>
        </p:spPr>
        <p:txBody>
          <a:bodyPr/>
          <a:lstStyle/>
          <a:p>
            <a:r>
              <a:rPr lang="es-AR">
                <a:noFill/>
              </a:rPr>
              <a:t> </a:t>
            </a:r>
          </a:p>
        </p:txBody>
      </p:sp>
      <p:sp>
        <p:nvSpPr>
          <p:cNvPr id="19462" name="CuadroTexto 31">
            <a:extLst>
              <a:ext uri="{FF2B5EF4-FFF2-40B4-BE49-F238E27FC236}">
                <a16:creationId xmlns:a16="http://schemas.microsoft.com/office/drawing/2014/main" id="{F27D53AC-F172-4169-996D-596CA002B1B4}"/>
              </a:ext>
            </a:extLst>
          </p:cNvPr>
          <p:cNvSpPr txBox="1">
            <a:spLocks noChangeArrowheads="1"/>
          </p:cNvSpPr>
          <p:nvPr/>
        </p:nvSpPr>
        <p:spPr bwMode="auto">
          <a:xfrm>
            <a:off x="5810250" y="5019675"/>
            <a:ext cx="2992438"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AR" altLang="es-AR" sz="2200"/>
              <a:t>En un movimiento circular uniforme a mayor radio mayor velocidad de giro.</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uadroTexto 3">
            <a:extLst>
              <a:ext uri="{FF2B5EF4-FFF2-40B4-BE49-F238E27FC236}">
                <a16:creationId xmlns:a16="http://schemas.microsoft.com/office/drawing/2014/main" id="{443B86B0-5308-4A2D-973D-0C9DD701DBD9}"/>
              </a:ext>
            </a:extLst>
          </p:cNvPr>
          <p:cNvSpPr txBox="1">
            <a:spLocks noChangeArrowheads="1"/>
          </p:cNvSpPr>
          <p:nvPr/>
        </p:nvSpPr>
        <p:spPr bwMode="auto">
          <a:xfrm>
            <a:off x="234950" y="260350"/>
            <a:ext cx="86169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AR" altLang="es-AR" sz="2200"/>
              <a:t>A mayor radio mayor velocidad de giro.</a:t>
            </a:r>
          </a:p>
        </p:txBody>
      </p:sp>
      <p:pic>
        <p:nvPicPr>
          <p:cNvPr id="21507" name="Imagen 2">
            <a:extLst>
              <a:ext uri="{FF2B5EF4-FFF2-40B4-BE49-F238E27FC236}">
                <a16:creationId xmlns:a16="http://schemas.microsoft.com/office/drawing/2014/main" id="{C93CA133-7B2F-4303-9759-52F53D995588}"/>
              </a:ext>
            </a:extLst>
          </p:cNvPr>
          <p:cNvPicPr>
            <a:picLocks noChangeAspect="1" noChangeArrowheads="1"/>
          </p:cNvPicPr>
          <p:nvPr/>
        </p:nvPicPr>
        <p:blipFill>
          <a:blip r:embed="rId2">
            <a:clrChange>
              <a:clrFrom>
                <a:srgbClr val="FFFEFF"/>
              </a:clrFrom>
              <a:clrTo>
                <a:srgbClr val="FFFEFF">
                  <a:alpha val="0"/>
                </a:srgbClr>
              </a:clrTo>
            </a:clrChange>
            <a:extLst>
              <a:ext uri="{28A0092B-C50C-407E-A947-70E740481C1C}">
                <a14:useLocalDpi xmlns:a14="http://schemas.microsoft.com/office/drawing/2010/main" val="0"/>
              </a:ext>
            </a:extLst>
          </a:blip>
          <a:srcRect/>
          <a:stretch>
            <a:fillRect/>
          </a:stretch>
        </p:blipFill>
        <p:spPr bwMode="auto">
          <a:xfrm>
            <a:off x="889000" y="692150"/>
            <a:ext cx="7308850" cy="590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FC422293-5D4D-4E72-92E3-FEC9DA4B001F}"/>
              </a:ext>
            </a:extLst>
          </p:cNvPr>
          <p:cNvSpPr/>
          <p:nvPr/>
        </p:nvSpPr>
        <p:spPr>
          <a:xfrm>
            <a:off x="203200" y="476250"/>
            <a:ext cx="8575675" cy="4154488"/>
          </a:xfrm>
          <a:prstGeom prst="rect">
            <a:avLst/>
          </a:prstGeom>
        </p:spPr>
        <p:txBody>
          <a:bodyPr>
            <a:spAutoFit/>
          </a:bodyPr>
          <a:lstStyle/>
          <a:p>
            <a:pPr>
              <a:defRPr/>
            </a:pPr>
            <a:r>
              <a:rPr lang="es-AR" sz="2200" b="1" dirty="0">
                <a:solidFill>
                  <a:srgbClr val="3605FC"/>
                </a:solidFill>
                <a:latin typeface="+mn-lt"/>
              </a:rPr>
              <a:t>Unidad 4. Movimiento circular uniforme.</a:t>
            </a:r>
            <a:r>
              <a:rPr lang="es-AR" sz="2200" dirty="0">
                <a:solidFill>
                  <a:srgbClr val="FC060A"/>
                </a:solidFill>
                <a:latin typeface="+mn-lt"/>
              </a:rPr>
              <a:t/>
            </a:r>
            <a:br>
              <a:rPr lang="es-AR" sz="2200" dirty="0">
                <a:solidFill>
                  <a:srgbClr val="FC060A"/>
                </a:solidFill>
                <a:latin typeface="+mn-lt"/>
              </a:rPr>
            </a:br>
            <a:endParaRPr lang="es-AR" sz="2200" dirty="0">
              <a:solidFill>
                <a:srgbClr val="FC060A"/>
              </a:solidFill>
              <a:latin typeface="+mn-lt"/>
            </a:endParaRPr>
          </a:p>
          <a:p>
            <a:pPr>
              <a:defRPr/>
            </a:pPr>
            <a:r>
              <a:rPr lang="es-AR" sz="2200" dirty="0">
                <a:solidFill>
                  <a:srgbClr val="000000"/>
                </a:solidFill>
                <a:latin typeface="+mn-lt"/>
              </a:rPr>
              <a:t>4.1. Periodo y frecuencia.</a:t>
            </a:r>
          </a:p>
          <a:p>
            <a:pPr>
              <a:defRPr/>
            </a:pPr>
            <a:r>
              <a:rPr lang="es-AR" sz="2200" dirty="0">
                <a:solidFill>
                  <a:srgbClr val="000000"/>
                </a:solidFill>
                <a:latin typeface="+mn-lt"/>
              </a:rPr>
              <a:t/>
            </a:r>
            <a:br>
              <a:rPr lang="es-AR" sz="2200" dirty="0">
                <a:solidFill>
                  <a:srgbClr val="000000"/>
                </a:solidFill>
                <a:latin typeface="+mn-lt"/>
              </a:rPr>
            </a:br>
            <a:r>
              <a:rPr lang="es-AR" sz="2200" dirty="0">
                <a:solidFill>
                  <a:srgbClr val="000000"/>
                </a:solidFill>
                <a:latin typeface="+mn-lt"/>
              </a:rPr>
              <a:t>4.2. Velocidad angular y tangencial.</a:t>
            </a:r>
          </a:p>
          <a:p>
            <a:pPr>
              <a:defRPr/>
            </a:pPr>
            <a:r>
              <a:rPr lang="es-AR" sz="2200" dirty="0">
                <a:solidFill>
                  <a:srgbClr val="000000"/>
                </a:solidFill>
                <a:latin typeface="+mn-lt"/>
              </a:rPr>
              <a:t/>
            </a:r>
            <a:br>
              <a:rPr lang="es-AR" sz="2200" dirty="0">
                <a:solidFill>
                  <a:srgbClr val="000000"/>
                </a:solidFill>
                <a:latin typeface="+mn-lt"/>
              </a:rPr>
            </a:br>
            <a:r>
              <a:rPr lang="es-AR" sz="2200" dirty="0">
                <a:solidFill>
                  <a:srgbClr val="000000"/>
                </a:solidFill>
                <a:latin typeface="+mn-lt"/>
              </a:rPr>
              <a:t>4.2. Aceleración centrípeta.</a:t>
            </a:r>
          </a:p>
          <a:p>
            <a:pPr>
              <a:defRPr/>
            </a:pPr>
            <a:r>
              <a:rPr lang="es-AR" sz="2200" dirty="0">
                <a:solidFill>
                  <a:srgbClr val="000000"/>
                </a:solidFill>
                <a:latin typeface="+mn-lt"/>
              </a:rPr>
              <a:t/>
            </a:r>
            <a:br>
              <a:rPr lang="es-AR" sz="2200" dirty="0">
                <a:solidFill>
                  <a:srgbClr val="000000"/>
                </a:solidFill>
                <a:latin typeface="+mn-lt"/>
              </a:rPr>
            </a:br>
            <a:r>
              <a:rPr lang="es-AR" sz="2200" dirty="0">
                <a:solidFill>
                  <a:srgbClr val="000000"/>
                </a:solidFill>
                <a:latin typeface="+mn-lt"/>
              </a:rPr>
              <a:t>4.3. Dinámica del movimiento circular uniforme. Aceleración radial</a:t>
            </a:r>
          </a:p>
          <a:p>
            <a:pPr>
              <a:defRPr/>
            </a:pPr>
            <a:r>
              <a:rPr lang="es-AR" sz="2200" dirty="0">
                <a:solidFill>
                  <a:srgbClr val="000000"/>
                </a:solidFill>
                <a:latin typeface="+mn-lt"/>
              </a:rPr>
              <a:t>       y tangencial. Fuerza centrípeta. Peralte.</a:t>
            </a:r>
          </a:p>
          <a:p>
            <a:pPr>
              <a:defRPr/>
            </a:pPr>
            <a:r>
              <a:rPr lang="es-AR" sz="2200" dirty="0">
                <a:solidFill>
                  <a:srgbClr val="000000"/>
                </a:solidFill>
                <a:latin typeface="+mn-lt"/>
              </a:rPr>
              <a:t/>
            </a:r>
            <a:br>
              <a:rPr lang="es-AR" sz="2200" dirty="0">
                <a:solidFill>
                  <a:srgbClr val="000000"/>
                </a:solidFill>
                <a:latin typeface="+mn-lt"/>
              </a:rPr>
            </a:br>
            <a:r>
              <a:rPr lang="es-AR" sz="2200" dirty="0">
                <a:solidFill>
                  <a:srgbClr val="000000"/>
                </a:solidFill>
                <a:latin typeface="+mn-lt"/>
              </a:rPr>
              <a:t>4.4. Unidades. Ejemplos y aplicaciones.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descr="CORREA">
            <a:extLst>
              <a:ext uri="{FF2B5EF4-FFF2-40B4-BE49-F238E27FC236}">
                <a16:creationId xmlns:a16="http://schemas.microsoft.com/office/drawing/2014/main" id="{0C9F4212-EC4C-416A-B63E-CA91659C7F67}"/>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1175" y="1779588"/>
            <a:ext cx="3619500" cy="195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ángulo 2">
            <a:extLst>
              <a:ext uri="{FF2B5EF4-FFF2-40B4-BE49-F238E27FC236}">
                <a16:creationId xmlns:a16="http://schemas.microsoft.com/office/drawing/2014/main" id="{F96A2224-8B67-479E-89BA-3AC719AD104A}"/>
              </a:ext>
            </a:extLst>
          </p:cNvPr>
          <p:cNvSpPr>
            <a:spLocks noRot="1" noChangeAspect="1" noMove="1" noResize="1" noEditPoints="1" noAdjustHandles="1" noChangeArrowheads="1" noChangeShapeType="1" noTextEdit="1"/>
          </p:cNvSpPr>
          <p:nvPr/>
        </p:nvSpPr>
        <p:spPr>
          <a:xfrm>
            <a:off x="5216833" y="2994616"/>
            <a:ext cx="1909754" cy="430887"/>
          </a:xfrm>
          <a:prstGeom prst="rect">
            <a:avLst/>
          </a:prstGeom>
          <a:blipFill>
            <a:blip r:embed="rId3"/>
            <a:stretch>
              <a:fillRect l="-319" b="-2817"/>
            </a:stretch>
          </a:blipFill>
        </p:spPr>
        <p:txBody>
          <a:bodyPr/>
          <a:lstStyle/>
          <a:p>
            <a:r>
              <a:rPr lang="es-AR">
                <a:noFill/>
              </a:rPr>
              <a:t> </a:t>
            </a:r>
          </a:p>
        </p:txBody>
      </p:sp>
      <p:sp>
        <p:nvSpPr>
          <p:cNvPr id="14" name="Rectángulo 13">
            <a:extLst>
              <a:ext uri="{FF2B5EF4-FFF2-40B4-BE49-F238E27FC236}">
                <a16:creationId xmlns:a16="http://schemas.microsoft.com/office/drawing/2014/main" id="{015AEB1B-2D14-4744-BB66-3CC4383A9AF4}"/>
              </a:ext>
            </a:extLst>
          </p:cNvPr>
          <p:cNvSpPr>
            <a:spLocks noRot="1" noChangeAspect="1" noMove="1" noResize="1" noEditPoints="1" noAdjustHandles="1" noChangeArrowheads="1" noChangeShapeType="1" noTextEdit="1"/>
          </p:cNvSpPr>
          <p:nvPr/>
        </p:nvSpPr>
        <p:spPr>
          <a:xfrm>
            <a:off x="5216833" y="3761868"/>
            <a:ext cx="1901161" cy="430887"/>
          </a:xfrm>
          <a:prstGeom prst="rect">
            <a:avLst/>
          </a:prstGeom>
          <a:blipFill>
            <a:blip r:embed="rId4"/>
            <a:stretch>
              <a:fillRect l="-321" b="-2817"/>
            </a:stretch>
          </a:blipFill>
        </p:spPr>
        <p:txBody>
          <a:bodyPr/>
          <a:lstStyle/>
          <a:p>
            <a:r>
              <a:rPr lang="es-AR">
                <a:noFill/>
              </a:rPr>
              <a:t> </a:t>
            </a:r>
          </a:p>
        </p:txBody>
      </p:sp>
      <p:pic>
        <p:nvPicPr>
          <p:cNvPr id="20485" name="Picture 8" descr="http://concurso.cnice.mec.es/cnice2006/material107/mecanismos/imagenes/mec_ruedafriccion02.gif">
            <a:extLst>
              <a:ext uri="{FF2B5EF4-FFF2-40B4-BE49-F238E27FC236}">
                <a16:creationId xmlns:a16="http://schemas.microsoft.com/office/drawing/2014/main" id="{779A0F45-547F-4A62-B73A-F784D1C83E7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752" t="2740" r="2475" b="2191"/>
          <a:stretch>
            <a:fillRect/>
          </a:stretch>
        </p:blipFill>
        <p:spPr bwMode="auto">
          <a:xfrm>
            <a:off x="4646613" y="152400"/>
            <a:ext cx="3724275" cy="250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10" descr="http://concurso.cnice.mec.es/cnice2006/material107/mecanismos/imagenes/mec_ruedafriccion06.gif">
            <a:extLst>
              <a:ext uri="{FF2B5EF4-FFF2-40B4-BE49-F238E27FC236}">
                <a16:creationId xmlns:a16="http://schemas.microsoft.com/office/drawing/2014/main" id="{F3AB8743-33EC-4E43-B5F7-58E54045E4B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9700" y="5437188"/>
            <a:ext cx="2649538"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12" descr="http://concurso.cnice.mec.es/cnice2006/material107/imag_comunes/ic_GIF-espaciador.gif">
            <a:extLst>
              <a:ext uri="{FF2B5EF4-FFF2-40B4-BE49-F238E27FC236}">
                <a16:creationId xmlns:a16="http://schemas.microsoft.com/office/drawing/2014/main" id="{201B743E-3DC5-4E6D-BBFD-6B5C63CC0F6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83013" y="4910138"/>
            <a:ext cx="95250"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uadroTexto 14">
            <a:extLst>
              <a:ext uri="{FF2B5EF4-FFF2-40B4-BE49-F238E27FC236}">
                <a16:creationId xmlns:a16="http://schemas.microsoft.com/office/drawing/2014/main" id="{BF0B4539-284F-4F5C-A7AE-991D8EAEA197}"/>
              </a:ext>
            </a:extLst>
          </p:cNvPr>
          <p:cNvSpPr txBox="1"/>
          <p:nvPr/>
        </p:nvSpPr>
        <p:spPr>
          <a:xfrm>
            <a:off x="3111500" y="4502150"/>
            <a:ext cx="6111875" cy="2124075"/>
          </a:xfrm>
          <a:prstGeom prst="rect">
            <a:avLst/>
          </a:prstGeom>
          <a:noFill/>
        </p:spPr>
        <p:txBody>
          <a:bodyPr>
            <a:spAutoFit/>
          </a:bodyPr>
          <a:lstStyle/>
          <a:p>
            <a:pPr>
              <a:defRPr/>
            </a:pPr>
            <a:r>
              <a:rPr lang="es-AR" sz="2200" dirty="0">
                <a:latin typeface="+mn-lt"/>
              </a:rPr>
              <a:t>Debido a las características del acoplamiento entre las ruedas, el sentido de giro de dos ejes consecutivos es contrario, siendo necesario recurrir a una </a:t>
            </a:r>
            <a:r>
              <a:rPr lang="es-AR" sz="2200" i="1" dirty="0">
                <a:latin typeface="+mn-lt"/>
              </a:rPr>
              <a:t>rueda loca</a:t>
            </a:r>
            <a:r>
              <a:rPr lang="es-AR" sz="2200" dirty="0">
                <a:latin typeface="+mn-lt"/>
              </a:rPr>
              <a:t> si queremos conseguir que ambos giren en el mismo sentido.</a:t>
            </a:r>
          </a:p>
        </p:txBody>
      </p:sp>
      <p:pic>
        <p:nvPicPr>
          <p:cNvPr id="20489" name="Picture 14" descr="http://concurso.cnice.mec.es/cnice2006/material107/mecanismos/imagenes/mec_ruedafriccion05.gif">
            <a:extLst>
              <a:ext uri="{FF2B5EF4-FFF2-40B4-BE49-F238E27FC236}">
                <a16:creationId xmlns:a16="http://schemas.microsoft.com/office/drawing/2014/main" id="{8017956D-4983-4C26-9E83-970384B6EAD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4525" y="180975"/>
            <a:ext cx="3138488" cy="169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Imagen 15">
            <a:extLst>
              <a:ext uri="{FF2B5EF4-FFF2-40B4-BE49-F238E27FC236}">
                <a16:creationId xmlns:a16="http://schemas.microsoft.com/office/drawing/2014/main" id="{B7833C02-529D-4BF5-A713-B438A05F80B3}"/>
              </a:ext>
            </a:extLst>
          </p:cNvPr>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913" y="4203700"/>
            <a:ext cx="3097212"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43D817CE-98CE-463D-B4EF-D9B49A347951}"/>
              </a:ext>
            </a:extLst>
          </p:cNvPr>
          <p:cNvSpPr>
            <a:spLocks noChangeArrowheads="1"/>
          </p:cNvSpPr>
          <p:nvPr/>
        </p:nvSpPr>
        <p:spPr bwMode="auto">
          <a:xfrm>
            <a:off x="128588" y="685800"/>
            <a:ext cx="87503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s-AR" altLang="es-AR" sz="2200">
                <a:solidFill>
                  <a:srgbClr val="000000"/>
                </a:solidFill>
              </a:rPr>
              <a:t>¿Cuál es la velocidad, en rad/s, de una rueda que gira a 300 rpm?</a:t>
            </a:r>
          </a:p>
          <a:p>
            <a:pPr algn="just"/>
            <a:r>
              <a:rPr lang="es-AR" altLang="es-AR" sz="2200">
                <a:solidFill>
                  <a:srgbClr val="000000"/>
                </a:solidFill>
              </a:rPr>
              <a:t>Si el diámetro de la rueda es de 90 cm, calcular la velocidad lineal en un punto de su periferia.</a:t>
            </a:r>
          </a:p>
        </p:txBody>
      </p:sp>
      <p:sp>
        <p:nvSpPr>
          <p:cNvPr id="6" name="CuadroTexto 5">
            <a:extLst>
              <a:ext uri="{FF2B5EF4-FFF2-40B4-BE49-F238E27FC236}">
                <a16:creationId xmlns:a16="http://schemas.microsoft.com/office/drawing/2014/main" id="{4211C820-49C5-4EB5-AFA4-936A3265BAB4}"/>
              </a:ext>
            </a:extLst>
          </p:cNvPr>
          <p:cNvSpPr txBox="1"/>
          <p:nvPr/>
        </p:nvSpPr>
        <p:spPr>
          <a:xfrm>
            <a:off x="155575" y="227013"/>
            <a:ext cx="8131175" cy="431800"/>
          </a:xfrm>
          <a:prstGeom prst="rect">
            <a:avLst/>
          </a:prstGeom>
          <a:noFill/>
        </p:spPr>
        <p:txBody>
          <a:bodyPr>
            <a:spAutoFit/>
          </a:bodyPr>
          <a:lstStyle/>
          <a:p>
            <a:pPr>
              <a:defRPr/>
            </a:pPr>
            <a:r>
              <a:rPr lang="es-AR" sz="2200" b="1" dirty="0">
                <a:solidFill>
                  <a:srgbClr val="00B050"/>
                </a:solidFill>
                <a:latin typeface="+mn-lt"/>
                <a:ea typeface="+mj-ea"/>
                <a:cs typeface="+mj-cs"/>
              </a:rPr>
              <a:t>Ejemplo de aplicación. </a:t>
            </a:r>
            <a:endParaRPr lang="es-AR" b="1" dirty="0">
              <a:solidFill>
                <a:srgbClr val="00B050"/>
              </a:solidFill>
            </a:endParaRPr>
          </a:p>
        </p:txBody>
      </p:sp>
      <p:sp>
        <p:nvSpPr>
          <p:cNvPr id="2" name="CuadroTexto 1">
            <a:extLst>
              <a:ext uri="{FF2B5EF4-FFF2-40B4-BE49-F238E27FC236}">
                <a16:creationId xmlns:a16="http://schemas.microsoft.com/office/drawing/2014/main" id="{B874CA1E-28BA-4597-A908-F50B0F7CE775}"/>
              </a:ext>
            </a:extLst>
          </p:cNvPr>
          <p:cNvSpPr txBox="1">
            <a:spLocks noChangeArrowheads="1"/>
          </p:cNvSpPr>
          <p:nvPr/>
        </p:nvSpPr>
        <p:spPr bwMode="auto">
          <a:xfrm>
            <a:off x="128588" y="1885950"/>
            <a:ext cx="3157537"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AR" altLang="es-AR" sz="2200"/>
              <a:t>Datos:</a:t>
            </a:r>
          </a:p>
          <a:p>
            <a:r>
              <a:rPr lang="es-AR" altLang="es-AR" sz="2200" i="1">
                <a:latin typeface="Times New Roman" panose="02020603050405020304" pitchFamily="18" charset="0"/>
                <a:cs typeface="Times New Roman" panose="02020603050405020304" pitchFamily="18" charset="0"/>
              </a:rPr>
              <a:t>w</a:t>
            </a:r>
            <a:r>
              <a:rPr lang="es-AR" altLang="es-AR" sz="2200"/>
              <a:t> = 300 </a:t>
            </a:r>
            <a:r>
              <a:rPr lang="es-AR" altLang="es-AR" sz="2200" i="1">
                <a:latin typeface="Times New Roman" panose="02020603050405020304" pitchFamily="18" charset="0"/>
                <a:cs typeface="Times New Roman" panose="02020603050405020304" pitchFamily="18" charset="0"/>
              </a:rPr>
              <a:t>rpm</a:t>
            </a:r>
          </a:p>
          <a:p>
            <a:r>
              <a:rPr lang="es-AR" altLang="es-AR" sz="2200" i="1">
                <a:latin typeface="Times New Roman" panose="02020603050405020304" pitchFamily="18" charset="0"/>
                <a:cs typeface="Times New Roman" panose="02020603050405020304" pitchFamily="18" charset="0"/>
              </a:rPr>
              <a:t>D</a:t>
            </a:r>
            <a:r>
              <a:rPr lang="es-AR" altLang="es-AR" sz="2200"/>
              <a:t> = 90 </a:t>
            </a:r>
            <a:r>
              <a:rPr lang="es-AR" altLang="es-AR" sz="2200" i="1">
                <a:latin typeface="Times New Roman" panose="02020603050405020304" pitchFamily="18" charset="0"/>
                <a:cs typeface="Times New Roman" panose="02020603050405020304" pitchFamily="18" charset="0"/>
              </a:rPr>
              <a:t>cm</a:t>
            </a:r>
            <a:r>
              <a:rPr lang="es-AR" altLang="es-AR" sz="2200"/>
              <a:t> = 0,90 </a:t>
            </a:r>
            <a:r>
              <a:rPr lang="es-AR" altLang="es-AR" sz="2200" i="1">
                <a:latin typeface="Times New Roman" panose="02020603050405020304" pitchFamily="18" charset="0"/>
                <a:cs typeface="Times New Roman" panose="02020603050405020304" pitchFamily="18" charset="0"/>
              </a:rPr>
              <a:t>m</a:t>
            </a:r>
          </a:p>
          <a:p>
            <a:r>
              <a:rPr lang="es-AR" altLang="es-AR" sz="2200" i="1">
                <a:latin typeface="Times New Roman" panose="02020603050405020304" pitchFamily="18" charset="0"/>
                <a:cs typeface="Times New Roman" panose="02020603050405020304" pitchFamily="18" charset="0"/>
              </a:rPr>
              <a:t>R</a:t>
            </a:r>
            <a:r>
              <a:rPr lang="es-AR" altLang="es-AR" sz="2200"/>
              <a:t> = </a:t>
            </a:r>
            <a:r>
              <a:rPr lang="es-AR" altLang="es-AR" sz="2200" i="1">
                <a:latin typeface="Times New Roman" panose="02020603050405020304" pitchFamily="18" charset="0"/>
                <a:cs typeface="Times New Roman" panose="02020603050405020304" pitchFamily="18" charset="0"/>
              </a:rPr>
              <a:t>D/2</a:t>
            </a:r>
            <a:r>
              <a:rPr lang="es-AR" altLang="es-AR" sz="2200"/>
              <a:t> = 0,45 </a:t>
            </a:r>
            <a:r>
              <a:rPr lang="es-AR" altLang="es-AR" sz="2200" i="1">
                <a:latin typeface="Times New Roman" panose="02020603050405020304" pitchFamily="18" charset="0"/>
                <a:cs typeface="Times New Roman" panose="02020603050405020304" pitchFamily="18" charset="0"/>
              </a:rPr>
              <a:t>m</a:t>
            </a:r>
          </a:p>
        </p:txBody>
      </p:sp>
      <p:sp>
        <p:nvSpPr>
          <p:cNvPr id="7" name="CuadroTexto 6">
            <a:extLst>
              <a:ext uri="{FF2B5EF4-FFF2-40B4-BE49-F238E27FC236}">
                <a16:creationId xmlns:a16="http://schemas.microsoft.com/office/drawing/2014/main" id="{B23482A2-8ED2-436B-BD27-9A36E2EFA97F}"/>
              </a:ext>
            </a:extLst>
          </p:cNvPr>
          <p:cNvSpPr txBox="1">
            <a:spLocks noRot="1" noChangeAspect="1" noMove="1" noResize="1" noEditPoints="1" noAdjustHandles="1" noChangeArrowheads="1" noChangeShapeType="1" noTextEdit="1"/>
          </p:cNvSpPr>
          <p:nvPr/>
        </p:nvSpPr>
        <p:spPr>
          <a:xfrm>
            <a:off x="182079" y="3566901"/>
            <a:ext cx="8308365" cy="642933"/>
          </a:xfrm>
          <a:prstGeom prst="rect">
            <a:avLst/>
          </a:prstGeom>
          <a:blipFill>
            <a:blip r:embed="rId2"/>
            <a:stretch>
              <a:fillRect/>
            </a:stretch>
          </a:blipFill>
        </p:spPr>
        <p:txBody>
          <a:bodyPr/>
          <a:lstStyle/>
          <a:p>
            <a:r>
              <a:rPr lang="es-AR">
                <a:noFill/>
              </a:rPr>
              <a:t> </a:t>
            </a:r>
          </a:p>
        </p:txBody>
      </p:sp>
      <p:sp>
        <p:nvSpPr>
          <p:cNvPr id="8" name="CuadroTexto 7">
            <a:extLst>
              <a:ext uri="{FF2B5EF4-FFF2-40B4-BE49-F238E27FC236}">
                <a16:creationId xmlns:a16="http://schemas.microsoft.com/office/drawing/2014/main" id="{4E64363E-B85B-48BE-8A0D-20C6246A3F95}"/>
              </a:ext>
            </a:extLst>
          </p:cNvPr>
          <p:cNvSpPr txBox="1">
            <a:spLocks noRot="1" noChangeAspect="1" noMove="1" noResize="1" noEditPoints="1" noAdjustHandles="1" noChangeArrowheads="1" noChangeShapeType="1" noTextEdit="1"/>
          </p:cNvSpPr>
          <p:nvPr/>
        </p:nvSpPr>
        <p:spPr>
          <a:xfrm>
            <a:off x="182079" y="4565474"/>
            <a:ext cx="912237" cy="578172"/>
          </a:xfrm>
          <a:prstGeom prst="rect">
            <a:avLst/>
          </a:prstGeom>
          <a:blipFill>
            <a:blip r:embed="rId3"/>
            <a:stretch>
              <a:fillRect/>
            </a:stretch>
          </a:blipFill>
        </p:spPr>
        <p:txBody>
          <a:bodyPr/>
          <a:lstStyle/>
          <a:p>
            <a:r>
              <a:rPr lang="es-AR">
                <a:noFill/>
              </a:rPr>
              <a:t> </a:t>
            </a:r>
          </a:p>
        </p:txBody>
      </p:sp>
      <p:sp>
        <p:nvSpPr>
          <p:cNvPr id="9" name="CuadroTexto 8">
            <a:extLst>
              <a:ext uri="{FF2B5EF4-FFF2-40B4-BE49-F238E27FC236}">
                <a16:creationId xmlns:a16="http://schemas.microsoft.com/office/drawing/2014/main" id="{7AFABE5E-B601-4358-ACC3-009194DC040E}"/>
              </a:ext>
            </a:extLst>
          </p:cNvPr>
          <p:cNvSpPr txBox="1">
            <a:spLocks noRot="1" noChangeAspect="1" noMove="1" noResize="1" noEditPoints="1" noAdjustHandles="1" noChangeArrowheads="1" noChangeShapeType="1" noTextEdit="1"/>
          </p:cNvSpPr>
          <p:nvPr/>
        </p:nvSpPr>
        <p:spPr>
          <a:xfrm>
            <a:off x="182079" y="5499286"/>
            <a:ext cx="5032981" cy="636200"/>
          </a:xfrm>
          <a:prstGeom prst="rect">
            <a:avLst/>
          </a:prstGeom>
          <a:blipFill>
            <a:blip r:embed="rId4"/>
            <a:stretch>
              <a:fillRect/>
            </a:stretch>
          </a:blipFill>
        </p:spPr>
        <p:txBody>
          <a:bodyPr/>
          <a:lstStyle/>
          <a:p>
            <a:r>
              <a:rPr lang="es-AR">
                <a:no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B60AA572-3C15-4CB4-ADD7-4F029C4BC3ED}"/>
              </a:ext>
            </a:extLst>
          </p:cNvPr>
          <p:cNvSpPr>
            <a:spLocks noChangeArrowheads="1"/>
          </p:cNvSpPr>
          <p:nvPr/>
        </p:nvSpPr>
        <p:spPr bwMode="auto">
          <a:xfrm>
            <a:off x="155575" y="736600"/>
            <a:ext cx="87503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s-AR" altLang="es-AR" sz="2200" dirty="0">
                <a:solidFill>
                  <a:srgbClr val="000000"/>
                </a:solidFill>
              </a:rPr>
              <a:t>Siendo 30 cm el radio de las ruedas de un coche y 900 las revoluciones que dan por minuto, calcúlese:</a:t>
            </a:r>
          </a:p>
          <a:p>
            <a:pPr algn="just"/>
            <a:r>
              <a:rPr lang="es-AR" altLang="es-AR" sz="2200" dirty="0">
                <a:solidFill>
                  <a:srgbClr val="000000"/>
                </a:solidFill>
              </a:rPr>
              <a:t>a) la velocidad angular de las mismas;</a:t>
            </a:r>
          </a:p>
          <a:p>
            <a:pPr algn="just"/>
            <a:r>
              <a:rPr lang="es-AR" altLang="es-AR" sz="2200" dirty="0">
                <a:solidFill>
                  <a:srgbClr val="000000"/>
                </a:solidFill>
              </a:rPr>
              <a:t>b) la velocidad del coche en m/s y en km/h; </a:t>
            </a:r>
          </a:p>
        </p:txBody>
      </p:sp>
      <p:sp>
        <p:nvSpPr>
          <p:cNvPr id="6" name="CuadroTexto 5">
            <a:extLst>
              <a:ext uri="{FF2B5EF4-FFF2-40B4-BE49-F238E27FC236}">
                <a16:creationId xmlns:a16="http://schemas.microsoft.com/office/drawing/2014/main" id="{4211C820-49C5-4EB5-AFA4-936A3265BAB4}"/>
              </a:ext>
            </a:extLst>
          </p:cNvPr>
          <p:cNvSpPr txBox="1"/>
          <p:nvPr/>
        </p:nvSpPr>
        <p:spPr>
          <a:xfrm>
            <a:off x="155575" y="227013"/>
            <a:ext cx="8131175" cy="431800"/>
          </a:xfrm>
          <a:prstGeom prst="rect">
            <a:avLst/>
          </a:prstGeom>
          <a:noFill/>
        </p:spPr>
        <p:txBody>
          <a:bodyPr>
            <a:spAutoFit/>
          </a:bodyPr>
          <a:lstStyle/>
          <a:p>
            <a:pPr>
              <a:defRPr/>
            </a:pPr>
            <a:r>
              <a:rPr lang="es-AR" sz="2200" b="1" dirty="0">
                <a:solidFill>
                  <a:srgbClr val="00B050"/>
                </a:solidFill>
                <a:latin typeface="+mn-lt"/>
                <a:ea typeface="+mj-ea"/>
                <a:cs typeface="+mj-cs"/>
              </a:rPr>
              <a:t>Ejemplo de aplicación. </a:t>
            </a:r>
            <a:endParaRPr lang="es-AR" b="1" dirty="0">
              <a:solidFill>
                <a:srgbClr val="00B050"/>
              </a:solidFill>
            </a:endParaRPr>
          </a:p>
        </p:txBody>
      </p:sp>
      <p:sp>
        <p:nvSpPr>
          <p:cNvPr id="7" name="CuadroTexto 6">
            <a:extLst>
              <a:ext uri="{FF2B5EF4-FFF2-40B4-BE49-F238E27FC236}">
                <a16:creationId xmlns:a16="http://schemas.microsoft.com/office/drawing/2014/main" id="{E12B8AEA-E062-4F7D-AC3A-1C66C9C70614}"/>
              </a:ext>
            </a:extLst>
          </p:cNvPr>
          <p:cNvSpPr txBox="1"/>
          <p:nvPr/>
        </p:nvSpPr>
        <p:spPr>
          <a:xfrm>
            <a:off x="155575" y="2173288"/>
            <a:ext cx="3157538" cy="1446212"/>
          </a:xfrm>
          <a:prstGeom prst="rect">
            <a:avLst/>
          </a:prstGeom>
          <a:noFill/>
        </p:spPr>
        <p:txBody>
          <a:bodyPr>
            <a:spAutoFit/>
          </a:bodyPr>
          <a:lstStyle/>
          <a:p>
            <a:pPr>
              <a:defRPr/>
            </a:pPr>
            <a:r>
              <a:rPr lang="es-AR" sz="2200" dirty="0"/>
              <a:t>Datos:</a:t>
            </a:r>
          </a:p>
          <a:p>
            <a:pPr marL="342900" indent="-342900">
              <a:buFont typeface="Symbol" panose="05050102010706020507" pitchFamily="18" charset="2"/>
              <a:buChar char="q"/>
              <a:defRPr/>
            </a:pPr>
            <a:r>
              <a:rPr lang="es-AR" sz="2200" dirty="0"/>
              <a:t>= 900 </a:t>
            </a:r>
            <a:r>
              <a:rPr lang="es-AR" sz="2200" i="1" dirty="0" err="1">
                <a:latin typeface="Times New Roman" panose="02020603050405020304" pitchFamily="18" charset="0"/>
                <a:cs typeface="Times New Roman" panose="02020603050405020304" pitchFamily="18" charset="0"/>
              </a:rPr>
              <a:t>rev</a:t>
            </a:r>
            <a:endParaRPr lang="es-AR" sz="2200" i="1" dirty="0">
              <a:latin typeface="Times New Roman" panose="02020603050405020304" pitchFamily="18" charset="0"/>
              <a:cs typeface="Times New Roman" panose="02020603050405020304" pitchFamily="18" charset="0"/>
            </a:endParaRPr>
          </a:p>
          <a:p>
            <a:pPr>
              <a:defRPr/>
            </a:pPr>
            <a:r>
              <a:rPr lang="es-AR" sz="2200" i="1" dirty="0">
                <a:latin typeface="Times New Roman" panose="02020603050405020304" pitchFamily="18" charset="0"/>
                <a:cs typeface="Times New Roman" panose="02020603050405020304" pitchFamily="18" charset="0"/>
              </a:rPr>
              <a:t>t</a:t>
            </a:r>
            <a:r>
              <a:rPr lang="es-AR" sz="2200" dirty="0"/>
              <a:t> = 1 </a:t>
            </a:r>
            <a:r>
              <a:rPr lang="es-AR" sz="2200" i="1" dirty="0">
                <a:latin typeface="Times New Roman" panose="02020603050405020304" pitchFamily="18" charset="0"/>
                <a:cs typeface="Times New Roman" panose="02020603050405020304" pitchFamily="18" charset="0"/>
              </a:rPr>
              <a:t>min</a:t>
            </a:r>
          </a:p>
          <a:p>
            <a:pPr>
              <a:defRPr/>
            </a:pPr>
            <a:r>
              <a:rPr lang="es-AR" sz="2200" i="1" dirty="0">
                <a:latin typeface="Times New Roman" panose="02020603050405020304" pitchFamily="18" charset="0"/>
                <a:cs typeface="Times New Roman" panose="02020603050405020304" pitchFamily="18" charset="0"/>
              </a:rPr>
              <a:t>R</a:t>
            </a:r>
            <a:r>
              <a:rPr lang="es-AR" sz="2200" dirty="0"/>
              <a:t> = 30 </a:t>
            </a:r>
            <a:r>
              <a:rPr lang="es-AR" sz="2200" i="1" dirty="0">
                <a:latin typeface="Times New Roman" panose="02020603050405020304" pitchFamily="18" charset="0"/>
                <a:cs typeface="Times New Roman" panose="02020603050405020304" pitchFamily="18" charset="0"/>
              </a:rPr>
              <a:t>cm</a:t>
            </a:r>
            <a:r>
              <a:rPr lang="es-AR" sz="2200" dirty="0"/>
              <a:t> = 0,30 </a:t>
            </a:r>
            <a:r>
              <a:rPr lang="es-AR" sz="2200" i="1" dirty="0">
                <a:latin typeface="Times New Roman" panose="02020603050405020304" pitchFamily="18" charset="0"/>
                <a:cs typeface="Times New Roman" panose="02020603050405020304" pitchFamily="18" charset="0"/>
              </a:rPr>
              <a:t>m</a:t>
            </a:r>
          </a:p>
        </p:txBody>
      </p:sp>
      <p:sp>
        <p:nvSpPr>
          <p:cNvPr id="10" name="CuadroTexto 9">
            <a:extLst>
              <a:ext uri="{FF2B5EF4-FFF2-40B4-BE49-F238E27FC236}">
                <a16:creationId xmlns:a16="http://schemas.microsoft.com/office/drawing/2014/main" id="{FB6004C4-ABB8-490D-AAEA-0A3B937B236C}"/>
              </a:ext>
            </a:extLst>
          </p:cNvPr>
          <p:cNvSpPr txBox="1">
            <a:spLocks noRot="1" noChangeAspect="1" noMove="1" noResize="1" noEditPoints="1" noAdjustHandles="1" noChangeArrowheads="1" noChangeShapeType="1" noTextEdit="1"/>
          </p:cNvSpPr>
          <p:nvPr/>
        </p:nvSpPr>
        <p:spPr>
          <a:xfrm>
            <a:off x="96284" y="4751967"/>
            <a:ext cx="5032980" cy="636200"/>
          </a:xfrm>
          <a:prstGeom prst="rect">
            <a:avLst/>
          </a:prstGeom>
          <a:blipFill>
            <a:blip r:embed="rId2"/>
            <a:stretch>
              <a:fillRect/>
            </a:stretch>
          </a:blipFill>
        </p:spPr>
        <p:txBody>
          <a:bodyPr/>
          <a:lstStyle/>
          <a:p>
            <a:r>
              <a:rPr lang="es-AR">
                <a:noFill/>
              </a:rPr>
              <a:t> </a:t>
            </a:r>
          </a:p>
        </p:txBody>
      </p:sp>
      <p:sp>
        <p:nvSpPr>
          <p:cNvPr id="11" name="CuadroTexto 10">
            <a:extLst>
              <a:ext uri="{FF2B5EF4-FFF2-40B4-BE49-F238E27FC236}">
                <a16:creationId xmlns:a16="http://schemas.microsoft.com/office/drawing/2014/main" id="{A84FC7DF-8D87-4151-964F-C7CB6E6AE7B1}"/>
              </a:ext>
            </a:extLst>
          </p:cNvPr>
          <p:cNvSpPr txBox="1">
            <a:spLocks noRot="1" noChangeAspect="1" noMove="1" noResize="1" noEditPoints="1" noAdjustHandles="1" noChangeArrowheads="1" noChangeShapeType="1" noTextEdit="1"/>
          </p:cNvSpPr>
          <p:nvPr/>
        </p:nvSpPr>
        <p:spPr>
          <a:xfrm>
            <a:off x="182079" y="5639583"/>
            <a:ext cx="5874300" cy="642933"/>
          </a:xfrm>
          <a:prstGeom prst="rect">
            <a:avLst/>
          </a:prstGeom>
          <a:blipFill>
            <a:blip r:embed="rId3"/>
            <a:stretch>
              <a:fillRect/>
            </a:stretch>
          </a:blipFill>
        </p:spPr>
        <p:txBody>
          <a:bodyPr/>
          <a:lstStyle/>
          <a:p>
            <a:r>
              <a:rPr lang="es-AR">
                <a:noFill/>
              </a:rPr>
              <a:t> </a:t>
            </a:r>
          </a:p>
        </p:txBody>
      </p:sp>
      <p:grpSp>
        <p:nvGrpSpPr>
          <p:cNvPr id="2" name="Grupo 1">
            <a:extLst>
              <a:ext uri="{FF2B5EF4-FFF2-40B4-BE49-F238E27FC236}">
                <a16:creationId xmlns:a16="http://schemas.microsoft.com/office/drawing/2014/main" id="{4BFC7927-260B-4A15-8582-F77747330996}"/>
              </a:ext>
            </a:extLst>
          </p:cNvPr>
          <p:cNvGrpSpPr/>
          <p:nvPr/>
        </p:nvGrpSpPr>
        <p:grpSpPr>
          <a:xfrm>
            <a:off x="0" y="3731624"/>
            <a:ext cx="8760924" cy="768927"/>
            <a:chOff x="77787" y="3731624"/>
            <a:chExt cx="8760924" cy="768927"/>
          </a:xfrm>
        </p:grpSpPr>
        <p:sp>
          <p:nvSpPr>
            <p:cNvPr id="8" name="CuadroTexto 7">
              <a:extLst>
                <a:ext uri="{FF2B5EF4-FFF2-40B4-BE49-F238E27FC236}">
                  <a16:creationId xmlns:a16="http://schemas.microsoft.com/office/drawing/2014/main" id="{71C22D95-6E70-447C-9F91-10027FB52F42}"/>
                </a:ext>
              </a:extLst>
            </p:cNvPr>
            <p:cNvSpPr txBox="1">
              <a:spLocks noRot="1" noChangeAspect="1" noMove="1" noResize="1" noEditPoints="1" noAdjustHandles="1" noChangeArrowheads="1" noChangeShapeType="1" noTextEdit="1"/>
            </p:cNvSpPr>
            <p:nvPr/>
          </p:nvSpPr>
          <p:spPr>
            <a:xfrm>
              <a:off x="77787" y="3857618"/>
              <a:ext cx="8760924" cy="642933"/>
            </a:xfrm>
            <a:prstGeom prst="rect">
              <a:avLst/>
            </a:prstGeom>
            <a:blipFill>
              <a:blip r:embed="rId4"/>
              <a:stretch>
                <a:fillRect/>
              </a:stretch>
            </a:blipFill>
          </p:spPr>
          <p:txBody>
            <a:bodyPr/>
            <a:lstStyle/>
            <a:p>
              <a:r>
                <a:rPr lang="es-AR">
                  <a:noFill/>
                </a:rPr>
                <a:t> </a:t>
              </a:r>
            </a:p>
          </p:txBody>
        </p:sp>
        <p:sp>
          <p:nvSpPr>
            <p:cNvPr id="9" name="Rectángulo 8">
              <a:extLst>
                <a:ext uri="{FF2B5EF4-FFF2-40B4-BE49-F238E27FC236}">
                  <a16:creationId xmlns:a16="http://schemas.microsoft.com/office/drawing/2014/main" id="{78C663B6-5035-471B-97E4-3622226031C5}"/>
                </a:ext>
              </a:extLst>
            </p:cNvPr>
            <p:cNvSpPr/>
            <p:nvPr/>
          </p:nvSpPr>
          <p:spPr>
            <a:xfrm>
              <a:off x="1878398" y="3731624"/>
              <a:ext cx="565989" cy="461665"/>
            </a:xfrm>
            <a:prstGeom prst="rect">
              <a:avLst/>
            </a:prstGeom>
            <a:solidFill>
              <a:srgbClr val="FFFFCC"/>
            </a:solidFill>
          </p:spPr>
          <p:txBody>
            <a:bodyPr wrap="none">
              <a:spAutoFit/>
            </a:bodyPr>
            <a:lstStyle/>
            <a:p>
              <a:r>
                <a:rPr lang="es-AR" altLang="es-AR" sz="2400" i="1" dirty="0" err="1">
                  <a:solidFill>
                    <a:srgbClr val="000000"/>
                  </a:solidFill>
                  <a:latin typeface="Times New Roman" panose="02020603050405020304" pitchFamily="18" charset="0"/>
                  <a:cs typeface="Times New Roman" panose="02020603050405020304" pitchFamily="18" charset="0"/>
                </a:rPr>
                <a:t>rev</a:t>
              </a:r>
              <a:endParaRPr lang="es-AR" sz="2400" i="1" dirty="0">
                <a:latin typeface="Times New Roman" panose="02020603050405020304" pitchFamily="18" charset="0"/>
                <a:cs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BF24F321-7CCE-46BF-A7FD-9C196E9477C6}"/>
              </a:ext>
            </a:extLst>
          </p:cNvPr>
          <p:cNvSpPr>
            <a:spLocks noChangeArrowheads="1"/>
          </p:cNvSpPr>
          <p:nvPr/>
        </p:nvSpPr>
        <p:spPr bwMode="auto">
          <a:xfrm>
            <a:off x="155575" y="631825"/>
            <a:ext cx="87503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s-AR" altLang="es-AR" sz="2200">
                <a:solidFill>
                  <a:srgbClr val="000000"/>
                </a:solidFill>
              </a:rPr>
              <a:t>Un coche circula a una velocidad de 90 km/h, si el radio de las ruedas del coche es de 30 cm calcular:</a:t>
            </a:r>
          </a:p>
          <a:p>
            <a:pPr algn="just"/>
            <a:r>
              <a:rPr lang="es-AR" altLang="es-AR" sz="2200">
                <a:solidFill>
                  <a:srgbClr val="000000"/>
                </a:solidFill>
              </a:rPr>
              <a:t>a) su velocidad lineal en m/s.</a:t>
            </a:r>
          </a:p>
          <a:p>
            <a:pPr algn="just"/>
            <a:r>
              <a:rPr lang="es-AR" altLang="es-AR" sz="2200">
                <a:solidFill>
                  <a:srgbClr val="000000"/>
                </a:solidFill>
              </a:rPr>
              <a:t>b) la velocidad angular de las ruedas en rad /s y rpm</a:t>
            </a:r>
          </a:p>
        </p:txBody>
      </p:sp>
      <p:sp>
        <p:nvSpPr>
          <p:cNvPr id="6" name="CuadroTexto 5">
            <a:extLst>
              <a:ext uri="{FF2B5EF4-FFF2-40B4-BE49-F238E27FC236}">
                <a16:creationId xmlns:a16="http://schemas.microsoft.com/office/drawing/2014/main" id="{4211C820-49C5-4EB5-AFA4-936A3265BAB4}"/>
              </a:ext>
            </a:extLst>
          </p:cNvPr>
          <p:cNvSpPr txBox="1"/>
          <p:nvPr/>
        </p:nvSpPr>
        <p:spPr>
          <a:xfrm>
            <a:off x="155575" y="227013"/>
            <a:ext cx="8131175" cy="431800"/>
          </a:xfrm>
          <a:prstGeom prst="rect">
            <a:avLst/>
          </a:prstGeom>
          <a:noFill/>
        </p:spPr>
        <p:txBody>
          <a:bodyPr>
            <a:spAutoFit/>
          </a:bodyPr>
          <a:lstStyle/>
          <a:p>
            <a:pPr>
              <a:defRPr/>
            </a:pPr>
            <a:r>
              <a:rPr lang="es-AR" sz="2200" b="1" dirty="0">
                <a:solidFill>
                  <a:srgbClr val="00B050"/>
                </a:solidFill>
                <a:latin typeface="+mn-lt"/>
                <a:ea typeface="+mj-ea"/>
                <a:cs typeface="+mj-cs"/>
              </a:rPr>
              <a:t>Ejemplo de aplicación. </a:t>
            </a:r>
            <a:endParaRPr lang="es-AR" b="1" dirty="0">
              <a:solidFill>
                <a:srgbClr val="00B050"/>
              </a:solidFill>
            </a:endParaRPr>
          </a:p>
        </p:txBody>
      </p:sp>
      <p:sp>
        <p:nvSpPr>
          <p:cNvPr id="7" name="CuadroTexto 6">
            <a:extLst>
              <a:ext uri="{FF2B5EF4-FFF2-40B4-BE49-F238E27FC236}">
                <a16:creationId xmlns:a16="http://schemas.microsoft.com/office/drawing/2014/main" id="{CBA674AF-CBEF-4348-8397-7EE8C2F27B9D}"/>
              </a:ext>
            </a:extLst>
          </p:cNvPr>
          <p:cNvSpPr txBox="1">
            <a:spLocks noChangeArrowheads="1"/>
          </p:cNvSpPr>
          <p:nvPr/>
        </p:nvSpPr>
        <p:spPr bwMode="auto">
          <a:xfrm>
            <a:off x="155575" y="2262188"/>
            <a:ext cx="3157538"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AR" altLang="es-AR" sz="2200"/>
              <a:t>Datos:</a:t>
            </a:r>
          </a:p>
          <a:p>
            <a:r>
              <a:rPr lang="es-AR" altLang="es-AR" sz="2200" i="1">
                <a:latin typeface="Times New Roman" panose="02020603050405020304" pitchFamily="18" charset="0"/>
                <a:cs typeface="Times New Roman" panose="02020603050405020304" pitchFamily="18" charset="0"/>
              </a:rPr>
              <a:t>v</a:t>
            </a:r>
            <a:r>
              <a:rPr lang="es-AR" altLang="es-AR" sz="2200"/>
              <a:t> = 90 </a:t>
            </a:r>
            <a:r>
              <a:rPr lang="es-AR" altLang="es-AR" sz="2200" i="1">
                <a:latin typeface="Times New Roman" panose="02020603050405020304" pitchFamily="18" charset="0"/>
                <a:cs typeface="Times New Roman" panose="02020603050405020304" pitchFamily="18" charset="0"/>
              </a:rPr>
              <a:t>km/h</a:t>
            </a:r>
            <a:r>
              <a:rPr lang="es-AR" altLang="es-AR" sz="2200"/>
              <a:t> </a:t>
            </a:r>
          </a:p>
          <a:p>
            <a:r>
              <a:rPr lang="es-AR" altLang="es-AR" sz="2200" i="1">
                <a:latin typeface="Times New Roman" panose="02020603050405020304" pitchFamily="18" charset="0"/>
                <a:cs typeface="Times New Roman" panose="02020603050405020304" pitchFamily="18" charset="0"/>
              </a:rPr>
              <a:t>R</a:t>
            </a:r>
            <a:r>
              <a:rPr lang="es-AR" altLang="es-AR" sz="2200"/>
              <a:t> = 30 </a:t>
            </a:r>
            <a:r>
              <a:rPr lang="es-AR" altLang="es-AR" sz="2200" i="1">
                <a:latin typeface="Times New Roman" panose="02020603050405020304" pitchFamily="18" charset="0"/>
                <a:cs typeface="Times New Roman" panose="02020603050405020304" pitchFamily="18" charset="0"/>
              </a:rPr>
              <a:t>cm</a:t>
            </a:r>
            <a:r>
              <a:rPr lang="es-AR" altLang="es-AR" sz="2200"/>
              <a:t> = 0,30 </a:t>
            </a:r>
            <a:r>
              <a:rPr lang="es-AR" altLang="es-AR" sz="2200" i="1">
                <a:latin typeface="Times New Roman" panose="02020603050405020304" pitchFamily="18" charset="0"/>
                <a:cs typeface="Times New Roman" panose="02020603050405020304" pitchFamily="18" charset="0"/>
              </a:rPr>
              <a:t>m</a:t>
            </a:r>
          </a:p>
        </p:txBody>
      </p:sp>
      <p:sp>
        <p:nvSpPr>
          <p:cNvPr id="2" name="CuadroTexto 1">
            <a:extLst>
              <a:ext uri="{FF2B5EF4-FFF2-40B4-BE49-F238E27FC236}">
                <a16:creationId xmlns:a16="http://schemas.microsoft.com/office/drawing/2014/main" id="{A5DA9BCC-611E-4AB5-B50F-9AE98A41B2E4}"/>
              </a:ext>
            </a:extLst>
          </p:cNvPr>
          <p:cNvSpPr txBox="1">
            <a:spLocks noRot="1" noChangeAspect="1" noMove="1" noResize="1" noEditPoints="1" noAdjustHandles="1" noChangeArrowheads="1" noChangeShapeType="1" noTextEdit="1"/>
          </p:cNvSpPr>
          <p:nvPr/>
        </p:nvSpPr>
        <p:spPr>
          <a:xfrm>
            <a:off x="155575" y="3611218"/>
            <a:ext cx="4607928" cy="642933"/>
          </a:xfrm>
          <a:prstGeom prst="rect">
            <a:avLst/>
          </a:prstGeom>
          <a:blipFill>
            <a:blip r:embed="rId2"/>
            <a:stretch>
              <a:fillRect/>
            </a:stretch>
          </a:blipFill>
        </p:spPr>
        <p:txBody>
          <a:bodyPr/>
          <a:lstStyle/>
          <a:p>
            <a:r>
              <a:rPr lang="es-AR">
                <a:noFill/>
              </a:rPr>
              <a:t> </a:t>
            </a:r>
          </a:p>
        </p:txBody>
      </p:sp>
      <p:sp>
        <p:nvSpPr>
          <p:cNvPr id="8" name="CuadroTexto 7">
            <a:extLst>
              <a:ext uri="{FF2B5EF4-FFF2-40B4-BE49-F238E27FC236}">
                <a16:creationId xmlns:a16="http://schemas.microsoft.com/office/drawing/2014/main" id="{CFB95F4C-C805-44C3-8A1D-ED8D280E2E3B}"/>
              </a:ext>
            </a:extLst>
          </p:cNvPr>
          <p:cNvSpPr txBox="1">
            <a:spLocks noRot="1" noChangeAspect="1" noMove="1" noResize="1" noEditPoints="1" noAdjustHandles="1" noChangeArrowheads="1" noChangeShapeType="1" noTextEdit="1"/>
          </p:cNvSpPr>
          <p:nvPr/>
        </p:nvSpPr>
        <p:spPr>
          <a:xfrm>
            <a:off x="267566" y="4703271"/>
            <a:ext cx="3258456" cy="625043"/>
          </a:xfrm>
          <a:prstGeom prst="rect">
            <a:avLst/>
          </a:prstGeom>
          <a:blipFill>
            <a:blip r:embed="rId3"/>
            <a:stretch>
              <a:fillRect/>
            </a:stretch>
          </a:blipFill>
        </p:spPr>
        <p:txBody>
          <a:bodyPr/>
          <a:lstStyle/>
          <a:p>
            <a:r>
              <a:rPr lang="es-AR">
                <a:noFill/>
              </a:rPr>
              <a:t> </a:t>
            </a:r>
          </a:p>
        </p:txBody>
      </p:sp>
      <p:sp>
        <p:nvSpPr>
          <p:cNvPr id="9" name="CuadroTexto 8">
            <a:extLst>
              <a:ext uri="{FF2B5EF4-FFF2-40B4-BE49-F238E27FC236}">
                <a16:creationId xmlns:a16="http://schemas.microsoft.com/office/drawing/2014/main" id="{80A17508-5476-469F-B723-1BBBD935A7B0}"/>
              </a:ext>
            </a:extLst>
          </p:cNvPr>
          <p:cNvSpPr txBox="1">
            <a:spLocks noRot="1" noChangeAspect="1" noMove="1" noResize="1" noEditPoints="1" noAdjustHandles="1" noChangeArrowheads="1" noChangeShapeType="1" noTextEdit="1"/>
          </p:cNvSpPr>
          <p:nvPr/>
        </p:nvSpPr>
        <p:spPr>
          <a:xfrm>
            <a:off x="267566" y="5776182"/>
            <a:ext cx="7213706" cy="636200"/>
          </a:xfrm>
          <a:prstGeom prst="rect">
            <a:avLst/>
          </a:prstGeom>
          <a:blipFill>
            <a:blip r:embed="rId4"/>
            <a:stretch>
              <a:fillRect/>
            </a:stretch>
          </a:blipFill>
        </p:spPr>
        <p:txBody>
          <a:bodyPr/>
          <a:lstStyle/>
          <a:p>
            <a:r>
              <a:rPr lang="es-AR">
                <a:noFill/>
              </a:rPr>
              <a:t> </a:t>
            </a:r>
          </a:p>
        </p:txBody>
      </p:sp>
    </p:spTree>
    <p:extLst>
      <p:ext uri="{BB962C8B-B14F-4D97-AF65-F5344CB8AC3E}">
        <p14:creationId xmlns:p14="http://schemas.microsoft.com/office/powerpoint/2010/main" val="37924005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BF24F321-7CCE-46BF-A7FD-9C196E9477C6}"/>
              </a:ext>
            </a:extLst>
          </p:cNvPr>
          <p:cNvSpPr>
            <a:spLocks noChangeArrowheads="1"/>
          </p:cNvSpPr>
          <p:nvPr/>
        </p:nvSpPr>
        <p:spPr bwMode="auto">
          <a:xfrm>
            <a:off x="155575" y="631825"/>
            <a:ext cx="8750300"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AR" sz="2200" dirty="0"/>
              <a:t>Calcular la </a:t>
            </a:r>
            <a:r>
              <a:rPr lang="es-AR" sz="2200" b="1" dirty="0"/>
              <a:t>velocidad lineal</a:t>
            </a:r>
            <a:r>
              <a:rPr lang="es-AR" sz="2200" dirty="0"/>
              <a:t> de un punto situado en el ecuador de la Tierra. El radio de la Tierra en el ecuador es </a:t>
            </a:r>
            <a:r>
              <a:rPr lang="es-AR" sz="2200" b="1" dirty="0"/>
              <a:t>6378 km</a:t>
            </a:r>
            <a:r>
              <a:rPr lang="es-AR" sz="2200" dirty="0"/>
              <a:t>, la Tierra tarda </a:t>
            </a:r>
            <a:r>
              <a:rPr lang="es-AR" sz="2200" b="1" dirty="0"/>
              <a:t>23 horas y 56 minutos</a:t>
            </a:r>
            <a:r>
              <a:rPr lang="es-AR" sz="2200" dirty="0"/>
              <a:t> en dar una vuelta sobre sí misma.</a:t>
            </a:r>
            <a:br>
              <a:rPr lang="es-AR" sz="2200" dirty="0"/>
            </a:br>
            <a:r>
              <a:rPr lang="es-AR" sz="2200" dirty="0"/>
              <a:t>En este ejercicio no consideramos la velocidad procedente del movimiento de traslación de la Tierra alrededor del Sol. </a:t>
            </a:r>
            <a:endParaRPr lang="es-AR" altLang="es-AR" sz="2200" dirty="0">
              <a:solidFill>
                <a:srgbClr val="000000"/>
              </a:solidFill>
            </a:endParaRPr>
          </a:p>
        </p:txBody>
      </p:sp>
      <p:sp>
        <p:nvSpPr>
          <p:cNvPr id="6" name="CuadroTexto 5">
            <a:extLst>
              <a:ext uri="{FF2B5EF4-FFF2-40B4-BE49-F238E27FC236}">
                <a16:creationId xmlns:a16="http://schemas.microsoft.com/office/drawing/2014/main" id="{4211C820-49C5-4EB5-AFA4-936A3265BAB4}"/>
              </a:ext>
            </a:extLst>
          </p:cNvPr>
          <p:cNvSpPr txBox="1"/>
          <p:nvPr/>
        </p:nvSpPr>
        <p:spPr>
          <a:xfrm>
            <a:off x="155575" y="227013"/>
            <a:ext cx="8131175" cy="431800"/>
          </a:xfrm>
          <a:prstGeom prst="rect">
            <a:avLst/>
          </a:prstGeom>
          <a:noFill/>
        </p:spPr>
        <p:txBody>
          <a:bodyPr>
            <a:spAutoFit/>
          </a:bodyPr>
          <a:lstStyle/>
          <a:p>
            <a:pPr>
              <a:defRPr/>
            </a:pPr>
            <a:r>
              <a:rPr lang="es-AR" sz="2200" b="1" dirty="0">
                <a:solidFill>
                  <a:srgbClr val="00B050"/>
                </a:solidFill>
                <a:latin typeface="+mn-lt"/>
                <a:ea typeface="+mj-ea"/>
                <a:cs typeface="+mj-cs"/>
              </a:rPr>
              <a:t>Ejemplo de aplicación. </a:t>
            </a:r>
            <a:endParaRPr lang="es-AR" b="1" dirty="0">
              <a:solidFill>
                <a:srgbClr val="00B050"/>
              </a:solidFill>
            </a:endParaRPr>
          </a:p>
        </p:txBody>
      </p:sp>
      <p:sp>
        <p:nvSpPr>
          <p:cNvPr id="7" name="CuadroTexto 6">
            <a:extLst>
              <a:ext uri="{FF2B5EF4-FFF2-40B4-BE49-F238E27FC236}">
                <a16:creationId xmlns:a16="http://schemas.microsoft.com/office/drawing/2014/main" id="{CBA674AF-CBEF-4348-8397-7EE8C2F27B9D}"/>
              </a:ext>
            </a:extLst>
          </p:cNvPr>
          <p:cNvSpPr txBox="1">
            <a:spLocks noChangeArrowheads="1"/>
          </p:cNvSpPr>
          <p:nvPr/>
        </p:nvSpPr>
        <p:spPr bwMode="auto">
          <a:xfrm>
            <a:off x="155573" y="2553735"/>
            <a:ext cx="6656043"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AR" altLang="es-AR" sz="2200" dirty="0"/>
              <a:t>Datos:</a:t>
            </a:r>
          </a:p>
          <a:p>
            <a:r>
              <a:rPr lang="es-AR" sz="2200" i="1" dirty="0">
                <a:latin typeface="Times New Roman" panose="02020603050405020304" pitchFamily="18" charset="0"/>
                <a:cs typeface="Times New Roman" panose="02020603050405020304" pitchFamily="18" charset="0"/>
              </a:rPr>
              <a:t>t</a:t>
            </a:r>
            <a:r>
              <a:rPr lang="es-AR" sz="2200" dirty="0"/>
              <a:t> = 23h 56min = (23 60·60 + 56·60) s = 86.160 s                 </a:t>
            </a:r>
          </a:p>
          <a:p>
            <a:r>
              <a:rPr lang="es-AR" sz="2200" i="1" dirty="0">
                <a:latin typeface="Times New Roman" panose="02020603050405020304" pitchFamily="18" charset="0"/>
                <a:cs typeface="Times New Roman" panose="02020603050405020304" pitchFamily="18" charset="0"/>
              </a:rPr>
              <a:t>r</a:t>
            </a:r>
            <a:r>
              <a:rPr lang="es-AR" sz="2200" dirty="0"/>
              <a:t> = 6378 km = 6.378.000 m</a:t>
            </a:r>
            <a:endParaRPr lang="es-AR" altLang="es-AR" sz="2200" i="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CuadroTexto 9">
                <a:extLst>
                  <a:ext uri="{FF2B5EF4-FFF2-40B4-BE49-F238E27FC236}">
                    <a16:creationId xmlns:a16="http://schemas.microsoft.com/office/drawing/2014/main" id="{17C56DDE-B418-415F-996C-570B2B3DA7AD}"/>
                  </a:ext>
                </a:extLst>
              </p:cNvPr>
              <p:cNvSpPr txBox="1"/>
              <p:nvPr/>
            </p:nvSpPr>
            <p:spPr>
              <a:xfrm>
                <a:off x="258417" y="4016577"/>
                <a:ext cx="2854499" cy="63889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AR" sz="2200" i="1" smtClean="0">
                              <a:latin typeface="Cambria Math" panose="02040503050406030204" pitchFamily="18" charset="0"/>
                            </a:rPr>
                          </m:ctrlPr>
                        </m:sSubPr>
                        <m:e>
                          <m:r>
                            <a:rPr lang="es-AR" sz="2200" b="0" i="1" smtClean="0">
                              <a:latin typeface="Cambria Math" panose="02040503050406030204" pitchFamily="18" charset="0"/>
                            </a:rPr>
                            <m:t>𝑣</m:t>
                          </m:r>
                        </m:e>
                        <m:sub>
                          <m:r>
                            <a:rPr lang="es-AR" sz="2200" b="0" i="1" smtClean="0">
                              <a:latin typeface="Cambria Math" panose="02040503050406030204" pitchFamily="18" charset="0"/>
                            </a:rPr>
                            <m:t>𝑡</m:t>
                          </m:r>
                        </m:sub>
                      </m:sSub>
                      <m:r>
                        <a:rPr lang="es-AR" sz="2200" b="0" i="1" smtClean="0">
                          <a:latin typeface="Cambria Math" panose="02040503050406030204" pitchFamily="18" charset="0"/>
                        </a:rPr>
                        <m:t>=</m:t>
                      </m:r>
                      <m:r>
                        <a:rPr lang="es-AR" sz="2200" b="0" i="1" smtClean="0">
                          <a:latin typeface="Cambria Math" panose="02040503050406030204" pitchFamily="18" charset="0"/>
                        </a:rPr>
                        <m:t>𝑤</m:t>
                      </m:r>
                      <m:r>
                        <a:rPr lang="es-AR" sz="2200" b="0" i="1" smtClean="0">
                          <a:latin typeface="Cambria Math" panose="02040503050406030204" pitchFamily="18" charset="0"/>
                        </a:rPr>
                        <m:t> </m:t>
                      </m:r>
                      <m:r>
                        <a:rPr lang="es-AR" sz="2200" b="0" i="1" smtClean="0">
                          <a:latin typeface="Cambria Math" panose="02040503050406030204" pitchFamily="18" charset="0"/>
                        </a:rPr>
                        <m:t>𝑟</m:t>
                      </m:r>
                      <m:r>
                        <a:rPr lang="es-AR" sz="2200" b="0" i="1" smtClean="0">
                          <a:latin typeface="Cambria Math" panose="02040503050406030204" pitchFamily="18" charset="0"/>
                        </a:rPr>
                        <m:t>=</m:t>
                      </m:r>
                      <m:f>
                        <m:fPr>
                          <m:ctrlPr>
                            <a:rPr lang="es-AR" sz="2200" b="0" i="1" smtClean="0">
                              <a:latin typeface="Cambria Math" panose="02040503050406030204" pitchFamily="18" charset="0"/>
                            </a:rPr>
                          </m:ctrlPr>
                        </m:fPr>
                        <m:num>
                          <m:r>
                            <a:rPr lang="es-AR" sz="2200" b="0" i="1" smtClean="0">
                              <a:latin typeface="Cambria Math" panose="02040503050406030204" pitchFamily="18" charset="0"/>
                              <a:ea typeface="Cambria Math" panose="02040503050406030204" pitchFamily="18" charset="0"/>
                            </a:rPr>
                            <m:t>𝜃</m:t>
                          </m:r>
                        </m:num>
                        <m:den>
                          <m:r>
                            <a:rPr lang="es-AR" sz="2200" b="0" i="1" smtClean="0">
                              <a:latin typeface="Cambria Math" panose="02040503050406030204" pitchFamily="18" charset="0"/>
                            </a:rPr>
                            <m:t>𝑡</m:t>
                          </m:r>
                        </m:den>
                      </m:f>
                      <m:r>
                        <a:rPr lang="es-AR" sz="2200" b="0" i="1" smtClean="0">
                          <a:latin typeface="Cambria Math" panose="02040503050406030204" pitchFamily="18" charset="0"/>
                        </a:rPr>
                        <m:t> </m:t>
                      </m:r>
                      <m:r>
                        <a:rPr lang="es-AR" sz="2200" b="0" i="1" smtClean="0">
                          <a:latin typeface="Cambria Math" panose="02040503050406030204" pitchFamily="18" charset="0"/>
                        </a:rPr>
                        <m:t>𝑟</m:t>
                      </m:r>
                      <m:r>
                        <a:rPr lang="es-AR" sz="2200" b="0" i="1" smtClean="0">
                          <a:latin typeface="Cambria Math" panose="02040503050406030204" pitchFamily="18" charset="0"/>
                        </a:rPr>
                        <m:t>=</m:t>
                      </m:r>
                      <m:f>
                        <m:fPr>
                          <m:ctrlPr>
                            <a:rPr lang="es-AR" sz="2200" b="0" i="1" smtClean="0">
                              <a:latin typeface="Cambria Math" panose="02040503050406030204" pitchFamily="18" charset="0"/>
                            </a:rPr>
                          </m:ctrlPr>
                        </m:fPr>
                        <m:num>
                          <m:r>
                            <a:rPr lang="es-AR" sz="2200" b="0" i="1" smtClean="0">
                              <a:latin typeface="Cambria Math" panose="02040503050406030204" pitchFamily="18" charset="0"/>
                            </a:rPr>
                            <m:t>2</m:t>
                          </m:r>
                          <m:r>
                            <a:rPr lang="es-AR" sz="2200" b="0" i="1" smtClean="0">
                              <a:latin typeface="Cambria Math" panose="02040503050406030204" pitchFamily="18" charset="0"/>
                              <a:ea typeface="Cambria Math" panose="02040503050406030204" pitchFamily="18" charset="0"/>
                            </a:rPr>
                            <m:t>𝜋</m:t>
                          </m:r>
                        </m:num>
                        <m:den>
                          <m:r>
                            <a:rPr lang="es-AR" sz="2200" b="0" i="1" smtClean="0">
                              <a:latin typeface="Cambria Math" panose="02040503050406030204" pitchFamily="18" charset="0"/>
                            </a:rPr>
                            <m:t>𝑇</m:t>
                          </m:r>
                        </m:den>
                      </m:f>
                      <m:r>
                        <a:rPr lang="es-AR" sz="2200" b="0" i="1" smtClean="0">
                          <a:latin typeface="Cambria Math" panose="02040503050406030204" pitchFamily="18" charset="0"/>
                        </a:rPr>
                        <m:t> </m:t>
                      </m:r>
                      <m:r>
                        <a:rPr lang="es-AR" sz="2200" b="0" i="1" smtClean="0">
                          <a:latin typeface="Cambria Math" panose="02040503050406030204" pitchFamily="18" charset="0"/>
                        </a:rPr>
                        <m:t>𝑟</m:t>
                      </m:r>
                    </m:oMath>
                  </m:oMathPara>
                </a14:m>
                <a:endParaRPr lang="es-AR" sz="2200" dirty="0"/>
              </a:p>
            </p:txBody>
          </p:sp>
        </mc:Choice>
        <mc:Fallback xmlns="">
          <p:sp>
            <p:nvSpPr>
              <p:cNvPr id="10" name="CuadroTexto 9">
                <a:extLst>
                  <a:ext uri="{FF2B5EF4-FFF2-40B4-BE49-F238E27FC236}">
                    <a16:creationId xmlns:a16="http://schemas.microsoft.com/office/drawing/2014/main" id="{17C56DDE-B418-415F-996C-570B2B3DA7AD}"/>
                  </a:ext>
                </a:extLst>
              </p:cNvPr>
              <p:cNvSpPr txBox="1">
                <a:spLocks noRot="1" noChangeAspect="1" noMove="1" noResize="1" noEditPoints="1" noAdjustHandles="1" noChangeArrowheads="1" noChangeShapeType="1" noTextEdit="1"/>
              </p:cNvSpPr>
              <p:nvPr/>
            </p:nvSpPr>
            <p:spPr>
              <a:xfrm>
                <a:off x="258417" y="4016577"/>
                <a:ext cx="2854499" cy="638893"/>
              </a:xfrm>
              <a:prstGeom prst="rect">
                <a:avLst/>
              </a:prstGeom>
              <a:blipFill>
                <a:blip r:embed="rId2"/>
                <a:stretch>
                  <a:fillRect/>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11" name="CuadroTexto 10">
                <a:extLst>
                  <a:ext uri="{FF2B5EF4-FFF2-40B4-BE49-F238E27FC236}">
                    <a16:creationId xmlns:a16="http://schemas.microsoft.com/office/drawing/2014/main" id="{B3E0B4A1-47CF-47C0-A55E-75B27E7E490B}"/>
                  </a:ext>
                </a:extLst>
              </p:cNvPr>
              <p:cNvSpPr txBox="1"/>
              <p:nvPr/>
            </p:nvSpPr>
            <p:spPr>
              <a:xfrm>
                <a:off x="258416" y="4925038"/>
                <a:ext cx="3571461" cy="489173"/>
              </a:xfrm>
              <a:prstGeom prst="rect">
                <a:avLst/>
              </a:prstGeom>
              <a:noFill/>
            </p:spPr>
            <p:txBody>
              <a:bodyPr wrap="square" lIns="0" tIns="0" rIns="0" bIns="0" rtlCol="0">
                <a:spAutoFit/>
              </a:bodyPr>
              <a:lstStyle/>
              <a:p>
                <a14:m>
                  <m:oMath xmlns:m="http://schemas.openxmlformats.org/officeDocument/2006/math">
                    <m:sSub>
                      <m:sSubPr>
                        <m:ctrlPr>
                          <a:rPr lang="es-AR" sz="2200" i="1" smtClean="0">
                            <a:latin typeface="Cambria Math" panose="02040503050406030204" pitchFamily="18" charset="0"/>
                          </a:rPr>
                        </m:ctrlPr>
                      </m:sSubPr>
                      <m:e>
                        <m:r>
                          <a:rPr lang="es-AR" sz="2200" b="0" i="1" smtClean="0">
                            <a:latin typeface="Cambria Math" panose="02040503050406030204" pitchFamily="18" charset="0"/>
                          </a:rPr>
                          <m:t>𝑣</m:t>
                        </m:r>
                      </m:e>
                      <m:sub>
                        <m:r>
                          <a:rPr lang="es-AR" sz="2200" b="0" i="1" smtClean="0">
                            <a:latin typeface="Cambria Math" panose="02040503050406030204" pitchFamily="18" charset="0"/>
                          </a:rPr>
                          <m:t>𝑡</m:t>
                        </m:r>
                      </m:sub>
                    </m:sSub>
                    <m:r>
                      <a:rPr lang="es-AR" sz="2200" b="0" i="1" smtClean="0">
                        <a:latin typeface="Cambria Math" panose="02040503050406030204" pitchFamily="18" charset="0"/>
                      </a:rPr>
                      <m:t>= </m:t>
                    </m:r>
                    <m:f>
                      <m:fPr>
                        <m:ctrlPr>
                          <a:rPr lang="es-AR" sz="2200" b="0" i="1" smtClean="0">
                            <a:latin typeface="Cambria Math" panose="02040503050406030204" pitchFamily="18" charset="0"/>
                          </a:rPr>
                        </m:ctrlPr>
                      </m:fPr>
                      <m:num>
                        <m:r>
                          <a:rPr lang="es-AR" sz="2200" b="0" i="1" smtClean="0">
                            <a:latin typeface="Cambria Math" panose="02040503050406030204" pitchFamily="18" charset="0"/>
                          </a:rPr>
                          <m:t>2</m:t>
                        </m:r>
                        <m:r>
                          <a:rPr lang="es-AR" sz="2200" b="0" i="1" smtClean="0">
                            <a:latin typeface="Cambria Math" panose="02040503050406030204" pitchFamily="18" charset="0"/>
                            <a:ea typeface="Cambria Math" panose="02040503050406030204" pitchFamily="18" charset="0"/>
                          </a:rPr>
                          <m:t>𝜋</m:t>
                        </m:r>
                      </m:num>
                      <m:den>
                        <m:r>
                          <a:rPr lang="es-AR" sz="2200" b="0" i="1" smtClean="0">
                            <a:latin typeface="Cambria Math" panose="02040503050406030204" pitchFamily="18" charset="0"/>
                          </a:rPr>
                          <m:t>86.160 </m:t>
                        </m:r>
                        <m:r>
                          <a:rPr lang="es-AR" sz="2200" b="0" i="1" smtClean="0">
                            <a:latin typeface="Cambria Math" panose="02040503050406030204" pitchFamily="18" charset="0"/>
                          </a:rPr>
                          <m:t>𝑠</m:t>
                        </m:r>
                      </m:den>
                    </m:f>
                    <m:r>
                      <a:rPr lang="es-AR" sz="2200" b="0" i="1" smtClean="0">
                        <a:latin typeface="Cambria Math" panose="02040503050406030204" pitchFamily="18" charset="0"/>
                      </a:rPr>
                      <m:t> 6.378.000</m:t>
                    </m:r>
                  </m:oMath>
                </a14:m>
                <a:r>
                  <a:rPr lang="es-AR" sz="2200" dirty="0">
                    <a:latin typeface="+mn-lt"/>
                  </a:rPr>
                  <a:t> m</a:t>
                </a:r>
              </a:p>
            </p:txBody>
          </p:sp>
        </mc:Choice>
        <mc:Fallback xmlns="">
          <p:sp>
            <p:nvSpPr>
              <p:cNvPr id="11" name="CuadroTexto 10">
                <a:extLst>
                  <a:ext uri="{FF2B5EF4-FFF2-40B4-BE49-F238E27FC236}">
                    <a16:creationId xmlns:a16="http://schemas.microsoft.com/office/drawing/2014/main" id="{B3E0B4A1-47CF-47C0-A55E-75B27E7E490B}"/>
                  </a:ext>
                </a:extLst>
              </p:cNvPr>
              <p:cNvSpPr txBox="1">
                <a:spLocks noRot="1" noChangeAspect="1" noMove="1" noResize="1" noEditPoints="1" noAdjustHandles="1" noChangeArrowheads="1" noChangeShapeType="1" noTextEdit="1"/>
              </p:cNvSpPr>
              <p:nvPr/>
            </p:nvSpPr>
            <p:spPr>
              <a:xfrm>
                <a:off x="258416" y="4925038"/>
                <a:ext cx="3571461" cy="489173"/>
              </a:xfrm>
              <a:prstGeom prst="rect">
                <a:avLst/>
              </a:prstGeom>
              <a:blipFill>
                <a:blip r:embed="rId3"/>
                <a:stretch>
                  <a:fillRect t="-2500" b="-18750"/>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12" name="CuadroTexto 11">
                <a:extLst>
                  <a:ext uri="{FF2B5EF4-FFF2-40B4-BE49-F238E27FC236}">
                    <a16:creationId xmlns:a16="http://schemas.microsoft.com/office/drawing/2014/main" id="{4D3BDE88-D491-4BD4-9FC8-6B21A7487A02}"/>
                  </a:ext>
                </a:extLst>
              </p:cNvPr>
              <p:cNvSpPr txBox="1"/>
              <p:nvPr/>
            </p:nvSpPr>
            <p:spPr>
              <a:xfrm>
                <a:off x="258417" y="5710578"/>
                <a:ext cx="1530547" cy="57759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AR" sz="2200" i="1" smtClean="0">
                              <a:latin typeface="Cambria Math" panose="02040503050406030204" pitchFamily="18" charset="0"/>
                            </a:rPr>
                          </m:ctrlPr>
                        </m:sSubPr>
                        <m:e>
                          <m:r>
                            <a:rPr lang="es-AR" sz="2200" b="0" i="1" smtClean="0">
                              <a:latin typeface="Cambria Math" panose="02040503050406030204" pitchFamily="18" charset="0"/>
                            </a:rPr>
                            <m:t>𝑣</m:t>
                          </m:r>
                        </m:e>
                        <m:sub>
                          <m:r>
                            <a:rPr lang="es-AR" sz="2200" b="0" i="1" smtClean="0">
                              <a:latin typeface="Cambria Math" panose="02040503050406030204" pitchFamily="18" charset="0"/>
                            </a:rPr>
                            <m:t>𝑡</m:t>
                          </m:r>
                        </m:sub>
                      </m:sSub>
                      <m:r>
                        <a:rPr lang="es-AR" sz="2200" b="0" i="1" smtClean="0">
                          <a:latin typeface="Cambria Math" panose="02040503050406030204" pitchFamily="18" charset="0"/>
                        </a:rPr>
                        <m:t>=465 </m:t>
                      </m:r>
                      <m:f>
                        <m:fPr>
                          <m:ctrlPr>
                            <a:rPr lang="es-AR" sz="2200" b="0" i="1" smtClean="0">
                              <a:latin typeface="Cambria Math" panose="02040503050406030204" pitchFamily="18" charset="0"/>
                            </a:rPr>
                          </m:ctrlPr>
                        </m:fPr>
                        <m:num>
                          <m:r>
                            <a:rPr lang="es-AR" sz="2200" b="0" i="1" smtClean="0">
                              <a:latin typeface="Cambria Math" panose="02040503050406030204" pitchFamily="18" charset="0"/>
                            </a:rPr>
                            <m:t>𝑚</m:t>
                          </m:r>
                        </m:num>
                        <m:den>
                          <m:r>
                            <a:rPr lang="es-AR" sz="2200" b="0" i="1" smtClean="0">
                              <a:latin typeface="Cambria Math" panose="02040503050406030204" pitchFamily="18" charset="0"/>
                            </a:rPr>
                            <m:t>𝑠</m:t>
                          </m:r>
                        </m:den>
                      </m:f>
                    </m:oMath>
                  </m:oMathPara>
                </a14:m>
                <a:endParaRPr lang="es-AR" sz="2200" dirty="0">
                  <a:latin typeface="+mn-lt"/>
                </a:endParaRPr>
              </a:p>
            </p:txBody>
          </p:sp>
        </mc:Choice>
        <mc:Fallback xmlns="">
          <p:sp>
            <p:nvSpPr>
              <p:cNvPr id="12" name="CuadroTexto 11">
                <a:extLst>
                  <a:ext uri="{FF2B5EF4-FFF2-40B4-BE49-F238E27FC236}">
                    <a16:creationId xmlns:a16="http://schemas.microsoft.com/office/drawing/2014/main" id="{4D3BDE88-D491-4BD4-9FC8-6B21A7487A02}"/>
                  </a:ext>
                </a:extLst>
              </p:cNvPr>
              <p:cNvSpPr txBox="1">
                <a:spLocks noRot="1" noChangeAspect="1" noMove="1" noResize="1" noEditPoints="1" noAdjustHandles="1" noChangeArrowheads="1" noChangeShapeType="1" noTextEdit="1"/>
              </p:cNvSpPr>
              <p:nvPr/>
            </p:nvSpPr>
            <p:spPr>
              <a:xfrm>
                <a:off x="258417" y="5710578"/>
                <a:ext cx="1530547" cy="577594"/>
              </a:xfrm>
              <a:prstGeom prst="rect">
                <a:avLst/>
              </a:prstGeom>
              <a:blipFill>
                <a:blip r:embed="rId4"/>
                <a:stretch>
                  <a:fillRect/>
                </a:stretch>
              </a:blipFill>
            </p:spPr>
            <p:txBody>
              <a:bodyPr/>
              <a:lstStyle/>
              <a:p>
                <a:r>
                  <a:rPr lang="es-AR">
                    <a:noFill/>
                  </a:rPr>
                  <a:t> </a:t>
                </a:r>
              </a:p>
            </p:txBody>
          </p:sp>
        </mc:Fallback>
      </mc:AlternateContent>
      <p:pic>
        <p:nvPicPr>
          <p:cNvPr id="13" name="Imagen 12">
            <a:extLst>
              <a:ext uri="{FF2B5EF4-FFF2-40B4-BE49-F238E27FC236}">
                <a16:creationId xmlns:a16="http://schemas.microsoft.com/office/drawing/2014/main" id="{A4AA7059-83EC-4A9A-B824-E73AAA689210}"/>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5359292" y="2994991"/>
            <a:ext cx="3665851" cy="3574204"/>
          </a:xfrm>
          <a:prstGeom prst="rect">
            <a:avLst/>
          </a:prstGeom>
        </p:spPr>
      </p:pic>
    </p:spTree>
    <p:extLst>
      <p:ext uri="{BB962C8B-B14F-4D97-AF65-F5344CB8AC3E}">
        <p14:creationId xmlns:p14="http://schemas.microsoft.com/office/powerpoint/2010/main" val="11280317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0" grpId="0"/>
      <p:bldP spid="11"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BF24F321-7CCE-46BF-A7FD-9C196E9477C6}"/>
              </a:ext>
            </a:extLst>
          </p:cNvPr>
          <p:cNvSpPr>
            <a:spLocks noChangeArrowheads="1"/>
          </p:cNvSpPr>
          <p:nvPr/>
        </p:nvSpPr>
        <p:spPr bwMode="auto">
          <a:xfrm>
            <a:off x="155575" y="631825"/>
            <a:ext cx="8750300"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AR" sz="2200" dirty="0"/>
              <a:t>¿Cuánto tiempo tarda la Estación Espacial Internacional (ISS) en dar una vuelta alrededor de la Tierra? </a:t>
            </a:r>
            <a:br>
              <a:rPr lang="es-AR" sz="2200" dirty="0"/>
            </a:br>
            <a:r>
              <a:rPr lang="es-AR" sz="2200" dirty="0"/>
              <a:t>Consideremos que la órbita de la ISS es un círculo perfecto con un altura de 403 km. A lo largo de esa órbita la ISS se mueve con una velocidad lineal de 7,67 km/s </a:t>
            </a:r>
            <a:endParaRPr lang="es-AR" altLang="es-AR" sz="2200" dirty="0">
              <a:solidFill>
                <a:srgbClr val="000000"/>
              </a:solidFill>
            </a:endParaRPr>
          </a:p>
        </p:txBody>
      </p:sp>
      <p:sp>
        <p:nvSpPr>
          <p:cNvPr id="6" name="CuadroTexto 5">
            <a:extLst>
              <a:ext uri="{FF2B5EF4-FFF2-40B4-BE49-F238E27FC236}">
                <a16:creationId xmlns:a16="http://schemas.microsoft.com/office/drawing/2014/main" id="{4211C820-49C5-4EB5-AFA4-936A3265BAB4}"/>
              </a:ext>
            </a:extLst>
          </p:cNvPr>
          <p:cNvSpPr txBox="1"/>
          <p:nvPr/>
        </p:nvSpPr>
        <p:spPr>
          <a:xfrm>
            <a:off x="155575" y="227013"/>
            <a:ext cx="8131175" cy="431800"/>
          </a:xfrm>
          <a:prstGeom prst="rect">
            <a:avLst/>
          </a:prstGeom>
          <a:noFill/>
        </p:spPr>
        <p:txBody>
          <a:bodyPr>
            <a:spAutoFit/>
          </a:bodyPr>
          <a:lstStyle/>
          <a:p>
            <a:pPr>
              <a:defRPr/>
            </a:pPr>
            <a:r>
              <a:rPr lang="es-AR" sz="2200" b="1" dirty="0">
                <a:solidFill>
                  <a:srgbClr val="00B050"/>
                </a:solidFill>
                <a:latin typeface="+mn-lt"/>
                <a:ea typeface="+mj-ea"/>
                <a:cs typeface="+mj-cs"/>
              </a:rPr>
              <a:t>Ejemplo de aplicación. </a:t>
            </a:r>
            <a:endParaRPr lang="es-AR" b="1" dirty="0">
              <a:solidFill>
                <a:srgbClr val="00B050"/>
              </a:solidFill>
            </a:endParaRPr>
          </a:p>
        </p:txBody>
      </p:sp>
      <mc:AlternateContent xmlns:mc="http://schemas.openxmlformats.org/markup-compatibility/2006" xmlns:a14="http://schemas.microsoft.com/office/drawing/2010/main">
        <mc:Choice Requires="a14">
          <p:sp>
            <p:nvSpPr>
              <p:cNvPr id="10" name="CuadroTexto 9">
                <a:extLst>
                  <a:ext uri="{FF2B5EF4-FFF2-40B4-BE49-F238E27FC236}">
                    <a16:creationId xmlns:a16="http://schemas.microsoft.com/office/drawing/2014/main" id="{17C56DDE-B418-415F-996C-570B2B3DA7AD}"/>
                  </a:ext>
                </a:extLst>
              </p:cNvPr>
              <p:cNvSpPr txBox="1"/>
              <p:nvPr/>
            </p:nvSpPr>
            <p:spPr>
              <a:xfrm>
                <a:off x="258416" y="4451295"/>
                <a:ext cx="2854499" cy="63889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AR" sz="2200" i="1" smtClean="0">
                              <a:latin typeface="Cambria Math" panose="02040503050406030204" pitchFamily="18" charset="0"/>
                            </a:rPr>
                          </m:ctrlPr>
                        </m:sSubPr>
                        <m:e>
                          <m:r>
                            <a:rPr lang="es-AR" sz="2200" b="0" i="1" smtClean="0">
                              <a:latin typeface="Cambria Math" panose="02040503050406030204" pitchFamily="18" charset="0"/>
                            </a:rPr>
                            <m:t>𝑣</m:t>
                          </m:r>
                        </m:e>
                        <m:sub>
                          <m:r>
                            <a:rPr lang="es-AR" sz="2200" b="0" i="1" smtClean="0">
                              <a:latin typeface="Cambria Math" panose="02040503050406030204" pitchFamily="18" charset="0"/>
                            </a:rPr>
                            <m:t>𝑡</m:t>
                          </m:r>
                        </m:sub>
                      </m:sSub>
                      <m:r>
                        <a:rPr lang="es-AR" sz="2200" b="0" i="1" smtClean="0">
                          <a:latin typeface="Cambria Math" panose="02040503050406030204" pitchFamily="18" charset="0"/>
                        </a:rPr>
                        <m:t>=</m:t>
                      </m:r>
                      <m:r>
                        <a:rPr lang="es-AR" sz="2200" b="0" i="1" smtClean="0">
                          <a:latin typeface="Cambria Math" panose="02040503050406030204" pitchFamily="18" charset="0"/>
                        </a:rPr>
                        <m:t>𝑤</m:t>
                      </m:r>
                      <m:r>
                        <a:rPr lang="es-AR" sz="2200" b="0" i="1" smtClean="0">
                          <a:latin typeface="Cambria Math" panose="02040503050406030204" pitchFamily="18" charset="0"/>
                        </a:rPr>
                        <m:t> </m:t>
                      </m:r>
                      <m:r>
                        <a:rPr lang="es-AR" sz="2200" b="0" i="1" smtClean="0">
                          <a:latin typeface="Cambria Math" panose="02040503050406030204" pitchFamily="18" charset="0"/>
                        </a:rPr>
                        <m:t>𝑟</m:t>
                      </m:r>
                      <m:r>
                        <a:rPr lang="es-AR" sz="2200" b="0" i="1" smtClean="0">
                          <a:latin typeface="Cambria Math" panose="02040503050406030204" pitchFamily="18" charset="0"/>
                        </a:rPr>
                        <m:t>=</m:t>
                      </m:r>
                      <m:f>
                        <m:fPr>
                          <m:ctrlPr>
                            <a:rPr lang="es-AR" sz="2200" b="0" i="1" smtClean="0">
                              <a:latin typeface="Cambria Math" panose="02040503050406030204" pitchFamily="18" charset="0"/>
                            </a:rPr>
                          </m:ctrlPr>
                        </m:fPr>
                        <m:num>
                          <m:r>
                            <a:rPr lang="es-AR" sz="2200" b="0" i="1" smtClean="0">
                              <a:latin typeface="Cambria Math" panose="02040503050406030204" pitchFamily="18" charset="0"/>
                              <a:ea typeface="Cambria Math" panose="02040503050406030204" pitchFamily="18" charset="0"/>
                            </a:rPr>
                            <m:t>𝜃</m:t>
                          </m:r>
                        </m:num>
                        <m:den>
                          <m:r>
                            <a:rPr lang="es-AR" sz="2200" b="0" i="1" smtClean="0">
                              <a:latin typeface="Cambria Math" panose="02040503050406030204" pitchFamily="18" charset="0"/>
                            </a:rPr>
                            <m:t>𝑡</m:t>
                          </m:r>
                        </m:den>
                      </m:f>
                      <m:r>
                        <a:rPr lang="es-AR" sz="2200" b="0" i="1" smtClean="0">
                          <a:latin typeface="Cambria Math" panose="02040503050406030204" pitchFamily="18" charset="0"/>
                        </a:rPr>
                        <m:t> </m:t>
                      </m:r>
                      <m:r>
                        <a:rPr lang="es-AR" sz="2200" b="0" i="1" smtClean="0">
                          <a:latin typeface="Cambria Math" panose="02040503050406030204" pitchFamily="18" charset="0"/>
                        </a:rPr>
                        <m:t>𝑟</m:t>
                      </m:r>
                      <m:r>
                        <a:rPr lang="es-AR" sz="2200" b="0" i="1" smtClean="0">
                          <a:latin typeface="Cambria Math" panose="02040503050406030204" pitchFamily="18" charset="0"/>
                        </a:rPr>
                        <m:t>=</m:t>
                      </m:r>
                      <m:f>
                        <m:fPr>
                          <m:ctrlPr>
                            <a:rPr lang="es-AR" sz="2200" b="0" i="1" smtClean="0">
                              <a:latin typeface="Cambria Math" panose="02040503050406030204" pitchFamily="18" charset="0"/>
                            </a:rPr>
                          </m:ctrlPr>
                        </m:fPr>
                        <m:num>
                          <m:r>
                            <a:rPr lang="es-AR" sz="2200" b="0" i="1" smtClean="0">
                              <a:latin typeface="Cambria Math" panose="02040503050406030204" pitchFamily="18" charset="0"/>
                            </a:rPr>
                            <m:t>2</m:t>
                          </m:r>
                          <m:r>
                            <a:rPr lang="es-AR" sz="2200" b="0" i="1" smtClean="0">
                              <a:latin typeface="Cambria Math" panose="02040503050406030204" pitchFamily="18" charset="0"/>
                              <a:ea typeface="Cambria Math" panose="02040503050406030204" pitchFamily="18" charset="0"/>
                            </a:rPr>
                            <m:t>𝜋</m:t>
                          </m:r>
                        </m:num>
                        <m:den>
                          <m:r>
                            <a:rPr lang="es-AR" sz="2200" b="0" i="1" smtClean="0">
                              <a:latin typeface="Cambria Math" panose="02040503050406030204" pitchFamily="18" charset="0"/>
                            </a:rPr>
                            <m:t>𝑇</m:t>
                          </m:r>
                        </m:den>
                      </m:f>
                      <m:r>
                        <a:rPr lang="es-AR" sz="2200" b="0" i="1" smtClean="0">
                          <a:latin typeface="Cambria Math" panose="02040503050406030204" pitchFamily="18" charset="0"/>
                        </a:rPr>
                        <m:t> </m:t>
                      </m:r>
                      <m:r>
                        <a:rPr lang="es-AR" sz="2200" b="0" i="1" smtClean="0">
                          <a:latin typeface="Cambria Math" panose="02040503050406030204" pitchFamily="18" charset="0"/>
                        </a:rPr>
                        <m:t>𝑟</m:t>
                      </m:r>
                    </m:oMath>
                  </m:oMathPara>
                </a14:m>
                <a:endParaRPr lang="es-AR" sz="2200" dirty="0"/>
              </a:p>
            </p:txBody>
          </p:sp>
        </mc:Choice>
        <mc:Fallback xmlns="">
          <p:sp>
            <p:nvSpPr>
              <p:cNvPr id="10" name="CuadroTexto 9">
                <a:extLst>
                  <a:ext uri="{FF2B5EF4-FFF2-40B4-BE49-F238E27FC236}">
                    <a16:creationId xmlns:a16="http://schemas.microsoft.com/office/drawing/2014/main" id="{17C56DDE-B418-415F-996C-570B2B3DA7AD}"/>
                  </a:ext>
                </a:extLst>
              </p:cNvPr>
              <p:cNvSpPr txBox="1">
                <a:spLocks noRot="1" noChangeAspect="1" noMove="1" noResize="1" noEditPoints="1" noAdjustHandles="1" noChangeArrowheads="1" noChangeShapeType="1" noTextEdit="1"/>
              </p:cNvSpPr>
              <p:nvPr/>
            </p:nvSpPr>
            <p:spPr>
              <a:xfrm>
                <a:off x="258416" y="4451295"/>
                <a:ext cx="2854499" cy="638893"/>
              </a:xfrm>
              <a:prstGeom prst="rect">
                <a:avLst/>
              </a:prstGeom>
              <a:blipFill>
                <a:blip r:embed="rId2"/>
                <a:stretch>
                  <a:fillRect/>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12" name="CuadroTexto 11">
                <a:extLst>
                  <a:ext uri="{FF2B5EF4-FFF2-40B4-BE49-F238E27FC236}">
                    <a16:creationId xmlns:a16="http://schemas.microsoft.com/office/drawing/2014/main" id="{4D3BDE88-D491-4BD4-9FC8-6B21A7487A02}"/>
                  </a:ext>
                </a:extLst>
              </p:cNvPr>
              <p:cNvSpPr txBox="1"/>
              <p:nvPr/>
            </p:nvSpPr>
            <p:spPr>
              <a:xfrm>
                <a:off x="258416" y="6257978"/>
                <a:ext cx="3876263" cy="338554"/>
              </a:xfrm>
              <a:prstGeom prst="rect">
                <a:avLst/>
              </a:prstGeom>
              <a:noFill/>
            </p:spPr>
            <p:txBody>
              <a:bodyPr wrap="square" lIns="0" tIns="0" rIns="0" bIns="0" rtlCol="0">
                <a:spAutoFit/>
              </a:bodyPr>
              <a:lstStyle/>
              <a:p>
                <a14:m>
                  <m:oMath xmlns:m="http://schemas.openxmlformats.org/officeDocument/2006/math">
                    <m:r>
                      <a:rPr lang="es-AR" sz="2200" b="0" i="1" smtClean="0">
                        <a:latin typeface="Cambria Math" panose="02040503050406030204" pitchFamily="18" charset="0"/>
                      </a:rPr>
                      <m:t>𝑇</m:t>
                    </m:r>
                    <m:r>
                      <a:rPr lang="es-AR" sz="2200" b="0" i="1" smtClean="0">
                        <a:latin typeface="Cambria Math" panose="02040503050406030204" pitchFamily="18" charset="0"/>
                      </a:rPr>
                      <m:t>=5.222, 14 </m:t>
                    </m:r>
                    <m:r>
                      <a:rPr lang="es-AR" sz="2200" b="0" i="1" smtClean="0">
                        <a:latin typeface="Cambria Math" panose="02040503050406030204" pitchFamily="18" charset="0"/>
                      </a:rPr>
                      <m:t>𝑠</m:t>
                    </m:r>
                    <m:r>
                      <a:rPr lang="es-AR" sz="2200" b="0" i="1" smtClean="0">
                        <a:latin typeface="Cambria Math" panose="02040503050406030204" pitchFamily="18" charset="0"/>
                      </a:rPr>
                      <m:t>=87 </m:t>
                    </m:r>
                    <m:r>
                      <a:rPr lang="es-AR" sz="2200" b="0" i="1" smtClean="0">
                        <a:latin typeface="Cambria Math" panose="02040503050406030204" pitchFamily="18" charset="0"/>
                      </a:rPr>
                      <m:t>𝑚𝑖𝑛</m:t>
                    </m:r>
                  </m:oMath>
                </a14:m>
                <a:r>
                  <a:rPr lang="es-AR" sz="2200" dirty="0">
                    <a:latin typeface="+mn-lt"/>
                  </a:rPr>
                  <a:t> </a:t>
                </a:r>
              </a:p>
            </p:txBody>
          </p:sp>
        </mc:Choice>
        <mc:Fallback xmlns="">
          <p:sp>
            <p:nvSpPr>
              <p:cNvPr id="12" name="CuadroTexto 11">
                <a:extLst>
                  <a:ext uri="{FF2B5EF4-FFF2-40B4-BE49-F238E27FC236}">
                    <a16:creationId xmlns:a16="http://schemas.microsoft.com/office/drawing/2014/main" id="{4D3BDE88-D491-4BD4-9FC8-6B21A7487A02}"/>
                  </a:ext>
                </a:extLst>
              </p:cNvPr>
              <p:cNvSpPr txBox="1">
                <a:spLocks noRot="1" noChangeAspect="1" noMove="1" noResize="1" noEditPoints="1" noAdjustHandles="1" noChangeArrowheads="1" noChangeShapeType="1" noTextEdit="1"/>
              </p:cNvSpPr>
              <p:nvPr/>
            </p:nvSpPr>
            <p:spPr>
              <a:xfrm>
                <a:off x="258416" y="6257978"/>
                <a:ext cx="3876263" cy="338554"/>
              </a:xfrm>
              <a:prstGeom prst="rect">
                <a:avLst/>
              </a:prstGeom>
              <a:blipFill>
                <a:blip r:embed="rId3"/>
                <a:stretch>
                  <a:fillRect l="-2516" b="-10909"/>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15" name="CuadroTexto 14">
                <a:extLst>
                  <a:ext uri="{FF2B5EF4-FFF2-40B4-BE49-F238E27FC236}">
                    <a16:creationId xmlns:a16="http://schemas.microsoft.com/office/drawing/2014/main" id="{EFB83D13-1286-4DB6-8087-2C92D0BB522C}"/>
                  </a:ext>
                </a:extLst>
              </p:cNvPr>
              <p:cNvSpPr txBox="1"/>
              <p:nvPr/>
            </p:nvSpPr>
            <p:spPr>
              <a:xfrm>
                <a:off x="258416" y="5300679"/>
                <a:ext cx="3970702" cy="91608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AR" sz="2200" b="0" i="1" smtClean="0">
                          <a:latin typeface="Cambria Math" panose="02040503050406030204" pitchFamily="18" charset="0"/>
                        </a:rPr>
                        <m:t>𝑇</m:t>
                      </m:r>
                      <m:r>
                        <a:rPr lang="es-AR" sz="2200" b="0" i="1" smtClean="0">
                          <a:latin typeface="Cambria Math" panose="02040503050406030204" pitchFamily="18" charset="0"/>
                        </a:rPr>
                        <m:t>= </m:t>
                      </m:r>
                      <m:f>
                        <m:fPr>
                          <m:ctrlPr>
                            <a:rPr lang="es-AR" sz="2200" b="0" i="1" smtClean="0">
                              <a:latin typeface="Cambria Math" panose="02040503050406030204" pitchFamily="18" charset="0"/>
                            </a:rPr>
                          </m:ctrlPr>
                        </m:fPr>
                        <m:num>
                          <m:r>
                            <a:rPr lang="es-AR" sz="2200" b="0" i="1" smtClean="0">
                              <a:latin typeface="Cambria Math" panose="02040503050406030204" pitchFamily="18" charset="0"/>
                            </a:rPr>
                            <m:t>2</m:t>
                          </m:r>
                          <m:r>
                            <a:rPr lang="es-AR" sz="2200" b="0" i="1" smtClean="0">
                              <a:latin typeface="Cambria Math" panose="02040503050406030204" pitchFamily="18" charset="0"/>
                              <a:ea typeface="Cambria Math" panose="02040503050406030204" pitchFamily="18" charset="0"/>
                            </a:rPr>
                            <m:t>𝜋</m:t>
                          </m:r>
                        </m:num>
                        <m:den>
                          <m:sSub>
                            <m:sSubPr>
                              <m:ctrlPr>
                                <a:rPr lang="es-AR" sz="2200" b="0" i="1" smtClean="0">
                                  <a:latin typeface="Cambria Math" panose="02040503050406030204" pitchFamily="18" charset="0"/>
                                </a:rPr>
                              </m:ctrlPr>
                            </m:sSubPr>
                            <m:e>
                              <m:r>
                                <a:rPr lang="es-AR" sz="2200" b="0" i="1" smtClean="0">
                                  <a:latin typeface="Cambria Math" panose="02040503050406030204" pitchFamily="18" charset="0"/>
                                </a:rPr>
                                <m:t>𝑣</m:t>
                              </m:r>
                            </m:e>
                            <m:sub>
                              <m:r>
                                <a:rPr lang="es-AR" sz="2200" b="0" i="1" smtClean="0">
                                  <a:latin typeface="Cambria Math" panose="02040503050406030204" pitchFamily="18" charset="0"/>
                                </a:rPr>
                                <m:t>𝑡</m:t>
                              </m:r>
                            </m:sub>
                          </m:sSub>
                        </m:den>
                      </m:f>
                      <m:r>
                        <a:rPr lang="es-AR" sz="2200" b="0" i="1" smtClean="0">
                          <a:latin typeface="Cambria Math" panose="02040503050406030204" pitchFamily="18" charset="0"/>
                        </a:rPr>
                        <m:t> </m:t>
                      </m:r>
                      <m:r>
                        <a:rPr lang="es-AR" sz="2200" b="0" i="1" smtClean="0">
                          <a:latin typeface="Cambria Math" panose="02040503050406030204" pitchFamily="18" charset="0"/>
                        </a:rPr>
                        <m:t>𝑟</m:t>
                      </m:r>
                      <m:r>
                        <a:rPr lang="es-AR" sz="2200" b="0" i="1" smtClean="0">
                          <a:latin typeface="Cambria Math" panose="02040503050406030204" pitchFamily="18" charset="0"/>
                        </a:rPr>
                        <m:t>= </m:t>
                      </m:r>
                      <m:f>
                        <m:fPr>
                          <m:ctrlPr>
                            <a:rPr lang="es-AR" sz="2200" b="0" i="1" smtClean="0">
                              <a:latin typeface="Cambria Math" panose="02040503050406030204" pitchFamily="18" charset="0"/>
                            </a:rPr>
                          </m:ctrlPr>
                        </m:fPr>
                        <m:num>
                          <m:r>
                            <a:rPr lang="es-AR" sz="2200" i="1">
                              <a:latin typeface="Cambria Math" panose="02040503050406030204" pitchFamily="18" charset="0"/>
                            </a:rPr>
                            <m:t>2</m:t>
                          </m:r>
                          <m:r>
                            <a:rPr lang="es-AR" sz="2200" i="1">
                              <a:latin typeface="Cambria Math" panose="02040503050406030204" pitchFamily="18" charset="0"/>
                              <a:ea typeface="Cambria Math" panose="02040503050406030204" pitchFamily="18" charset="0"/>
                            </a:rPr>
                            <m:t>𝜋</m:t>
                          </m:r>
                        </m:num>
                        <m:den>
                          <m:r>
                            <a:rPr lang="es-AR" sz="2200" b="0" i="1" smtClean="0">
                              <a:latin typeface="Cambria Math" panose="02040503050406030204" pitchFamily="18" charset="0"/>
                            </a:rPr>
                            <m:t>7,67 </m:t>
                          </m:r>
                          <m:f>
                            <m:fPr>
                              <m:ctrlPr>
                                <a:rPr lang="es-AR" sz="2200" b="0" i="1" smtClean="0">
                                  <a:latin typeface="Cambria Math" panose="02040503050406030204" pitchFamily="18" charset="0"/>
                                </a:rPr>
                              </m:ctrlPr>
                            </m:fPr>
                            <m:num>
                              <m:r>
                                <a:rPr lang="es-AR" sz="2200" b="0" i="1" smtClean="0">
                                  <a:latin typeface="Cambria Math" panose="02040503050406030204" pitchFamily="18" charset="0"/>
                                </a:rPr>
                                <m:t>𝑘𝑚</m:t>
                              </m:r>
                            </m:num>
                            <m:den>
                              <m:r>
                                <a:rPr lang="es-AR" sz="2200" b="0" i="1" smtClean="0">
                                  <a:latin typeface="Cambria Math" panose="02040503050406030204" pitchFamily="18" charset="0"/>
                                </a:rPr>
                                <m:t>𝑠</m:t>
                              </m:r>
                            </m:den>
                          </m:f>
                        </m:den>
                      </m:f>
                      <m:r>
                        <a:rPr lang="es-AR" sz="2200" b="0" i="1" smtClean="0">
                          <a:latin typeface="Cambria Math" panose="02040503050406030204" pitchFamily="18" charset="0"/>
                        </a:rPr>
                        <m:t> 6.378 </m:t>
                      </m:r>
                      <m:r>
                        <a:rPr lang="es-AR" sz="2200" b="0" i="1" smtClean="0">
                          <a:latin typeface="Cambria Math" panose="02040503050406030204" pitchFamily="18" charset="0"/>
                        </a:rPr>
                        <m:t>𝑘𝑚</m:t>
                      </m:r>
                    </m:oMath>
                  </m:oMathPara>
                </a14:m>
                <a:endParaRPr lang="es-AR" sz="2200" dirty="0"/>
              </a:p>
            </p:txBody>
          </p:sp>
        </mc:Choice>
        <mc:Fallback xmlns="">
          <p:sp>
            <p:nvSpPr>
              <p:cNvPr id="15" name="CuadroTexto 14">
                <a:extLst>
                  <a:ext uri="{FF2B5EF4-FFF2-40B4-BE49-F238E27FC236}">
                    <a16:creationId xmlns:a16="http://schemas.microsoft.com/office/drawing/2014/main" id="{EFB83D13-1286-4DB6-8087-2C92D0BB522C}"/>
                  </a:ext>
                </a:extLst>
              </p:cNvPr>
              <p:cNvSpPr txBox="1">
                <a:spLocks noRot="1" noChangeAspect="1" noMove="1" noResize="1" noEditPoints="1" noAdjustHandles="1" noChangeArrowheads="1" noChangeShapeType="1" noTextEdit="1"/>
              </p:cNvSpPr>
              <p:nvPr/>
            </p:nvSpPr>
            <p:spPr>
              <a:xfrm>
                <a:off x="258416" y="5300679"/>
                <a:ext cx="3970702" cy="916085"/>
              </a:xfrm>
              <a:prstGeom prst="rect">
                <a:avLst/>
              </a:prstGeom>
              <a:blipFill>
                <a:blip r:embed="rId4"/>
                <a:stretch>
                  <a:fillRect/>
                </a:stretch>
              </a:blipFill>
            </p:spPr>
            <p:txBody>
              <a:bodyPr/>
              <a:lstStyle/>
              <a:p>
                <a:r>
                  <a:rPr lang="es-AR">
                    <a:noFill/>
                  </a:rPr>
                  <a:t> </a:t>
                </a:r>
              </a:p>
            </p:txBody>
          </p:sp>
        </mc:Fallback>
      </mc:AlternateContent>
      <p:pic>
        <p:nvPicPr>
          <p:cNvPr id="16" name="Imagen 15">
            <a:extLst>
              <a:ext uri="{FF2B5EF4-FFF2-40B4-BE49-F238E27FC236}">
                <a16:creationId xmlns:a16="http://schemas.microsoft.com/office/drawing/2014/main" id="{F7F58F3A-340C-4B05-AC3F-0AFADADECAE7}"/>
              </a:ext>
            </a:extLst>
          </p:cNvPr>
          <p:cNvPicPr>
            <a:picLocks noChangeAspect="1"/>
          </p:cNvPicPr>
          <p:nvPr/>
        </p:nvPicPr>
        <p:blipFill>
          <a:blip r:embed="rId5"/>
          <a:stretch>
            <a:fillRect/>
          </a:stretch>
        </p:blipFill>
        <p:spPr>
          <a:xfrm>
            <a:off x="4953829" y="2703443"/>
            <a:ext cx="3952046" cy="3723812"/>
          </a:xfrm>
          <a:prstGeom prst="rect">
            <a:avLst/>
          </a:prstGeom>
        </p:spPr>
      </p:pic>
      <p:sp>
        <p:nvSpPr>
          <p:cNvPr id="7" name="CuadroTexto 6">
            <a:extLst>
              <a:ext uri="{FF2B5EF4-FFF2-40B4-BE49-F238E27FC236}">
                <a16:creationId xmlns:a16="http://schemas.microsoft.com/office/drawing/2014/main" id="{CBA674AF-CBEF-4348-8397-7EE8C2F27B9D}"/>
              </a:ext>
            </a:extLst>
          </p:cNvPr>
          <p:cNvSpPr txBox="1">
            <a:spLocks noChangeArrowheads="1"/>
          </p:cNvSpPr>
          <p:nvPr/>
        </p:nvSpPr>
        <p:spPr bwMode="auto">
          <a:xfrm>
            <a:off x="155575" y="2482295"/>
            <a:ext cx="6656043"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AR" altLang="es-AR" sz="2200" dirty="0"/>
              <a:t>Datos:</a:t>
            </a:r>
          </a:p>
          <a:p>
            <a:r>
              <a:rPr lang="es-AR" sz="2200" i="1" dirty="0">
                <a:latin typeface="Times New Roman" panose="02020603050405020304" pitchFamily="18" charset="0"/>
                <a:cs typeface="Times New Roman" panose="02020603050405020304" pitchFamily="18" charset="0"/>
              </a:rPr>
              <a:t>h</a:t>
            </a:r>
            <a:r>
              <a:rPr lang="es-AR" sz="2200" dirty="0"/>
              <a:t> = 403 km</a:t>
            </a:r>
          </a:p>
          <a:p>
            <a:r>
              <a:rPr lang="es-AR" sz="2200" i="1" dirty="0" err="1">
                <a:latin typeface="Times New Roman" panose="02020603050405020304" pitchFamily="18" charset="0"/>
                <a:cs typeface="Times New Roman" panose="02020603050405020304" pitchFamily="18" charset="0"/>
              </a:rPr>
              <a:t>r</a:t>
            </a:r>
            <a:r>
              <a:rPr lang="es-AR" sz="2200" i="1" baseline="-25000" dirty="0" err="1">
                <a:latin typeface="Times New Roman" panose="02020603050405020304" pitchFamily="18" charset="0"/>
                <a:cs typeface="Times New Roman" panose="02020603050405020304" pitchFamily="18" charset="0"/>
              </a:rPr>
              <a:t>t</a:t>
            </a:r>
            <a:r>
              <a:rPr lang="es-AR" sz="2200" dirty="0"/>
              <a:t> = 6378 km </a:t>
            </a:r>
          </a:p>
          <a:p>
            <a:r>
              <a:rPr lang="es-AR" altLang="es-AR" sz="2200" i="1" dirty="0">
                <a:latin typeface="Times New Roman" panose="02020603050405020304" pitchFamily="18" charset="0"/>
                <a:cs typeface="Times New Roman" panose="02020603050405020304" pitchFamily="18" charset="0"/>
              </a:rPr>
              <a:t>r = </a:t>
            </a:r>
            <a:r>
              <a:rPr lang="es-AR" altLang="es-AR" sz="2200" dirty="0"/>
              <a:t>6.781 km</a:t>
            </a:r>
          </a:p>
          <a:p>
            <a:r>
              <a:rPr lang="es-AR" altLang="es-AR" sz="2200" i="1" dirty="0" err="1">
                <a:latin typeface="Times New Roman" panose="02020603050405020304" pitchFamily="18" charset="0"/>
                <a:cs typeface="Times New Roman" panose="02020603050405020304" pitchFamily="18" charset="0"/>
              </a:rPr>
              <a:t>v</a:t>
            </a:r>
            <a:r>
              <a:rPr lang="es-AR" altLang="es-AR" sz="2200" i="1" baseline="-25000" dirty="0" err="1">
                <a:latin typeface="Times New Roman" panose="02020603050405020304" pitchFamily="18" charset="0"/>
                <a:cs typeface="Times New Roman" panose="02020603050405020304" pitchFamily="18" charset="0"/>
              </a:rPr>
              <a:t>t</a:t>
            </a:r>
            <a:r>
              <a:rPr lang="es-AR" altLang="es-AR" sz="2200" i="1" dirty="0">
                <a:latin typeface="Times New Roman" panose="02020603050405020304" pitchFamily="18" charset="0"/>
                <a:cs typeface="Times New Roman" panose="02020603050405020304" pitchFamily="18" charset="0"/>
              </a:rPr>
              <a:t> </a:t>
            </a:r>
            <a:r>
              <a:rPr lang="es-AR" altLang="es-AR" sz="2200" dirty="0"/>
              <a:t>= 7,67 km/s </a:t>
            </a:r>
            <a:r>
              <a:rPr lang="es-AR" altLang="es-AR" sz="2000" dirty="0"/>
              <a:t>(</a:t>
            </a:r>
            <a:r>
              <a:rPr lang="es-AR" sz="2000" dirty="0"/>
              <a:t>7.670 m/s= 27.612 km/h) </a:t>
            </a:r>
            <a:endParaRPr lang="es-AR" altLang="es-AR" sz="20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1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2" grpId="0"/>
      <p:bldP spid="15"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C130679E-6DCC-49E2-87D0-D4696E491ACA}"/>
              </a:ext>
            </a:extLst>
          </p:cNvPr>
          <p:cNvSpPr>
            <a:spLocks noChangeArrowheads="1"/>
          </p:cNvSpPr>
          <p:nvPr/>
        </p:nvSpPr>
        <p:spPr bwMode="auto">
          <a:xfrm>
            <a:off x="168275" y="887413"/>
            <a:ext cx="8307388"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07000"/>
              </a:lnSpc>
            </a:pPr>
            <a:r>
              <a:rPr lang="es-AR" altLang="es-AR" sz="2200">
                <a:solidFill>
                  <a:srgbClr val="000000"/>
                </a:solidFill>
              </a:rPr>
              <a:t>En el movimiento circular uniforme la rapidez es constante, pero la aceleración no es nula.</a:t>
            </a:r>
          </a:p>
        </p:txBody>
      </p:sp>
      <p:sp>
        <p:nvSpPr>
          <p:cNvPr id="3" name="Rectángulo 2">
            <a:extLst>
              <a:ext uri="{FF2B5EF4-FFF2-40B4-BE49-F238E27FC236}">
                <a16:creationId xmlns:a16="http://schemas.microsoft.com/office/drawing/2014/main" id="{35DCF8AB-DDE5-4127-8BD9-540D538B91C6}"/>
              </a:ext>
            </a:extLst>
          </p:cNvPr>
          <p:cNvSpPr>
            <a:spLocks noChangeArrowheads="1"/>
          </p:cNvSpPr>
          <p:nvPr/>
        </p:nvSpPr>
        <p:spPr bwMode="auto">
          <a:xfrm>
            <a:off x="168275" y="1997075"/>
            <a:ext cx="3648075"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AR" altLang="es-AR" sz="2200">
                <a:solidFill>
                  <a:srgbClr val="000000"/>
                </a:solidFill>
              </a:rPr>
              <a:t>El movimiento circular uniforme es un movimiento de rapidez constante, pero no de velocidad constante.</a:t>
            </a:r>
          </a:p>
        </p:txBody>
      </p:sp>
      <p:sp>
        <p:nvSpPr>
          <p:cNvPr id="4" name="Rectángulo 3">
            <a:extLst>
              <a:ext uri="{FF2B5EF4-FFF2-40B4-BE49-F238E27FC236}">
                <a16:creationId xmlns:a16="http://schemas.microsoft.com/office/drawing/2014/main" id="{4542D8CE-D730-450C-ACBC-77FAB71CA7EF}"/>
              </a:ext>
            </a:extLst>
          </p:cNvPr>
          <p:cNvSpPr>
            <a:spLocks noChangeArrowheads="1"/>
          </p:cNvSpPr>
          <p:nvPr/>
        </p:nvSpPr>
        <p:spPr bwMode="auto">
          <a:xfrm>
            <a:off x="168275" y="3884613"/>
            <a:ext cx="3648075"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AR" altLang="es-AR" sz="2200">
                <a:solidFill>
                  <a:srgbClr val="000000"/>
                </a:solidFill>
              </a:rPr>
              <a:t>Un cambio de dirección del vector </a:t>
            </a:r>
            <a:r>
              <a:rPr lang="es-AR" altLang="es-AR" sz="2200" i="1">
                <a:solidFill>
                  <a:srgbClr val="000000"/>
                </a:solidFill>
                <a:latin typeface="Times New Roman" panose="02020603050405020304" pitchFamily="18" charset="0"/>
                <a:cs typeface="Times New Roman" panose="02020603050405020304" pitchFamily="18" charset="0"/>
              </a:rPr>
              <a:t>v</a:t>
            </a:r>
            <a:r>
              <a:rPr lang="es-AR" altLang="es-AR" sz="2200">
                <a:solidFill>
                  <a:srgbClr val="000000"/>
                </a:solidFill>
              </a:rPr>
              <a:t> en cada instante supone la existencia de una aceleración, denominada </a:t>
            </a:r>
            <a:r>
              <a:rPr lang="es-AR" altLang="es-AR" sz="2200" b="1">
                <a:solidFill>
                  <a:srgbClr val="FF0000"/>
                </a:solidFill>
              </a:rPr>
              <a:t>aceleración centrípeta</a:t>
            </a:r>
            <a:r>
              <a:rPr lang="es-AR" altLang="es-AR" sz="2200">
                <a:solidFill>
                  <a:srgbClr val="000000"/>
                </a:solidFill>
              </a:rPr>
              <a:t>.</a:t>
            </a:r>
          </a:p>
        </p:txBody>
      </p:sp>
      <p:sp>
        <p:nvSpPr>
          <p:cNvPr id="8" name="CuadroTexto 7">
            <a:extLst>
              <a:ext uri="{FF2B5EF4-FFF2-40B4-BE49-F238E27FC236}">
                <a16:creationId xmlns:a16="http://schemas.microsoft.com/office/drawing/2014/main" id="{42B8AFF5-8D45-47B7-A0B7-96440B73DACA}"/>
              </a:ext>
            </a:extLst>
          </p:cNvPr>
          <p:cNvSpPr txBox="1"/>
          <p:nvPr/>
        </p:nvSpPr>
        <p:spPr>
          <a:xfrm>
            <a:off x="168275" y="131763"/>
            <a:ext cx="8729663" cy="430212"/>
          </a:xfrm>
          <a:prstGeom prst="rect">
            <a:avLst/>
          </a:prstGeom>
          <a:solidFill>
            <a:schemeClr val="tx1"/>
          </a:solidFill>
        </p:spPr>
        <p:txBody>
          <a:bodyPr>
            <a:spAutoFit/>
          </a:bodyPr>
          <a:lstStyle/>
          <a:p>
            <a:pPr>
              <a:defRPr/>
            </a:pPr>
            <a:r>
              <a:rPr lang="es-AR" sz="2200" b="1" dirty="0">
                <a:solidFill>
                  <a:srgbClr val="FFFF00"/>
                </a:solidFill>
                <a:latin typeface="+mn-lt"/>
                <a:ea typeface="+mj-ea"/>
                <a:cs typeface="+mj-cs"/>
              </a:rPr>
              <a:t>Aceleración centrípeta. </a:t>
            </a:r>
          </a:p>
        </p:txBody>
      </p:sp>
      <p:pic>
        <p:nvPicPr>
          <p:cNvPr id="1026" name="Picture 2" descr="Aceleración Centrípeta">
            <a:extLst>
              <a:ext uri="{FF2B5EF4-FFF2-40B4-BE49-F238E27FC236}">
                <a16:creationId xmlns:a16="http://schemas.microsoft.com/office/drawing/2014/main" id="{8C8146BD-A858-4322-B35F-DFB361780ED7}"/>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5792" t="6889" r="8661" b="7697"/>
          <a:stretch>
            <a:fillRect/>
          </a:stretch>
        </p:blipFill>
        <p:spPr bwMode="auto">
          <a:xfrm>
            <a:off x="4321175" y="1704975"/>
            <a:ext cx="4392613" cy="396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ángulo 11">
            <a:extLst>
              <a:ext uri="{FF2B5EF4-FFF2-40B4-BE49-F238E27FC236}">
                <a16:creationId xmlns:a16="http://schemas.microsoft.com/office/drawing/2014/main" id="{7E926732-5CE4-4179-AFB2-A1BDCC8D28EB}"/>
              </a:ext>
            </a:extLst>
          </p:cNvPr>
          <p:cNvSpPr/>
          <p:nvPr/>
        </p:nvSpPr>
        <p:spPr>
          <a:xfrm>
            <a:off x="168275" y="3736975"/>
            <a:ext cx="3648075" cy="24511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par>
                          <p:cTn id="15" fill="hold" nodeType="afterGroup">
                            <p:stCondLst>
                              <p:cond delay="0"/>
                            </p:stCondLst>
                            <p:childTnLst>
                              <p:par>
                                <p:cTn id="16" presetID="1" presetClass="entr" presetSubtype="0" fill="hold" nodeType="afterEffect">
                                  <p:stCondLst>
                                    <p:cond delay="0"/>
                                  </p:stCondLst>
                                  <p:childTnLst>
                                    <p:set>
                                      <p:cBhvr>
                                        <p:cTn id="17" dur="1" fill="hold">
                                          <p:stCondLst>
                                            <p:cond delay="0"/>
                                          </p:stCondLst>
                                        </p:cTn>
                                        <p:tgtEl>
                                          <p:spTgt spid="1026"/>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p:bldP spid="4" grpId="0"/>
      <p:bldP spid="8" grpId="0" animBg="1"/>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A0F573C7-3C54-40C7-B4AE-32CDD19A2CEF}"/>
              </a:ext>
            </a:extLst>
          </p:cNvPr>
          <p:cNvSpPr>
            <a:spLocks noChangeArrowheads="1"/>
          </p:cNvSpPr>
          <p:nvPr/>
        </p:nvSpPr>
        <p:spPr bwMode="auto">
          <a:xfrm>
            <a:off x="158750" y="227013"/>
            <a:ext cx="78740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s-AR" altLang="es-AR" sz="2200">
                <a:solidFill>
                  <a:srgbClr val="000000"/>
                </a:solidFill>
              </a:rPr>
              <a:t>Esta aceleración hace posible el giro del cuerpo, pero no aumenta ni disminuye su rapidez, y se indica con </a:t>
            </a:r>
            <a:r>
              <a:rPr lang="es-AR" altLang="es-AR" sz="2200" b="1" i="1">
                <a:solidFill>
                  <a:srgbClr val="000000"/>
                </a:solidFill>
                <a:latin typeface="Times New Roman" panose="02020603050405020304" pitchFamily="18" charset="0"/>
                <a:cs typeface="Times New Roman" panose="02020603050405020304" pitchFamily="18" charset="0"/>
              </a:rPr>
              <a:t>a</a:t>
            </a:r>
            <a:r>
              <a:rPr lang="es-AR" altLang="es-AR" sz="2200" i="1" baseline="-25000">
                <a:solidFill>
                  <a:srgbClr val="000000"/>
                </a:solidFill>
                <a:latin typeface="Times New Roman" panose="02020603050405020304" pitchFamily="18" charset="0"/>
                <a:cs typeface="Times New Roman" panose="02020603050405020304" pitchFamily="18" charset="0"/>
              </a:rPr>
              <a:t>c</a:t>
            </a:r>
            <a:r>
              <a:rPr lang="es-AR" altLang="es-AR" sz="2200">
                <a:solidFill>
                  <a:srgbClr val="000000"/>
                </a:solidFill>
              </a:rPr>
              <a:t> </a:t>
            </a:r>
          </a:p>
        </p:txBody>
      </p:sp>
      <p:pic>
        <p:nvPicPr>
          <p:cNvPr id="8" name="Imagen 7">
            <a:extLst>
              <a:ext uri="{FF2B5EF4-FFF2-40B4-BE49-F238E27FC236}">
                <a16:creationId xmlns:a16="http://schemas.microsoft.com/office/drawing/2014/main" id="{7AC279A0-893B-488E-BF64-8D319D041F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1253" t="33760" r="11909" b="27026"/>
          <a:stretch>
            <a:fillRect/>
          </a:stretch>
        </p:blipFill>
        <p:spPr bwMode="auto">
          <a:xfrm>
            <a:off x="2597150" y="1282700"/>
            <a:ext cx="6148388" cy="495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ángulo 2">
            <a:extLst>
              <a:ext uri="{FF2B5EF4-FFF2-40B4-BE49-F238E27FC236}">
                <a16:creationId xmlns:a16="http://schemas.microsoft.com/office/drawing/2014/main" id="{9CAB6B31-A099-4A27-9358-15D754F07CB5}"/>
              </a:ext>
            </a:extLst>
          </p:cNvPr>
          <p:cNvSpPr>
            <a:spLocks noChangeArrowheads="1"/>
          </p:cNvSpPr>
          <p:nvPr/>
        </p:nvSpPr>
        <p:spPr bwMode="auto">
          <a:xfrm>
            <a:off x="158750" y="1282700"/>
            <a:ext cx="24384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AR" altLang="es-AR" sz="2200">
                <a:solidFill>
                  <a:srgbClr val="000000"/>
                </a:solidFill>
              </a:rPr>
              <a:t>El vector aceleración es siempre perpendicular (normal) a la trayectoria y, por lo tanto, se dirige hacia adentro (!nunca hacia afuera!) al centro de la trayectoria circular.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nodeType="afterGroup">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C68858AB-0680-4461-A964-8455A6D9787A}"/>
              </a:ext>
            </a:extLst>
          </p:cNvPr>
          <p:cNvSpPr>
            <a:spLocks noChangeArrowheads="1"/>
          </p:cNvSpPr>
          <p:nvPr/>
        </p:nvSpPr>
        <p:spPr bwMode="auto">
          <a:xfrm>
            <a:off x="147638" y="223838"/>
            <a:ext cx="8678862"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s-AR" altLang="es-AR" sz="2200">
                <a:solidFill>
                  <a:srgbClr val="000000"/>
                </a:solidFill>
              </a:rPr>
              <a:t>La magnitud de la aceleración en el movimiento circular uniforme se relaciona de manera sencilla con la rapidez de la partícula y el radio del círculo y está dada por la expresión:</a:t>
            </a:r>
          </a:p>
        </p:txBody>
      </p:sp>
      <p:sp>
        <p:nvSpPr>
          <p:cNvPr id="9" name="Rectángulo 8">
            <a:extLst>
              <a:ext uri="{FF2B5EF4-FFF2-40B4-BE49-F238E27FC236}">
                <a16:creationId xmlns:a16="http://schemas.microsoft.com/office/drawing/2014/main" id="{163CC14B-FEDB-4EF3-85F3-8BD30B3C35C8}"/>
              </a:ext>
            </a:extLst>
          </p:cNvPr>
          <p:cNvSpPr>
            <a:spLocks noRot="1" noChangeAspect="1" noMove="1" noResize="1" noEditPoints="1" noAdjustHandles="1" noChangeArrowheads="1" noChangeShapeType="1" noTextEdit="1"/>
          </p:cNvSpPr>
          <p:nvPr/>
        </p:nvSpPr>
        <p:spPr>
          <a:xfrm>
            <a:off x="830156" y="1507503"/>
            <a:ext cx="1157176" cy="769441"/>
          </a:xfrm>
          <a:prstGeom prst="rect">
            <a:avLst/>
          </a:prstGeom>
          <a:blipFill>
            <a:blip r:embed="rId2"/>
            <a:stretch>
              <a:fillRect/>
            </a:stretch>
          </a:blipFill>
        </p:spPr>
        <p:txBody>
          <a:bodyPr/>
          <a:lstStyle/>
          <a:p>
            <a:r>
              <a:rPr lang="es-AR">
                <a:noFill/>
              </a:rPr>
              <a:t> </a:t>
            </a:r>
          </a:p>
        </p:txBody>
      </p:sp>
      <p:sp>
        <p:nvSpPr>
          <p:cNvPr id="10" name="Rectángulo 9">
            <a:extLst>
              <a:ext uri="{FF2B5EF4-FFF2-40B4-BE49-F238E27FC236}">
                <a16:creationId xmlns:a16="http://schemas.microsoft.com/office/drawing/2014/main" id="{657776D6-D0D6-4F98-82EA-69D8708FF0D5}"/>
              </a:ext>
            </a:extLst>
          </p:cNvPr>
          <p:cNvSpPr>
            <a:spLocks noChangeArrowheads="1"/>
          </p:cNvSpPr>
          <p:nvPr/>
        </p:nvSpPr>
        <p:spPr bwMode="auto">
          <a:xfrm>
            <a:off x="171450" y="2662238"/>
            <a:ext cx="8677275"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s-AR" altLang="es-AR" sz="2200">
                <a:solidFill>
                  <a:srgbClr val="000000"/>
                </a:solidFill>
              </a:rPr>
              <a:t>Donde:</a:t>
            </a:r>
          </a:p>
          <a:p>
            <a:pPr algn="just"/>
            <a:r>
              <a:rPr lang="es-AR" altLang="es-AR" sz="2200" i="1">
                <a:solidFill>
                  <a:srgbClr val="000000"/>
                </a:solidFill>
                <a:latin typeface="Times New Roman" panose="02020603050405020304" pitchFamily="18" charset="0"/>
                <a:cs typeface="Times New Roman" panose="02020603050405020304" pitchFamily="18" charset="0"/>
              </a:rPr>
              <a:t>a</a:t>
            </a:r>
            <a:r>
              <a:rPr lang="es-AR" altLang="es-AR" sz="2200" i="1" baseline="-25000">
                <a:solidFill>
                  <a:srgbClr val="000000"/>
                </a:solidFill>
                <a:latin typeface="Times New Roman" panose="02020603050405020304" pitchFamily="18" charset="0"/>
                <a:cs typeface="Times New Roman" panose="02020603050405020304" pitchFamily="18" charset="0"/>
              </a:rPr>
              <a:t>c</a:t>
            </a:r>
            <a:r>
              <a:rPr lang="es-AR" altLang="es-AR" sz="2200">
                <a:solidFill>
                  <a:srgbClr val="000000"/>
                </a:solidFill>
              </a:rPr>
              <a:t> = aceleración centrípeta [</a:t>
            </a:r>
            <a:r>
              <a:rPr lang="es-AR" altLang="es-AR" sz="2200" i="1">
                <a:solidFill>
                  <a:srgbClr val="000000"/>
                </a:solidFill>
                <a:latin typeface="Times New Roman" panose="02020603050405020304" pitchFamily="18" charset="0"/>
                <a:cs typeface="Times New Roman" panose="02020603050405020304" pitchFamily="18" charset="0"/>
              </a:rPr>
              <a:t>m/s</a:t>
            </a:r>
            <a:r>
              <a:rPr lang="es-AR" altLang="es-AR" sz="2200" i="1" baseline="30000">
                <a:solidFill>
                  <a:srgbClr val="000000"/>
                </a:solidFill>
                <a:latin typeface="Times New Roman" panose="02020603050405020304" pitchFamily="18" charset="0"/>
                <a:cs typeface="Times New Roman" panose="02020603050405020304" pitchFamily="18" charset="0"/>
              </a:rPr>
              <a:t>2</a:t>
            </a:r>
            <a:r>
              <a:rPr lang="es-AR" altLang="es-AR" sz="2200">
                <a:solidFill>
                  <a:srgbClr val="000000"/>
                </a:solidFill>
              </a:rPr>
              <a:t>]</a:t>
            </a:r>
          </a:p>
          <a:p>
            <a:pPr algn="just"/>
            <a:r>
              <a:rPr lang="es-AR" altLang="es-AR" sz="2200" i="1">
                <a:solidFill>
                  <a:srgbClr val="000000"/>
                </a:solidFill>
                <a:latin typeface="Times New Roman" panose="02020603050405020304" pitchFamily="18" charset="0"/>
                <a:cs typeface="Times New Roman" panose="02020603050405020304" pitchFamily="18" charset="0"/>
              </a:rPr>
              <a:t>v</a:t>
            </a:r>
            <a:r>
              <a:rPr lang="es-AR" altLang="es-AR" sz="2200">
                <a:solidFill>
                  <a:srgbClr val="000000"/>
                </a:solidFill>
              </a:rPr>
              <a:t> = velocidad tangencial instantánea [</a:t>
            </a:r>
            <a:r>
              <a:rPr lang="es-AR" altLang="es-AR" sz="2200" i="1">
                <a:solidFill>
                  <a:srgbClr val="000000"/>
                </a:solidFill>
                <a:latin typeface="Times New Roman" panose="02020603050405020304" pitchFamily="18" charset="0"/>
                <a:cs typeface="Times New Roman" panose="02020603050405020304" pitchFamily="18" charset="0"/>
              </a:rPr>
              <a:t>m/s</a:t>
            </a:r>
            <a:r>
              <a:rPr lang="es-AR" altLang="es-AR" sz="2200">
                <a:solidFill>
                  <a:srgbClr val="000000"/>
                </a:solidFill>
              </a:rPr>
              <a:t>]</a:t>
            </a:r>
          </a:p>
          <a:p>
            <a:pPr algn="just"/>
            <a:r>
              <a:rPr lang="es-AR" altLang="es-AR" sz="2200" i="1">
                <a:solidFill>
                  <a:srgbClr val="000000"/>
                </a:solidFill>
                <a:latin typeface="Times New Roman" panose="02020603050405020304" pitchFamily="18" charset="0"/>
                <a:cs typeface="Times New Roman" panose="02020603050405020304" pitchFamily="18" charset="0"/>
              </a:rPr>
              <a:t>R</a:t>
            </a:r>
            <a:r>
              <a:rPr lang="es-AR" altLang="es-AR" sz="2200">
                <a:solidFill>
                  <a:srgbClr val="000000"/>
                </a:solidFill>
              </a:rPr>
              <a:t> = radio del circulo [</a:t>
            </a:r>
            <a:r>
              <a:rPr lang="es-AR" altLang="es-AR" sz="2200" i="1">
                <a:solidFill>
                  <a:srgbClr val="000000"/>
                </a:solidFill>
                <a:latin typeface="Times New Roman" panose="02020603050405020304" pitchFamily="18" charset="0"/>
                <a:cs typeface="Times New Roman" panose="02020603050405020304" pitchFamily="18" charset="0"/>
              </a:rPr>
              <a:t>m</a:t>
            </a:r>
            <a:r>
              <a:rPr lang="es-AR" altLang="es-AR" sz="2200">
                <a:solidFill>
                  <a:srgbClr val="000000"/>
                </a:solidFill>
              </a:rPr>
              <a:t>]</a:t>
            </a:r>
          </a:p>
        </p:txBody>
      </p:sp>
      <p:sp>
        <p:nvSpPr>
          <p:cNvPr id="11" name="Rectángulo 10">
            <a:extLst>
              <a:ext uri="{FF2B5EF4-FFF2-40B4-BE49-F238E27FC236}">
                <a16:creationId xmlns:a16="http://schemas.microsoft.com/office/drawing/2014/main" id="{4DF610FB-0FAD-4823-A56C-C4DD18349EBE}"/>
              </a:ext>
            </a:extLst>
          </p:cNvPr>
          <p:cNvSpPr/>
          <p:nvPr/>
        </p:nvSpPr>
        <p:spPr>
          <a:xfrm>
            <a:off x="147638" y="223838"/>
            <a:ext cx="8701087" cy="40306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dirty="0"/>
          </a:p>
        </p:txBody>
      </p:sp>
      <p:sp>
        <p:nvSpPr>
          <p:cNvPr id="12" name="Rectángulo 11">
            <a:extLst>
              <a:ext uri="{FF2B5EF4-FFF2-40B4-BE49-F238E27FC236}">
                <a16:creationId xmlns:a16="http://schemas.microsoft.com/office/drawing/2014/main" id="{38F34073-0A92-4FAD-A604-38F2104E9AA2}"/>
              </a:ext>
            </a:extLst>
          </p:cNvPr>
          <p:cNvSpPr>
            <a:spLocks noChangeArrowheads="1"/>
          </p:cNvSpPr>
          <p:nvPr/>
        </p:nvSpPr>
        <p:spPr bwMode="auto">
          <a:xfrm>
            <a:off x="171450" y="4716463"/>
            <a:ext cx="8655050"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AR" altLang="es-AR" sz="2200">
                <a:solidFill>
                  <a:srgbClr val="000000"/>
                </a:solidFill>
              </a:rPr>
              <a:t>En un movimiento circular además de la </a:t>
            </a:r>
            <a:r>
              <a:rPr lang="es-AR" altLang="es-AR" sz="2200" b="1">
                <a:solidFill>
                  <a:srgbClr val="0070C0"/>
                </a:solidFill>
              </a:rPr>
              <a:t>aceleración centrípeta </a:t>
            </a:r>
            <a:r>
              <a:rPr lang="es-AR" altLang="es-AR" sz="2200">
                <a:solidFill>
                  <a:srgbClr val="000000"/>
                </a:solidFill>
              </a:rPr>
              <a:t>también existe una </a:t>
            </a:r>
            <a:r>
              <a:rPr lang="es-AR" altLang="es-AR" sz="2200" b="1">
                <a:solidFill>
                  <a:srgbClr val="FF0000"/>
                </a:solidFill>
              </a:rPr>
              <a:t>aceleración tangencial</a:t>
            </a:r>
            <a:r>
              <a:rPr lang="es-AR" altLang="es-AR" sz="2200">
                <a:solidFill>
                  <a:srgbClr val="000000"/>
                </a:solidFill>
              </a:rPr>
              <a:t> (</a:t>
            </a:r>
            <a:r>
              <a:rPr lang="es-AR" altLang="es-AR" sz="2200" i="1">
                <a:solidFill>
                  <a:srgbClr val="000000"/>
                </a:solidFill>
                <a:latin typeface="Times New Roman" panose="02020603050405020304" pitchFamily="18" charset="0"/>
                <a:cs typeface="Times New Roman" panose="02020603050405020304" pitchFamily="18" charset="0"/>
              </a:rPr>
              <a:t>a</a:t>
            </a:r>
            <a:r>
              <a:rPr lang="es-AR" altLang="es-AR" sz="2200" i="1" baseline="-25000">
                <a:solidFill>
                  <a:srgbClr val="000000"/>
                </a:solidFill>
                <a:latin typeface="Times New Roman" panose="02020603050405020304" pitchFamily="18" charset="0"/>
                <a:cs typeface="Times New Roman" panose="02020603050405020304" pitchFamily="18" charset="0"/>
              </a:rPr>
              <a:t>t</a:t>
            </a:r>
            <a:r>
              <a:rPr lang="es-AR" altLang="es-AR" sz="2200">
                <a:solidFill>
                  <a:srgbClr val="000000"/>
                </a:solidFill>
              </a:rPr>
              <a:t>) responsable del cambio en la velocidad lineal con la que se mueve el objeto. En el caso del movimiento circular uniforme como la rapidez es constante la aceleración tangencial es nula.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1" grpId="0" animBg="1"/>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B0F34029-2E87-41AF-9BB2-0D9EEF89AF56}"/>
              </a:ext>
            </a:extLst>
          </p:cNvPr>
          <p:cNvSpPr>
            <a:spLocks noChangeArrowheads="1"/>
          </p:cNvSpPr>
          <p:nvPr/>
        </p:nvSpPr>
        <p:spPr bwMode="auto">
          <a:xfrm>
            <a:off x="212725" y="298450"/>
            <a:ext cx="869315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AR" altLang="es-AR" sz="2200">
                <a:solidFill>
                  <a:srgbClr val="000000"/>
                </a:solidFill>
              </a:rPr>
              <a:t>Un objeto que se mueve en un círculo de radio </a:t>
            </a:r>
            <a:r>
              <a:rPr lang="es-AR" altLang="es-AR" sz="2200" i="1">
                <a:solidFill>
                  <a:srgbClr val="000000"/>
                </a:solidFill>
                <a:latin typeface="Times New Roman" panose="02020603050405020304" pitchFamily="18" charset="0"/>
                <a:cs typeface="Times New Roman" panose="02020603050405020304" pitchFamily="18" charset="0"/>
              </a:rPr>
              <a:t>R</a:t>
            </a:r>
            <a:r>
              <a:rPr lang="es-AR" altLang="es-AR" sz="2200">
                <a:solidFill>
                  <a:srgbClr val="000000"/>
                </a:solidFill>
              </a:rPr>
              <a:t> con rapidez constante </a:t>
            </a:r>
            <a:r>
              <a:rPr lang="es-AR" altLang="es-AR" sz="2200" i="1">
                <a:solidFill>
                  <a:srgbClr val="000000"/>
                </a:solidFill>
                <a:latin typeface="Times New Roman" panose="02020603050405020304" pitchFamily="18" charset="0"/>
                <a:cs typeface="Times New Roman" panose="02020603050405020304" pitchFamily="18" charset="0"/>
              </a:rPr>
              <a:t>v</a:t>
            </a:r>
            <a:r>
              <a:rPr lang="es-AR" altLang="es-AR" sz="2200">
                <a:solidFill>
                  <a:srgbClr val="000000"/>
                </a:solidFill>
              </a:rPr>
              <a:t> tiene una aceleración que está dirigida hacia el centro del circulo y cuya magnitud está dada por :</a:t>
            </a:r>
          </a:p>
        </p:txBody>
      </p:sp>
      <p:sp>
        <p:nvSpPr>
          <p:cNvPr id="6" name="Rectángulo 5">
            <a:extLst>
              <a:ext uri="{FF2B5EF4-FFF2-40B4-BE49-F238E27FC236}">
                <a16:creationId xmlns:a16="http://schemas.microsoft.com/office/drawing/2014/main" id="{E4E8E5B0-38DE-4CDF-82B8-D773C6090FE0}"/>
              </a:ext>
            </a:extLst>
          </p:cNvPr>
          <p:cNvSpPr>
            <a:spLocks noChangeArrowheads="1"/>
          </p:cNvSpPr>
          <p:nvPr/>
        </p:nvSpPr>
        <p:spPr bwMode="auto">
          <a:xfrm>
            <a:off x="228600" y="2236788"/>
            <a:ext cx="4541838"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AR" altLang="es-AR" sz="2200">
                <a:solidFill>
                  <a:srgbClr val="000000"/>
                </a:solidFill>
              </a:rPr>
              <a:t>Cuanto mayor sea la rapidez </a:t>
            </a:r>
            <a:r>
              <a:rPr lang="es-AR" altLang="es-AR" sz="2200" i="1">
                <a:solidFill>
                  <a:srgbClr val="000000"/>
                </a:solidFill>
                <a:latin typeface="Times New Roman" panose="02020603050405020304" pitchFamily="18" charset="0"/>
                <a:cs typeface="Times New Roman" panose="02020603050405020304" pitchFamily="18" charset="0"/>
              </a:rPr>
              <a:t>v</a:t>
            </a:r>
            <a:r>
              <a:rPr lang="es-AR" altLang="es-AR" sz="2200">
                <a:solidFill>
                  <a:srgbClr val="000000"/>
                </a:solidFill>
              </a:rPr>
              <a:t>, más rápido cambiará de dirección la velocidad; y cuanto mayor sea el radio, menos rápidamente cambiará de dirección la velocidad</a:t>
            </a:r>
          </a:p>
        </p:txBody>
      </p:sp>
      <p:sp>
        <p:nvSpPr>
          <p:cNvPr id="13" name="Rectángulo 12">
            <a:extLst>
              <a:ext uri="{FF2B5EF4-FFF2-40B4-BE49-F238E27FC236}">
                <a16:creationId xmlns:a16="http://schemas.microsoft.com/office/drawing/2014/main" id="{8307A7DE-35AF-47C0-9748-E68977AC6CA1}"/>
              </a:ext>
            </a:extLst>
          </p:cNvPr>
          <p:cNvSpPr>
            <a:spLocks noChangeArrowheads="1"/>
          </p:cNvSpPr>
          <p:nvPr/>
        </p:nvSpPr>
        <p:spPr bwMode="auto">
          <a:xfrm>
            <a:off x="212725" y="4302125"/>
            <a:ext cx="4557713"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AR" altLang="es-AR" sz="2200">
                <a:solidFill>
                  <a:srgbClr val="000000"/>
                </a:solidFill>
              </a:rPr>
              <a:t>El vector aceleración apunta hacia el centro del círculo; sin embargo, el vector velocidad siempre apuntará en la dirección de movimiento, que es tangencial al círculo y son perpendiculares entre si.</a:t>
            </a:r>
          </a:p>
        </p:txBody>
      </p:sp>
      <p:sp>
        <p:nvSpPr>
          <p:cNvPr id="10" name="Rectángulo 9">
            <a:extLst>
              <a:ext uri="{FF2B5EF4-FFF2-40B4-BE49-F238E27FC236}">
                <a16:creationId xmlns:a16="http://schemas.microsoft.com/office/drawing/2014/main" id="{BEE50E9C-14F4-43F4-B780-4E912FCE5F13}"/>
              </a:ext>
            </a:extLst>
          </p:cNvPr>
          <p:cNvSpPr>
            <a:spLocks noRot="1" noChangeAspect="1" noMove="1" noResize="1" noEditPoints="1" noAdjustHandles="1" noChangeArrowheads="1" noChangeShapeType="1" noTextEdit="1"/>
          </p:cNvSpPr>
          <p:nvPr/>
        </p:nvSpPr>
        <p:spPr>
          <a:xfrm>
            <a:off x="909670" y="1374981"/>
            <a:ext cx="1157176" cy="769441"/>
          </a:xfrm>
          <a:prstGeom prst="rect">
            <a:avLst/>
          </a:prstGeom>
          <a:blipFill>
            <a:blip r:embed="rId2"/>
            <a:stretch>
              <a:fillRect/>
            </a:stretch>
          </a:blipFill>
        </p:spPr>
        <p:txBody>
          <a:bodyPr/>
          <a:lstStyle/>
          <a:p>
            <a:r>
              <a:rPr lang="es-AR">
                <a:noFill/>
              </a:rPr>
              <a:t> </a:t>
            </a:r>
          </a:p>
        </p:txBody>
      </p:sp>
      <p:grpSp>
        <p:nvGrpSpPr>
          <p:cNvPr id="12" name="Grupo 11">
            <a:extLst>
              <a:ext uri="{FF2B5EF4-FFF2-40B4-BE49-F238E27FC236}">
                <a16:creationId xmlns:a16="http://schemas.microsoft.com/office/drawing/2014/main" id="{A98651D4-F961-4A67-A984-F4A8BC7B7C5D}"/>
              </a:ext>
            </a:extLst>
          </p:cNvPr>
          <p:cNvGrpSpPr>
            <a:grpSpLocks/>
          </p:cNvGrpSpPr>
          <p:nvPr/>
        </p:nvGrpSpPr>
        <p:grpSpPr bwMode="auto">
          <a:xfrm>
            <a:off x="4954588" y="1535113"/>
            <a:ext cx="3763962" cy="4291012"/>
            <a:chOff x="4954657" y="1534822"/>
            <a:chExt cx="3763618" cy="4290817"/>
          </a:xfrm>
        </p:grpSpPr>
        <p:pic>
          <p:nvPicPr>
            <p:cNvPr id="28679" name="Imagen 7">
              <a:extLst>
                <a:ext uri="{FF2B5EF4-FFF2-40B4-BE49-F238E27FC236}">
                  <a16:creationId xmlns:a16="http://schemas.microsoft.com/office/drawing/2014/main" id="{EE68549C-D16E-4553-8C66-14F2869969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4657" y="1534822"/>
              <a:ext cx="3763618" cy="4290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Imagen 8">
              <a:extLst>
                <a:ext uri="{FF2B5EF4-FFF2-40B4-BE49-F238E27FC236}">
                  <a16:creationId xmlns:a16="http://schemas.microsoft.com/office/drawing/2014/main" id="{1AD569E8-CD31-4F1D-AE65-0E4DAE8D9606}"/>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88666" y="4673114"/>
              <a:ext cx="28956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10"/>
                                        </p:tgtEl>
                                        <p:attrNameLst>
                                          <p:attrName>style.visibility</p:attrName>
                                        </p:attrNameLst>
                                      </p:cBhvr>
                                      <p:to>
                                        <p:strVal val="visible"/>
                                      </p:to>
                                    </p:set>
                                  </p:childTnLst>
                                </p:cTn>
                              </p:par>
                            </p:childTnLst>
                          </p:cTn>
                        </p:par>
                        <p:par>
                          <p:cTn id="10" fill="hold" nodeType="afterGroup">
                            <p:stCondLst>
                              <p:cond delay="0"/>
                            </p:stCondLst>
                            <p:childTnLst>
                              <p:par>
                                <p:cTn id="11" presetID="1"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CB6F81C-6DB6-4C98-97DF-A3C1E95F3BC1}"/>
              </a:ext>
            </a:extLst>
          </p:cNvPr>
          <p:cNvSpPr txBox="1"/>
          <p:nvPr/>
        </p:nvSpPr>
        <p:spPr>
          <a:xfrm>
            <a:off x="168275" y="131763"/>
            <a:ext cx="8729663" cy="430212"/>
          </a:xfrm>
          <a:prstGeom prst="rect">
            <a:avLst/>
          </a:prstGeom>
          <a:solidFill>
            <a:schemeClr val="tx1"/>
          </a:solidFill>
        </p:spPr>
        <p:txBody>
          <a:bodyPr>
            <a:spAutoFit/>
          </a:bodyPr>
          <a:lstStyle/>
          <a:p>
            <a:pPr>
              <a:defRPr/>
            </a:pPr>
            <a:r>
              <a:rPr lang="es-AR" sz="2200" b="1" dirty="0">
                <a:solidFill>
                  <a:srgbClr val="FFFF00"/>
                </a:solidFill>
                <a:latin typeface="+mn-lt"/>
                <a:ea typeface="+mj-ea"/>
                <a:cs typeface="+mj-cs"/>
              </a:rPr>
              <a:t>Movimiento Circular Uniforme. </a:t>
            </a:r>
          </a:p>
        </p:txBody>
      </p:sp>
      <p:sp>
        <p:nvSpPr>
          <p:cNvPr id="3" name="Rectángulo 2">
            <a:extLst>
              <a:ext uri="{FF2B5EF4-FFF2-40B4-BE49-F238E27FC236}">
                <a16:creationId xmlns:a16="http://schemas.microsoft.com/office/drawing/2014/main" id="{3BE0707E-F8F0-4D88-9DC0-59431D8A89CA}"/>
              </a:ext>
            </a:extLst>
          </p:cNvPr>
          <p:cNvSpPr>
            <a:spLocks noChangeArrowheads="1"/>
          </p:cNvSpPr>
          <p:nvPr/>
        </p:nvSpPr>
        <p:spPr bwMode="auto">
          <a:xfrm>
            <a:off x="168275" y="777875"/>
            <a:ext cx="8729663"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AR" altLang="es-AR" sz="2200">
                <a:solidFill>
                  <a:srgbClr val="000000"/>
                </a:solidFill>
              </a:rPr>
              <a:t>Se define como </a:t>
            </a:r>
            <a:r>
              <a:rPr lang="es-AR" altLang="es-AR" sz="2200" b="1">
                <a:solidFill>
                  <a:srgbClr val="FF0000"/>
                </a:solidFill>
              </a:rPr>
              <a:t>movimiento circular</a:t>
            </a:r>
            <a:r>
              <a:rPr lang="es-AR" altLang="es-AR" sz="2200">
                <a:solidFill>
                  <a:srgbClr val="000000"/>
                </a:solidFill>
              </a:rPr>
              <a:t> aquél cuya trayectoria es una circunferencia.</a:t>
            </a:r>
            <a:endParaRPr lang="es-AR" altLang="es-AR" sz="2200"/>
          </a:p>
        </p:txBody>
      </p:sp>
      <p:pic>
        <p:nvPicPr>
          <p:cNvPr id="5125" name="Picture 8" descr="Resultado de imagen para movimiento circular">
            <a:extLst>
              <a:ext uri="{FF2B5EF4-FFF2-40B4-BE49-F238E27FC236}">
                <a16:creationId xmlns:a16="http://schemas.microsoft.com/office/drawing/2014/main" id="{319BF55D-66A6-4F35-8EB9-512E73BAE2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0050" y="3790950"/>
            <a:ext cx="1619250"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10" descr="Resultado de imagen para movimiento circular">
            <a:extLst>
              <a:ext uri="{FF2B5EF4-FFF2-40B4-BE49-F238E27FC236}">
                <a16:creationId xmlns:a16="http://schemas.microsoft.com/office/drawing/2014/main" id="{8D4E961D-DBF1-4774-9478-97D8E41589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838" y="4222750"/>
            <a:ext cx="361950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ángulo 8">
            <a:extLst>
              <a:ext uri="{FF2B5EF4-FFF2-40B4-BE49-F238E27FC236}">
                <a16:creationId xmlns:a16="http://schemas.microsoft.com/office/drawing/2014/main" id="{1AD373D0-23BB-4C46-9C21-23298AD191FC}"/>
              </a:ext>
            </a:extLst>
          </p:cNvPr>
          <p:cNvSpPr/>
          <p:nvPr/>
        </p:nvSpPr>
        <p:spPr>
          <a:xfrm>
            <a:off x="168275" y="777875"/>
            <a:ext cx="8729663" cy="76676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pic>
        <p:nvPicPr>
          <p:cNvPr id="5128" name="Picture 12" descr="Resultado de imagen para movimiento circular uniforme ejemplos cotidianos">
            <a:extLst>
              <a:ext uri="{FF2B5EF4-FFF2-40B4-BE49-F238E27FC236}">
                <a16:creationId xmlns:a16="http://schemas.microsoft.com/office/drawing/2014/main" id="{A87DEE7D-1F78-4341-A58D-FFBAFA2B75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8225" y="1912938"/>
            <a:ext cx="2849563"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14" descr="Imagen relacionada">
            <a:extLst>
              <a:ext uri="{FF2B5EF4-FFF2-40B4-BE49-F238E27FC236}">
                <a16:creationId xmlns:a16="http://schemas.microsoft.com/office/drawing/2014/main" id="{4AA40D56-DC35-478E-A18E-3E3D4A87E39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69013" y="4533900"/>
            <a:ext cx="2849562" cy="207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Imagen 3">
            <a:extLst>
              <a:ext uri="{FF2B5EF4-FFF2-40B4-BE49-F238E27FC236}">
                <a16:creationId xmlns:a16="http://schemas.microsoft.com/office/drawing/2014/main" id="{4736BFD5-EDE1-4B1F-9B1E-14B82C910E3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r="40802" b="39813"/>
          <a:stretch>
            <a:fillRect/>
          </a:stretch>
        </p:blipFill>
        <p:spPr bwMode="auto">
          <a:xfrm>
            <a:off x="3443288" y="1985963"/>
            <a:ext cx="253047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upo 10">
            <a:extLst>
              <a:ext uri="{FF2B5EF4-FFF2-40B4-BE49-F238E27FC236}">
                <a16:creationId xmlns:a16="http://schemas.microsoft.com/office/drawing/2014/main" id="{F0EDD87B-65F6-45F0-84C2-F437AD5B2FC7}"/>
              </a:ext>
            </a:extLst>
          </p:cNvPr>
          <p:cNvGrpSpPr>
            <a:grpSpLocks/>
          </p:cNvGrpSpPr>
          <p:nvPr/>
        </p:nvGrpSpPr>
        <p:grpSpPr bwMode="auto">
          <a:xfrm>
            <a:off x="565150" y="1752600"/>
            <a:ext cx="2733675" cy="2359025"/>
            <a:chOff x="2411896" y="1325217"/>
            <a:chExt cx="4956314" cy="4280453"/>
          </a:xfrm>
        </p:grpSpPr>
        <p:pic>
          <p:nvPicPr>
            <p:cNvPr id="5131" name="Imagen 11">
              <a:extLst>
                <a:ext uri="{FF2B5EF4-FFF2-40B4-BE49-F238E27FC236}">
                  <a16:creationId xmlns:a16="http://schemas.microsoft.com/office/drawing/2014/main" id="{81514420-C4F5-4DA7-A86B-B6EAB8B0831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28912" t="27621" r="30434" b="9932"/>
            <a:stretch>
              <a:fillRect/>
            </a:stretch>
          </p:blipFill>
          <p:spPr bwMode="auto">
            <a:xfrm>
              <a:off x="2411896" y="1325217"/>
              <a:ext cx="4956314" cy="4280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ángulo 12">
              <a:extLst>
                <a:ext uri="{FF2B5EF4-FFF2-40B4-BE49-F238E27FC236}">
                  <a16:creationId xmlns:a16="http://schemas.microsoft.com/office/drawing/2014/main" id="{91054D0D-8563-4D6C-8915-8888FE260726}"/>
                </a:ext>
              </a:extLst>
            </p:cNvPr>
            <p:cNvSpPr/>
            <p:nvPr/>
          </p:nvSpPr>
          <p:spPr>
            <a:xfrm>
              <a:off x="2748650" y="1535496"/>
              <a:ext cx="4521700" cy="417675"/>
            </a:xfrm>
            <a:prstGeom prst="rect">
              <a:avLst/>
            </a:prstGeom>
            <a:solidFill>
              <a:schemeClr val="tx1"/>
            </a:solidFill>
          </p:spPr>
          <p:txBody>
            <a:bodyPr wrap="none">
              <a:spAutoFit/>
            </a:bodyPr>
            <a:lstStyle/>
            <a:p>
              <a:pPr algn="ctr">
                <a:defRPr/>
              </a:pPr>
              <a:r>
                <a:rPr lang="es-AR" sz="900" b="1" dirty="0">
                  <a:solidFill>
                    <a:schemeClr val="bg1"/>
                  </a:solidFill>
                  <a:latin typeface="+mn-lt"/>
                </a:rPr>
                <a:t>velocidad de centrifugado hasta 640 RPM,</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nodeType="afterGroup">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5130"/>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0"/>
                                          </p:stCondLst>
                                        </p:cTn>
                                        <p:tgtEl>
                                          <p:spTgt spid="5125"/>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0"/>
                                          </p:stCondLst>
                                        </p:cTn>
                                        <p:tgtEl>
                                          <p:spTgt spid="5128"/>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nodeType="clickEffect">
                                  <p:stCondLst>
                                    <p:cond delay="0"/>
                                  </p:stCondLst>
                                  <p:childTnLst>
                                    <p:set>
                                      <p:cBhvr>
                                        <p:cTn id="29" dur="1" fill="hold">
                                          <p:stCondLst>
                                            <p:cond delay="0"/>
                                          </p:stCondLst>
                                        </p:cTn>
                                        <p:tgtEl>
                                          <p:spTgt spid="5126"/>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nodeType="clickEffect">
                                  <p:stCondLst>
                                    <p:cond delay="0"/>
                                  </p:stCondLst>
                                  <p:childTnLst>
                                    <p:set>
                                      <p:cBhvr>
                                        <p:cTn id="37" dur="1" fill="hold">
                                          <p:stCondLst>
                                            <p:cond delay="0"/>
                                          </p:stCondLst>
                                        </p:cTn>
                                        <p:tgtEl>
                                          <p:spTgt spid="51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ángulo 3">
            <a:extLst>
              <a:ext uri="{FF2B5EF4-FFF2-40B4-BE49-F238E27FC236}">
                <a16:creationId xmlns:a16="http://schemas.microsoft.com/office/drawing/2014/main" id="{33574EB9-6A1D-427B-A965-0D97F11EC606}"/>
              </a:ext>
            </a:extLst>
          </p:cNvPr>
          <p:cNvSpPr>
            <a:spLocks noChangeArrowheads="1"/>
          </p:cNvSpPr>
          <p:nvPr/>
        </p:nvSpPr>
        <p:spPr bwMode="auto">
          <a:xfrm>
            <a:off x="155575" y="842515"/>
            <a:ext cx="87630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AR" altLang="es-AR" sz="2200" dirty="0">
                <a:solidFill>
                  <a:srgbClr val="000000"/>
                </a:solidFill>
              </a:rPr>
              <a:t>Aceleración de una pelota que gira. Una pelota de 150 g unida a una cuerda, gira de manera uniforme en un círculo horizontal de 0.600 m de radio, como se indica en las figuras 1. La pelota da 2.00 revoluciones en un segundo. ¿Cuál es su aceleración centrípeta?</a:t>
            </a:r>
          </a:p>
        </p:txBody>
      </p:sp>
      <p:sp>
        <p:nvSpPr>
          <p:cNvPr id="5" name="CuadroTexto 4">
            <a:extLst>
              <a:ext uri="{FF2B5EF4-FFF2-40B4-BE49-F238E27FC236}">
                <a16:creationId xmlns:a16="http://schemas.microsoft.com/office/drawing/2014/main" id="{03FCC2C5-FDEE-4BDF-9504-3493B7A26696}"/>
              </a:ext>
            </a:extLst>
          </p:cNvPr>
          <p:cNvSpPr txBox="1"/>
          <p:nvPr/>
        </p:nvSpPr>
        <p:spPr>
          <a:xfrm>
            <a:off x="155575" y="227013"/>
            <a:ext cx="8131175" cy="431800"/>
          </a:xfrm>
          <a:prstGeom prst="rect">
            <a:avLst/>
          </a:prstGeom>
          <a:noFill/>
        </p:spPr>
        <p:txBody>
          <a:bodyPr>
            <a:spAutoFit/>
          </a:bodyPr>
          <a:lstStyle/>
          <a:p>
            <a:pPr>
              <a:defRPr/>
            </a:pPr>
            <a:r>
              <a:rPr lang="es-AR" sz="2200" b="1" dirty="0">
                <a:solidFill>
                  <a:srgbClr val="00B050"/>
                </a:solidFill>
                <a:latin typeface="+mn-lt"/>
                <a:ea typeface="+mj-ea"/>
                <a:cs typeface="+mj-cs"/>
              </a:rPr>
              <a:t>Ejemplo de aplicación. </a:t>
            </a:r>
            <a:endParaRPr lang="es-AR" b="1" dirty="0">
              <a:solidFill>
                <a:srgbClr val="00B050"/>
              </a:solidFill>
            </a:endParaRPr>
          </a:p>
        </p:txBody>
      </p:sp>
      <p:grpSp>
        <p:nvGrpSpPr>
          <p:cNvPr id="7" name="Grupo 6">
            <a:extLst>
              <a:ext uri="{FF2B5EF4-FFF2-40B4-BE49-F238E27FC236}">
                <a16:creationId xmlns:a16="http://schemas.microsoft.com/office/drawing/2014/main" id="{68A272EC-618F-430F-A5C0-453F1386FF77}"/>
              </a:ext>
            </a:extLst>
          </p:cNvPr>
          <p:cNvGrpSpPr>
            <a:grpSpLocks/>
          </p:cNvGrpSpPr>
          <p:nvPr/>
        </p:nvGrpSpPr>
        <p:grpSpPr bwMode="auto">
          <a:xfrm>
            <a:off x="451643" y="2889389"/>
            <a:ext cx="8170863" cy="3244850"/>
            <a:chOff x="-1624700" y="3141293"/>
            <a:chExt cx="8172142" cy="3245071"/>
          </a:xfrm>
        </p:grpSpPr>
        <p:pic>
          <p:nvPicPr>
            <p:cNvPr id="8" name="Imagen 1">
              <a:extLst>
                <a:ext uri="{FF2B5EF4-FFF2-40B4-BE49-F238E27FC236}">
                  <a16:creationId xmlns:a16="http://schemas.microsoft.com/office/drawing/2014/main" id="{4D77A67F-1AFA-43A9-9778-C97D26B85DBB}"/>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24700" y="3141293"/>
              <a:ext cx="8172142" cy="3245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uadroTexto 8">
              <a:extLst>
                <a:ext uri="{FF2B5EF4-FFF2-40B4-BE49-F238E27FC236}">
                  <a16:creationId xmlns:a16="http://schemas.microsoft.com/office/drawing/2014/main" id="{83692360-6379-497A-B66B-53E276C780AB}"/>
                </a:ext>
              </a:extLst>
            </p:cNvPr>
            <p:cNvSpPr txBox="1">
              <a:spLocks noRot="1" noChangeAspect="1" noMove="1" noResize="1" noEditPoints="1" noAdjustHandles="1" noChangeArrowheads="1" noChangeShapeType="1" noTextEdit="1"/>
            </p:cNvSpPr>
            <p:nvPr/>
          </p:nvSpPr>
          <p:spPr>
            <a:xfrm>
              <a:off x="6110589" y="4166754"/>
              <a:ext cx="219419" cy="338554"/>
            </a:xfrm>
            <a:prstGeom prst="rect">
              <a:avLst/>
            </a:prstGeom>
            <a:blipFill>
              <a:blip r:embed="rId3"/>
              <a:stretch>
                <a:fillRect l="-11111" r="-13889" b="-1818"/>
              </a:stretch>
            </a:blipFill>
          </p:spPr>
          <p:txBody>
            <a:bodyPr/>
            <a:lstStyle/>
            <a:p>
              <a:r>
                <a:rPr lang="es-AR">
                  <a:noFill/>
                </a:rPr>
                <a:t> </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a:extLst>
              <a:ext uri="{FF2B5EF4-FFF2-40B4-BE49-F238E27FC236}">
                <a16:creationId xmlns:a16="http://schemas.microsoft.com/office/drawing/2014/main" id="{48E9B006-9A3F-4E71-AD3D-752C53BECA7C}"/>
              </a:ext>
            </a:extLst>
          </p:cNvPr>
          <p:cNvSpPr>
            <a:spLocks noChangeArrowheads="1"/>
          </p:cNvSpPr>
          <p:nvPr/>
        </p:nvSpPr>
        <p:spPr bwMode="auto">
          <a:xfrm>
            <a:off x="192088" y="234950"/>
            <a:ext cx="3743808"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AR" altLang="es-AR" sz="2200" dirty="0">
                <a:solidFill>
                  <a:srgbClr val="000000"/>
                </a:solidFill>
              </a:rPr>
              <a:t>Datos:</a:t>
            </a:r>
          </a:p>
          <a:p>
            <a:r>
              <a:rPr lang="es-AR" altLang="es-AR" sz="2200" i="1" dirty="0">
                <a:solidFill>
                  <a:srgbClr val="000000"/>
                </a:solidFill>
                <a:latin typeface="Times New Roman" panose="02020603050405020304" pitchFamily="18" charset="0"/>
                <a:cs typeface="Times New Roman" panose="02020603050405020304" pitchFamily="18" charset="0"/>
              </a:rPr>
              <a:t>m</a:t>
            </a:r>
            <a:r>
              <a:rPr lang="es-AR" altLang="es-AR" sz="2200" dirty="0">
                <a:solidFill>
                  <a:srgbClr val="000000"/>
                </a:solidFill>
              </a:rPr>
              <a:t> = 0,150 </a:t>
            </a:r>
            <a:r>
              <a:rPr lang="es-AR" altLang="es-AR" sz="2200" i="1" dirty="0">
                <a:solidFill>
                  <a:srgbClr val="000000"/>
                </a:solidFill>
                <a:latin typeface="Times New Roman" panose="02020603050405020304" pitchFamily="18" charset="0"/>
                <a:cs typeface="Times New Roman" panose="02020603050405020304" pitchFamily="18" charset="0"/>
              </a:rPr>
              <a:t>kg</a:t>
            </a:r>
          </a:p>
          <a:p>
            <a:r>
              <a:rPr lang="es-AR" altLang="es-AR" sz="2200" i="1" dirty="0">
                <a:solidFill>
                  <a:srgbClr val="000000"/>
                </a:solidFill>
                <a:latin typeface="Times New Roman" panose="02020603050405020304" pitchFamily="18" charset="0"/>
                <a:cs typeface="Times New Roman" panose="02020603050405020304" pitchFamily="18" charset="0"/>
              </a:rPr>
              <a:t>R</a:t>
            </a:r>
            <a:r>
              <a:rPr lang="es-AR" altLang="es-AR" sz="2200" dirty="0">
                <a:solidFill>
                  <a:srgbClr val="000000"/>
                </a:solidFill>
              </a:rPr>
              <a:t> = 0,6 </a:t>
            </a:r>
            <a:r>
              <a:rPr lang="es-AR" altLang="es-AR" sz="2200" i="1" dirty="0">
                <a:solidFill>
                  <a:srgbClr val="000000"/>
                </a:solidFill>
                <a:latin typeface="Times New Roman" panose="02020603050405020304" pitchFamily="18" charset="0"/>
                <a:cs typeface="Times New Roman" panose="02020603050405020304" pitchFamily="18" charset="0"/>
              </a:rPr>
              <a:t>m</a:t>
            </a:r>
          </a:p>
          <a:p>
            <a:r>
              <a:rPr lang="es-AR" altLang="es-AR" sz="2200" i="1" dirty="0">
                <a:solidFill>
                  <a:srgbClr val="000000"/>
                </a:solidFill>
                <a:latin typeface="Times New Roman" panose="02020603050405020304" pitchFamily="18" charset="0"/>
                <a:cs typeface="Times New Roman" panose="02020603050405020304" pitchFamily="18" charset="0"/>
              </a:rPr>
              <a:t>w</a:t>
            </a:r>
            <a:r>
              <a:rPr lang="es-AR" altLang="es-AR" sz="2200" dirty="0">
                <a:solidFill>
                  <a:srgbClr val="000000"/>
                </a:solidFill>
              </a:rPr>
              <a:t> = 2 </a:t>
            </a:r>
            <a:r>
              <a:rPr lang="es-AR" altLang="es-AR" sz="2200" i="1" dirty="0" err="1">
                <a:solidFill>
                  <a:srgbClr val="000000"/>
                </a:solidFill>
                <a:latin typeface="Times New Roman" panose="02020603050405020304" pitchFamily="18" charset="0"/>
                <a:cs typeface="Times New Roman" panose="02020603050405020304" pitchFamily="18" charset="0"/>
              </a:rPr>
              <a:t>rev</a:t>
            </a:r>
            <a:r>
              <a:rPr lang="es-AR" altLang="es-AR" sz="2200" i="1" dirty="0">
                <a:solidFill>
                  <a:srgbClr val="000000"/>
                </a:solidFill>
                <a:latin typeface="Times New Roman" panose="02020603050405020304" pitchFamily="18" charset="0"/>
                <a:cs typeface="Times New Roman" panose="02020603050405020304" pitchFamily="18" charset="0"/>
              </a:rPr>
              <a:t>/s </a:t>
            </a:r>
            <a:r>
              <a:rPr lang="es-AR" altLang="es-AR" sz="2200" dirty="0">
                <a:solidFill>
                  <a:srgbClr val="000000"/>
                </a:solidFill>
              </a:rPr>
              <a:t>= 12,566 </a:t>
            </a:r>
            <a:r>
              <a:rPr lang="es-AR" altLang="es-AR" sz="2200" i="1" dirty="0">
                <a:solidFill>
                  <a:srgbClr val="000000"/>
                </a:solidFill>
                <a:latin typeface="Times New Roman" panose="02020603050405020304" pitchFamily="18" charset="0"/>
                <a:cs typeface="Times New Roman" panose="02020603050405020304" pitchFamily="18" charset="0"/>
              </a:rPr>
              <a:t>1/s</a:t>
            </a:r>
          </a:p>
          <a:p>
            <a:r>
              <a:rPr lang="es-AR" altLang="es-AR" sz="2200" i="1" dirty="0">
                <a:solidFill>
                  <a:srgbClr val="000000"/>
                </a:solidFill>
                <a:latin typeface="Times New Roman" panose="02020603050405020304" pitchFamily="18" charset="0"/>
                <a:cs typeface="Times New Roman" panose="02020603050405020304" pitchFamily="18" charset="0"/>
              </a:rPr>
              <a:t>T</a:t>
            </a:r>
            <a:r>
              <a:rPr lang="es-AR" altLang="es-AR" sz="2200" dirty="0">
                <a:solidFill>
                  <a:srgbClr val="000000"/>
                </a:solidFill>
              </a:rPr>
              <a:t> = 0,5 </a:t>
            </a:r>
            <a:r>
              <a:rPr lang="es-AR" altLang="es-AR" sz="2200" i="1" dirty="0">
                <a:solidFill>
                  <a:srgbClr val="000000"/>
                </a:solidFill>
                <a:latin typeface="Times New Roman" panose="02020603050405020304" pitchFamily="18" charset="0"/>
                <a:cs typeface="Times New Roman" panose="02020603050405020304" pitchFamily="18" charset="0"/>
              </a:rPr>
              <a:t>s</a:t>
            </a:r>
          </a:p>
        </p:txBody>
      </p:sp>
      <mc:AlternateContent xmlns:mc="http://schemas.openxmlformats.org/markup-compatibility/2006" xmlns:a14="http://schemas.microsoft.com/office/drawing/2010/main">
        <mc:Choice Requires="a14">
          <p:sp>
            <p:nvSpPr>
              <p:cNvPr id="2" name="CuadroTexto 1">
                <a:extLst>
                  <a:ext uri="{FF2B5EF4-FFF2-40B4-BE49-F238E27FC236}">
                    <a16:creationId xmlns:a16="http://schemas.microsoft.com/office/drawing/2014/main" id="{7F060A07-FF57-4393-9E9E-09AE597834D5}"/>
                  </a:ext>
                </a:extLst>
              </p:cNvPr>
              <p:cNvSpPr txBox="1"/>
              <p:nvPr/>
            </p:nvSpPr>
            <p:spPr>
              <a:xfrm>
                <a:off x="324678" y="2392017"/>
                <a:ext cx="1088118" cy="67710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AR" sz="2200" i="1" smtClean="0">
                              <a:latin typeface="Cambria Math" panose="02040503050406030204" pitchFamily="18" charset="0"/>
                            </a:rPr>
                          </m:ctrlPr>
                        </m:sSubPr>
                        <m:e>
                          <m:r>
                            <a:rPr lang="es-AR" sz="2200" b="0" i="1" smtClean="0">
                              <a:latin typeface="Cambria Math" panose="02040503050406030204" pitchFamily="18" charset="0"/>
                            </a:rPr>
                            <m:t>𝑎</m:t>
                          </m:r>
                        </m:e>
                        <m:sub>
                          <m:r>
                            <a:rPr lang="es-AR" sz="2200" b="0" i="1" smtClean="0">
                              <a:latin typeface="Cambria Math" panose="02040503050406030204" pitchFamily="18" charset="0"/>
                            </a:rPr>
                            <m:t>𝑐</m:t>
                          </m:r>
                        </m:sub>
                      </m:sSub>
                      <m:r>
                        <a:rPr lang="es-AR" sz="2200" b="0" i="1" smtClean="0">
                          <a:latin typeface="Cambria Math" panose="02040503050406030204" pitchFamily="18" charset="0"/>
                        </a:rPr>
                        <m:t>= </m:t>
                      </m:r>
                      <m:f>
                        <m:fPr>
                          <m:ctrlPr>
                            <a:rPr lang="es-AR" sz="2200" b="0" i="1" smtClean="0">
                              <a:latin typeface="Cambria Math" panose="02040503050406030204" pitchFamily="18" charset="0"/>
                            </a:rPr>
                          </m:ctrlPr>
                        </m:fPr>
                        <m:num>
                          <m:sSup>
                            <m:sSupPr>
                              <m:ctrlPr>
                                <a:rPr lang="es-AR" sz="2200" b="0" i="1" smtClean="0">
                                  <a:latin typeface="Cambria Math" panose="02040503050406030204" pitchFamily="18" charset="0"/>
                                </a:rPr>
                              </m:ctrlPr>
                            </m:sSupPr>
                            <m:e>
                              <m:r>
                                <a:rPr lang="es-AR" sz="2200" b="0" i="1" smtClean="0">
                                  <a:latin typeface="Cambria Math" panose="02040503050406030204" pitchFamily="18" charset="0"/>
                                </a:rPr>
                                <m:t>𝑣</m:t>
                              </m:r>
                            </m:e>
                            <m:sup>
                              <m:r>
                                <a:rPr lang="es-AR" sz="2200" b="0" i="1" smtClean="0">
                                  <a:latin typeface="Cambria Math" panose="02040503050406030204" pitchFamily="18" charset="0"/>
                                </a:rPr>
                                <m:t>2</m:t>
                              </m:r>
                            </m:sup>
                          </m:sSup>
                        </m:num>
                        <m:den>
                          <m:r>
                            <a:rPr lang="es-AR" sz="2200" b="0" i="1" smtClean="0">
                              <a:latin typeface="Cambria Math" panose="02040503050406030204" pitchFamily="18" charset="0"/>
                            </a:rPr>
                            <m:t>𝑅</m:t>
                          </m:r>
                        </m:den>
                      </m:f>
                    </m:oMath>
                  </m:oMathPara>
                </a14:m>
                <a:endParaRPr lang="es-AR" sz="2200" dirty="0"/>
              </a:p>
            </p:txBody>
          </p:sp>
        </mc:Choice>
        <mc:Fallback xmlns="">
          <p:sp>
            <p:nvSpPr>
              <p:cNvPr id="2" name="CuadroTexto 1">
                <a:extLst>
                  <a:ext uri="{FF2B5EF4-FFF2-40B4-BE49-F238E27FC236}">
                    <a16:creationId xmlns:a16="http://schemas.microsoft.com/office/drawing/2014/main" id="{7F060A07-FF57-4393-9E9E-09AE597834D5}"/>
                  </a:ext>
                </a:extLst>
              </p:cNvPr>
              <p:cNvSpPr txBox="1">
                <a:spLocks noRot="1" noChangeAspect="1" noMove="1" noResize="1" noEditPoints="1" noAdjustHandles="1" noChangeArrowheads="1" noChangeShapeType="1" noTextEdit="1"/>
              </p:cNvSpPr>
              <p:nvPr/>
            </p:nvSpPr>
            <p:spPr>
              <a:xfrm>
                <a:off x="324678" y="2392017"/>
                <a:ext cx="1088118" cy="677108"/>
              </a:xfrm>
              <a:prstGeom prst="rect">
                <a:avLst/>
              </a:prstGeom>
              <a:blipFill>
                <a:blip r:embed="rId2"/>
                <a:stretch>
                  <a:fillRect/>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3" name="CuadroTexto 2">
                <a:extLst>
                  <a:ext uri="{FF2B5EF4-FFF2-40B4-BE49-F238E27FC236}">
                    <a16:creationId xmlns:a16="http://schemas.microsoft.com/office/drawing/2014/main" id="{F55BA5A8-1E24-4845-A6BE-AD95B3DD121C}"/>
                  </a:ext>
                </a:extLst>
              </p:cNvPr>
              <p:cNvSpPr txBox="1"/>
              <p:nvPr/>
            </p:nvSpPr>
            <p:spPr>
              <a:xfrm>
                <a:off x="338399" y="3440254"/>
                <a:ext cx="1074397" cy="3385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AR" sz="2200" b="0" i="1" smtClean="0">
                          <a:latin typeface="Cambria Math" panose="02040503050406030204" pitchFamily="18" charset="0"/>
                        </a:rPr>
                        <m:t>𝑣</m:t>
                      </m:r>
                      <m:r>
                        <a:rPr lang="es-AR" sz="2200" b="0" i="1" smtClean="0">
                          <a:latin typeface="Cambria Math" panose="02040503050406030204" pitchFamily="18" charset="0"/>
                        </a:rPr>
                        <m:t>=</m:t>
                      </m:r>
                      <m:r>
                        <a:rPr lang="es-AR" sz="2200" b="0" i="1" smtClean="0">
                          <a:latin typeface="Cambria Math" panose="02040503050406030204" pitchFamily="18" charset="0"/>
                        </a:rPr>
                        <m:t>𝑤</m:t>
                      </m:r>
                      <m:r>
                        <a:rPr lang="es-AR" sz="2200" b="0" i="1" smtClean="0">
                          <a:latin typeface="Cambria Math" panose="02040503050406030204" pitchFamily="18" charset="0"/>
                        </a:rPr>
                        <m:t> </m:t>
                      </m:r>
                      <m:r>
                        <a:rPr lang="es-AR" sz="2200" b="0" i="1" smtClean="0">
                          <a:latin typeface="Cambria Math" panose="02040503050406030204" pitchFamily="18" charset="0"/>
                        </a:rPr>
                        <m:t>𝑅</m:t>
                      </m:r>
                    </m:oMath>
                  </m:oMathPara>
                </a14:m>
                <a:endParaRPr lang="es-AR" sz="2200" dirty="0"/>
              </a:p>
            </p:txBody>
          </p:sp>
        </mc:Choice>
        <mc:Fallback xmlns="">
          <p:sp>
            <p:nvSpPr>
              <p:cNvPr id="3" name="CuadroTexto 2">
                <a:extLst>
                  <a:ext uri="{FF2B5EF4-FFF2-40B4-BE49-F238E27FC236}">
                    <a16:creationId xmlns:a16="http://schemas.microsoft.com/office/drawing/2014/main" id="{F55BA5A8-1E24-4845-A6BE-AD95B3DD121C}"/>
                  </a:ext>
                </a:extLst>
              </p:cNvPr>
              <p:cNvSpPr txBox="1">
                <a:spLocks noRot="1" noChangeAspect="1" noMove="1" noResize="1" noEditPoints="1" noAdjustHandles="1" noChangeArrowheads="1" noChangeShapeType="1" noTextEdit="1"/>
              </p:cNvSpPr>
              <p:nvPr/>
            </p:nvSpPr>
            <p:spPr>
              <a:xfrm>
                <a:off x="338399" y="3440254"/>
                <a:ext cx="1074397" cy="338554"/>
              </a:xfrm>
              <a:prstGeom prst="rect">
                <a:avLst/>
              </a:prstGeom>
              <a:blipFill>
                <a:blip r:embed="rId3"/>
                <a:stretch>
                  <a:fillRect l="-2841" r="-3977" b="-8929"/>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15" name="CuadroTexto 14">
                <a:extLst>
                  <a:ext uri="{FF2B5EF4-FFF2-40B4-BE49-F238E27FC236}">
                    <a16:creationId xmlns:a16="http://schemas.microsoft.com/office/drawing/2014/main" id="{109D51E6-177F-4E95-BCA3-519DBAD8E84C}"/>
                  </a:ext>
                </a:extLst>
              </p:cNvPr>
              <p:cNvSpPr txBox="1"/>
              <p:nvPr/>
            </p:nvSpPr>
            <p:spPr>
              <a:xfrm>
                <a:off x="324678" y="4149937"/>
                <a:ext cx="2405274" cy="526298"/>
              </a:xfrm>
              <a:prstGeom prst="rect">
                <a:avLst/>
              </a:prstGeom>
              <a:noFill/>
            </p:spPr>
            <p:txBody>
              <a:bodyPr wrap="none" lIns="0" tIns="0" rIns="0" bIns="0" rtlCol="0">
                <a:spAutoFit/>
              </a:bodyPr>
              <a:lstStyle/>
              <a:p>
                <a14:m>
                  <m:oMath xmlns:m="http://schemas.openxmlformats.org/officeDocument/2006/math">
                    <m:sSub>
                      <m:sSubPr>
                        <m:ctrlPr>
                          <a:rPr lang="es-AR" sz="2200" i="1" smtClean="0">
                            <a:latin typeface="Cambria Math" panose="02040503050406030204" pitchFamily="18" charset="0"/>
                            <a:ea typeface="Cambria Math" panose="02040503050406030204" pitchFamily="18" charset="0"/>
                          </a:rPr>
                        </m:ctrlPr>
                      </m:sSubPr>
                      <m:e>
                        <m:r>
                          <a:rPr lang="es-AR" sz="2200" b="0" i="1" smtClean="0">
                            <a:latin typeface="Cambria Math" panose="02040503050406030204" pitchFamily="18" charset="0"/>
                            <a:ea typeface="Cambria Math" panose="02040503050406030204" pitchFamily="18" charset="0"/>
                          </a:rPr>
                          <m:t>𝑎</m:t>
                        </m:r>
                      </m:e>
                      <m:sub>
                        <m:r>
                          <a:rPr lang="es-AR" sz="2200" b="0" i="1" smtClean="0">
                            <a:latin typeface="Cambria Math" panose="02040503050406030204" pitchFamily="18" charset="0"/>
                            <a:ea typeface="Cambria Math" panose="02040503050406030204" pitchFamily="18" charset="0"/>
                          </a:rPr>
                          <m:t>𝑐</m:t>
                        </m:r>
                      </m:sub>
                    </m:sSub>
                    <m:r>
                      <a:rPr lang="es-AR" sz="2200" b="0" i="1" smtClean="0">
                        <a:latin typeface="Cambria Math" panose="02040503050406030204" pitchFamily="18" charset="0"/>
                        <a:ea typeface="Cambria Math" panose="02040503050406030204" pitchFamily="18" charset="0"/>
                      </a:rPr>
                      <m:t>= </m:t>
                    </m:r>
                    <m:f>
                      <m:fPr>
                        <m:ctrlPr>
                          <a:rPr lang="es-AR" sz="2200" b="0" i="1" smtClean="0">
                            <a:latin typeface="Cambria Math" panose="02040503050406030204" pitchFamily="18" charset="0"/>
                            <a:ea typeface="Cambria Math" panose="02040503050406030204" pitchFamily="18" charset="0"/>
                          </a:rPr>
                        </m:ctrlPr>
                      </m:fPr>
                      <m:num>
                        <m:sSup>
                          <m:sSupPr>
                            <m:ctrlPr>
                              <a:rPr lang="es-AR" sz="2200" b="0" i="1" smtClean="0">
                                <a:latin typeface="Cambria Math" panose="02040503050406030204" pitchFamily="18" charset="0"/>
                                <a:ea typeface="Cambria Math" panose="02040503050406030204" pitchFamily="18" charset="0"/>
                              </a:rPr>
                            </m:ctrlPr>
                          </m:sSupPr>
                          <m:e>
                            <m:r>
                              <a:rPr lang="es-AR" sz="2200" b="0" i="1" smtClean="0">
                                <a:latin typeface="Cambria Math" panose="02040503050406030204" pitchFamily="18" charset="0"/>
                                <a:ea typeface="Cambria Math" panose="02040503050406030204" pitchFamily="18" charset="0"/>
                              </a:rPr>
                              <m:t>𝑤</m:t>
                            </m:r>
                          </m:e>
                          <m:sup>
                            <m:r>
                              <a:rPr lang="es-AR" sz="2200" b="0" i="1" smtClean="0">
                                <a:latin typeface="Cambria Math" panose="02040503050406030204" pitchFamily="18" charset="0"/>
                                <a:ea typeface="Cambria Math" panose="02040503050406030204" pitchFamily="18" charset="0"/>
                              </a:rPr>
                              <m:t>2</m:t>
                            </m:r>
                          </m:sup>
                        </m:sSup>
                        <m:r>
                          <a:rPr lang="es-AR" sz="2200" b="0" i="1" smtClean="0">
                            <a:latin typeface="Cambria Math" panose="02040503050406030204" pitchFamily="18" charset="0"/>
                            <a:ea typeface="Cambria Math" panose="02040503050406030204" pitchFamily="18" charset="0"/>
                          </a:rPr>
                          <m:t> </m:t>
                        </m:r>
                        <m:sSup>
                          <m:sSupPr>
                            <m:ctrlPr>
                              <a:rPr lang="es-AR" sz="2200" b="0" i="1" smtClean="0">
                                <a:latin typeface="Cambria Math" panose="02040503050406030204" pitchFamily="18" charset="0"/>
                                <a:ea typeface="Cambria Math" panose="02040503050406030204" pitchFamily="18" charset="0"/>
                              </a:rPr>
                            </m:ctrlPr>
                          </m:sSupPr>
                          <m:e>
                            <m:r>
                              <a:rPr lang="es-AR" sz="2200" b="0" i="1" smtClean="0">
                                <a:latin typeface="Cambria Math" panose="02040503050406030204" pitchFamily="18" charset="0"/>
                                <a:ea typeface="Cambria Math" panose="02040503050406030204" pitchFamily="18" charset="0"/>
                              </a:rPr>
                              <m:t>𝑅</m:t>
                            </m:r>
                          </m:e>
                          <m:sup>
                            <m:r>
                              <a:rPr lang="es-AR" sz="2200" b="0" i="1" smtClean="0">
                                <a:latin typeface="Cambria Math" panose="02040503050406030204" pitchFamily="18" charset="0"/>
                                <a:ea typeface="Cambria Math" panose="02040503050406030204" pitchFamily="18" charset="0"/>
                              </a:rPr>
                              <m:t>2</m:t>
                            </m:r>
                          </m:sup>
                        </m:sSup>
                      </m:num>
                      <m:den>
                        <m:r>
                          <a:rPr lang="es-AR" sz="2200" b="0" i="1" smtClean="0">
                            <a:latin typeface="Cambria Math" panose="02040503050406030204" pitchFamily="18" charset="0"/>
                            <a:ea typeface="Cambria Math" panose="02040503050406030204" pitchFamily="18" charset="0"/>
                          </a:rPr>
                          <m:t>𝑅</m:t>
                        </m:r>
                      </m:den>
                    </m:f>
                    <m:r>
                      <a:rPr lang="es-AR" sz="2200" b="0" i="1" smtClean="0">
                        <a:latin typeface="Cambria Math" panose="02040503050406030204" pitchFamily="18" charset="0"/>
                        <a:ea typeface="Cambria Math" panose="02040503050406030204" pitchFamily="18" charset="0"/>
                      </a:rPr>
                      <m:t>= </m:t>
                    </m:r>
                    <m:sSup>
                      <m:sSupPr>
                        <m:ctrlPr>
                          <a:rPr lang="es-AR" sz="2200" b="0" i="1" smtClean="0">
                            <a:latin typeface="Cambria Math" panose="02040503050406030204" pitchFamily="18" charset="0"/>
                            <a:ea typeface="Cambria Math" panose="02040503050406030204" pitchFamily="18" charset="0"/>
                          </a:rPr>
                        </m:ctrlPr>
                      </m:sSupPr>
                      <m:e>
                        <m:r>
                          <a:rPr lang="es-AR" sz="2200" b="0" i="1" smtClean="0">
                            <a:latin typeface="Cambria Math" panose="02040503050406030204" pitchFamily="18" charset="0"/>
                            <a:ea typeface="Cambria Math" panose="02040503050406030204" pitchFamily="18" charset="0"/>
                          </a:rPr>
                          <m:t>𝑤</m:t>
                        </m:r>
                      </m:e>
                      <m:sup>
                        <m:r>
                          <a:rPr lang="es-AR" sz="2200" b="0" i="1" smtClean="0">
                            <a:latin typeface="Cambria Math" panose="02040503050406030204" pitchFamily="18" charset="0"/>
                            <a:ea typeface="Cambria Math" panose="02040503050406030204" pitchFamily="18" charset="0"/>
                          </a:rPr>
                          <m:t>2</m:t>
                        </m:r>
                      </m:sup>
                    </m:sSup>
                    <m:r>
                      <a:rPr lang="es-AR" sz="2200" b="0" i="1" smtClean="0">
                        <a:latin typeface="Cambria Math" panose="02040503050406030204" pitchFamily="18" charset="0"/>
                        <a:ea typeface="Cambria Math" panose="02040503050406030204" pitchFamily="18" charset="0"/>
                      </a:rPr>
                      <m:t> </m:t>
                    </m:r>
                    <m:r>
                      <a:rPr lang="es-AR" sz="2200" b="0" i="1" smtClean="0">
                        <a:latin typeface="Cambria Math" panose="02040503050406030204" pitchFamily="18" charset="0"/>
                        <a:ea typeface="Cambria Math" panose="02040503050406030204" pitchFamily="18" charset="0"/>
                      </a:rPr>
                      <m:t>𝑅</m:t>
                    </m:r>
                  </m:oMath>
                </a14:m>
                <a:r>
                  <a:rPr lang="es-AR" sz="2200" dirty="0">
                    <a:latin typeface="Cambria Math" panose="02040503050406030204" pitchFamily="18" charset="0"/>
                    <a:ea typeface="Cambria Math" panose="02040503050406030204" pitchFamily="18" charset="0"/>
                  </a:rPr>
                  <a:t> </a:t>
                </a:r>
              </a:p>
            </p:txBody>
          </p:sp>
        </mc:Choice>
        <mc:Fallback xmlns="">
          <p:sp>
            <p:nvSpPr>
              <p:cNvPr id="15" name="CuadroTexto 14">
                <a:extLst>
                  <a:ext uri="{FF2B5EF4-FFF2-40B4-BE49-F238E27FC236}">
                    <a16:creationId xmlns:a16="http://schemas.microsoft.com/office/drawing/2014/main" id="{109D51E6-177F-4E95-BCA3-519DBAD8E84C}"/>
                  </a:ext>
                </a:extLst>
              </p:cNvPr>
              <p:cNvSpPr txBox="1">
                <a:spLocks noRot="1" noChangeAspect="1" noMove="1" noResize="1" noEditPoints="1" noAdjustHandles="1" noChangeArrowheads="1" noChangeShapeType="1" noTextEdit="1"/>
              </p:cNvSpPr>
              <p:nvPr/>
            </p:nvSpPr>
            <p:spPr>
              <a:xfrm>
                <a:off x="324678" y="4149937"/>
                <a:ext cx="2405274" cy="526298"/>
              </a:xfrm>
              <a:prstGeom prst="rect">
                <a:avLst/>
              </a:prstGeom>
              <a:blipFill>
                <a:blip r:embed="rId4"/>
                <a:stretch>
                  <a:fillRect/>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16" name="CuadroTexto 15">
                <a:extLst>
                  <a:ext uri="{FF2B5EF4-FFF2-40B4-BE49-F238E27FC236}">
                    <a16:creationId xmlns:a16="http://schemas.microsoft.com/office/drawing/2014/main" id="{627EB7F2-0FBB-42AC-8CDE-AFCD035C44EA}"/>
                  </a:ext>
                </a:extLst>
              </p:cNvPr>
              <p:cNvSpPr txBox="1"/>
              <p:nvPr/>
            </p:nvSpPr>
            <p:spPr>
              <a:xfrm>
                <a:off x="324678" y="4935025"/>
                <a:ext cx="2978316" cy="479940"/>
              </a:xfrm>
              <a:prstGeom prst="rect">
                <a:avLst/>
              </a:prstGeom>
              <a:noFill/>
            </p:spPr>
            <p:txBody>
              <a:bodyPr wrap="none" lIns="0" tIns="0" rIns="0" bIns="0" rtlCol="0">
                <a:spAutoFit/>
              </a:bodyPr>
              <a:lstStyle/>
              <a:p>
                <a14:m>
                  <m:oMath xmlns:m="http://schemas.openxmlformats.org/officeDocument/2006/math">
                    <m:sSub>
                      <m:sSubPr>
                        <m:ctrlPr>
                          <a:rPr lang="es-AR" sz="2200" i="1" smtClean="0">
                            <a:latin typeface="Cambria Math" panose="02040503050406030204" pitchFamily="18" charset="0"/>
                            <a:ea typeface="Cambria Math" panose="02040503050406030204" pitchFamily="18" charset="0"/>
                          </a:rPr>
                        </m:ctrlPr>
                      </m:sSubPr>
                      <m:e>
                        <m:r>
                          <a:rPr lang="es-AR" sz="2200" b="0" i="1" smtClean="0">
                            <a:latin typeface="Cambria Math" panose="02040503050406030204" pitchFamily="18" charset="0"/>
                            <a:ea typeface="Cambria Math" panose="02040503050406030204" pitchFamily="18" charset="0"/>
                          </a:rPr>
                          <m:t>𝑎</m:t>
                        </m:r>
                      </m:e>
                      <m:sub>
                        <m:r>
                          <a:rPr lang="es-AR" sz="2200" b="0" i="1" smtClean="0">
                            <a:latin typeface="Cambria Math" panose="02040503050406030204" pitchFamily="18" charset="0"/>
                            <a:ea typeface="Cambria Math" panose="02040503050406030204" pitchFamily="18" charset="0"/>
                          </a:rPr>
                          <m:t>𝑐</m:t>
                        </m:r>
                      </m:sub>
                    </m:sSub>
                    <m:r>
                      <a:rPr lang="es-AR" sz="2200" b="0" i="1" smtClean="0">
                        <a:latin typeface="Cambria Math" panose="02040503050406030204" pitchFamily="18" charset="0"/>
                        <a:ea typeface="Cambria Math" panose="02040503050406030204" pitchFamily="18" charset="0"/>
                      </a:rPr>
                      <m:t>=</m:t>
                    </m:r>
                    <m:sSup>
                      <m:sSupPr>
                        <m:ctrlPr>
                          <a:rPr lang="es-AR" sz="2200" b="0" i="1" smtClean="0">
                            <a:latin typeface="Cambria Math" panose="02040503050406030204" pitchFamily="18" charset="0"/>
                            <a:ea typeface="Cambria Math" panose="02040503050406030204" pitchFamily="18" charset="0"/>
                          </a:rPr>
                        </m:ctrlPr>
                      </m:sSupPr>
                      <m:e>
                        <m:r>
                          <a:rPr lang="es-AR" sz="2200" b="0" i="1" smtClean="0">
                            <a:latin typeface="Cambria Math" panose="02040503050406030204" pitchFamily="18" charset="0"/>
                            <a:ea typeface="Cambria Math" panose="02040503050406030204" pitchFamily="18" charset="0"/>
                          </a:rPr>
                          <m:t>12,566</m:t>
                        </m:r>
                      </m:e>
                      <m:sup>
                        <m:r>
                          <a:rPr lang="es-AR" sz="2200" b="0" i="1" smtClean="0">
                            <a:latin typeface="Cambria Math" panose="02040503050406030204" pitchFamily="18" charset="0"/>
                            <a:ea typeface="Cambria Math" panose="02040503050406030204" pitchFamily="18" charset="0"/>
                          </a:rPr>
                          <m:t>2</m:t>
                        </m:r>
                      </m:sup>
                    </m:sSup>
                    <m:r>
                      <a:rPr lang="es-AR" sz="2200" b="0" i="1" smtClean="0">
                        <a:latin typeface="Cambria Math" panose="02040503050406030204" pitchFamily="18" charset="0"/>
                        <a:ea typeface="Cambria Math" panose="02040503050406030204" pitchFamily="18" charset="0"/>
                      </a:rPr>
                      <m:t> </m:t>
                    </m:r>
                    <m:f>
                      <m:fPr>
                        <m:ctrlPr>
                          <a:rPr lang="es-AR" sz="2200" b="0" i="1" smtClean="0">
                            <a:latin typeface="Cambria Math" panose="02040503050406030204" pitchFamily="18" charset="0"/>
                            <a:ea typeface="Cambria Math" panose="02040503050406030204" pitchFamily="18" charset="0"/>
                          </a:rPr>
                        </m:ctrlPr>
                      </m:fPr>
                      <m:num>
                        <m:r>
                          <a:rPr lang="es-AR" sz="2200" b="0" i="1" smtClean="0">
                            <a:latin typeface="Cambria Math" panose="02040503050406030204" pitchFamily="18" charset="0"/>
                            <a:ea typeface="Cambria Math" panose="02040503050406030204" pitchFamily="18" charset="0"/>
                          </a:rPr>
                          <m:t>1</m:t>
                        </m:r>
                      </m:num>
                      <m:den>
                        <m:sSup>
                          <m:sSupPr>
                            <m:ctrlPr>
                              <a:rPr lang="es-AR" sz="2200" b="0" i="1" smtClean="0">
                                <a:latin typeface="Cambria Math" panose="02040503050406030204" pitchFamily="18" charset="0"/>
                                <a:ea typeface="Cambria Math" panose="02040503050406030204" pitchFamily="18" charset="0"/>
                              </a:rPr>
                            </m:ctrlPr>
                          </m:sSupPr>
                          <m:e>
                            <m:r>
                              <a:rPr lang="es-AR" sz="2200" b="0" i="1" smtClean="0">
                                <a:latin typeface="Cambria Math" panose="02040503050406030204" pitchFamily="18" charset="0"/>
                                <a:ea typeface="Cambria Math" panose="02040503050406030204" pitchFamily="18" charset="0"/>
                              </a:rPr>
                              <m:t>𝑠</m:t>
                            </m:r>
                          </m:e>
                          <m:sup>
                            <m:r>
                              <a:rPr lang="es-AR" sz="2200" b="0" i="1" smtClean="0">
                                <a:latin typeface="Cambria Math" panose="02040503050406030204" pitchFamily="18" charset="0"/>
                                <a:ea typeface="Cambria Math" panose="02040503050406030204" pitchFamily="18" charset="0"/>
                              </a:rPr>
                              <m:t>2</m:t>
                            </m:r>
                          </m:sup>
                        </m:sSup>
                      </m:den>
                    </m:f>
                    <m:r>
                      <a:rPr lang="es-AR" sz="2200" b="0" i="1" smtClean="0">
                        <a:latin typeface="Cambria Math" panose="02040503050406030204" pitchFamily="18" charset="0"/>
                        <a:ea typeface="Cambria Math" panose="02040503050406030204" pitchFamily="18" charset="0"/>
                      </a:rPr>
                      <m:t> 0,6 </m:t>
                    </m:r>
                    <m:r>
                      <a:rPr lang="es-AR" sz="2200" b="0" i="1" smtClean="0">
                        <a:latin typeface="Cambria Math" panose="02040503050406030204" pitchFamily="18" charset="0"/>
                        <a:ea typeface="Cambria Math" panose="02040503050406030204" pitchFamily="18" charset="0"/>
                      </a:rPr>
                      <m:t>𝑚</m:t>
                    </m:r>
                    <m:r>
                      <a:rPr lang="es-AR" sz="2200" b="0" i="1" smtClean="0">
                        <a:latin typeface="Cambria Math" panose="02040503050406030204" pitchFamily="18" charset="0"/>
                        <a:ea typeface="Cambria Math" panose="02040503050406030204" pitchFamily="18" charset="0"/>
                      </a:rPr>
                      <m:t> </m:t>
                    </m:r>
                  </m:oMath>
                </a14:m>
                <a:r>
                  <a:rPr lang="es-AR" sz="2200" dirty="0">
                    <a:latin typeface="Cambria Math" panose="02040503050406030204" pitchFamily="18" charset="0"/>
                    <a:ea typeface="Cambria Math" panose="02040503050406030204" pitchFamily="18" charset="0"/>
                  </a:rPr>
                  <a:t>  </a:t>
                </a:r>
              </a:p>
            </p:txBody>
          </p:sp>
        </mc:Choice>
        <mc:Fallback xmlns="">
          <p:sp>
            <p:nvSpPr>
              <p:cNvPr id="16" name="CuadroTexto 15">
                <a:extLst>
                  <a:ext uri="{FF2B5EF4-FFF2-40B4-BE49-F238E27FC236}">
                    <a16:creationId xmlns:a16="http://schemas.microsoft.com/office/drawing/2014/main" id="{627EB7F2-0FBB-42AC-8CDE-AFCD035C44EA}"/>
                  </a:ext>
                </a:extLst>
              </p:cNvPr>
              <p:cNvSpPr txBox="1">
                <a:spLocks noRot="1" noChangeAspect="1" noMove="1" noResize="1" noEditPoints="1" noAdjustHandles="1" noChangeArrowheads="1" noChangeShapeType="1" noTextEdit="1"/>
              </p:cNvSpPr>
              <p:nvPr/>
            </p:nvSpPr>
            <p:spPr>
              <a:xfrm>
                <a:off x="324678" y="4935025"/>
                <a:ext cx="2978316" cy="479940"/>
              </a:xfrm>
              <a:prstGeom prst="rect">
                <a:avLst/>
              </a:prstGeom>
              <a:blipFill>
                <a:blip r:embed="rId5"/>
                <a:stretch>
                  <a:fillRect/>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17" name="CuadroTexto 16">
                <a:extLst>
                  <a:ext uri="{FF2B5EF4-FFF2-40B4-BE49-F238E27FC236}">
                    <a16:creationId xmlns:a16="http://schemas.microsoft.com/office/drawing/2014/main" id="{704600DE-D072-4FE1-B3AA-E4FB240528D2}"/>
                  </a:ext>
                </a:extLst>
              </p:cNvPr>
              <p:cNvSpPr txBox="1"/>
              <p:nvPr/>
            </p:nvSpPr>
            <p:spPr>
              <a:xfrm>
                <a:off x="338399" y="5668721"/>
                <a:ext cx="1932132" cy="453073"/>
              </a:xfrm>
              <a:prstGeom prst="rect">
                <a:avLst/>
              </a:prstGeom>
              <a:noFill/>
            </p:spPr>
            <p:txBody>
              <a:bodyPr wrap="none" lIns="0" tIns="0" rIns="0" bIns="0" rtlCol="0">
                <a:spAutoFit/>
              </a:bodyPr>
              <a:lstStyle/>
              <a:p>
                <a14:m>
                  <m:oMath xmlns:m="http://schemas.openxmlformats.org/officeDocument/2006/math">
                    <m:sSub>
                      <m:sSubPr>
                        <m:ctrlPr>
                          <a:rPr lang="es-AR" sz="2200" i="1" smtClean="0">
                            <a:latin typeface="Cambria Math" panose="02040503050406030204" pitchFamily="18" charset="0"/>
                            <a:ea typeface="Cambria Math" panose="02040503050406030204" pitchFamily="18" charset="0"/>
                          </a:rPr>
                        </m:ctrlPr>
                      </m:sSubPr>
                      <m:e>
                        <m:r>
                          <a:rPr lang="es-AR" sz="2200" b="0" i="1" smtClean="0">
                            <a:latin typeface="Cambria Math" panose="02040503050406030204" pitchFamily="18" charset="0"/>
                            <a:ea typeface="Cambria Math" panose="02040503050406030204" pitchFamily="18" charset="0"/>
                          </a:rPr>
                          <m:t>𝑎</m:t>
                        </m:r>
                      </m:e>
                      <m:sub>
                        <m:r>
                          <a:rPr lang="es-AR" sz="2200" b="0" i="1" smtClean="0">
                            <a:latin typeface="Cambria Math" panose="02040503050406030204" pitchFamily="18" charset="0"/>
                            <a:ea typeface="Cambria Math" panose="02040503050406030204" pitchFamily="18" charset="0"/>
                          </a:rPr>
                          <m:t>𝑐</m:t>
                        </m:r>
                      </m:sub>
                    </m:sSub>
                    <m:r>
                      <a:rPr lang="es-AR" sz="2200" b="0" i="1" smtClean="0">
                        <a:latin typeface="Cambria Math" panose="02040503050406030204" pitchFamily="18" charset="0"/>
                        <a:ea typeface="Cambria Math" panose="02040503050406030204" pitchFamily="18" charset="0"/>
                      </a:rPr>
                      <m:t>=94,742</m:t>
                    </m:r>
                    <m:f>
                      <m:fPr>
                        <m:ctrlPr>
                          <a:rPr lang="es-AR" sz="2200" b="0" i="1" smtClean="0">
                            <a:latin typeface="Cambria Math" panose="02040503050406030204" pitchFamily="18" charset="0"/>
                            <a:ea typeface="Cambria Math" panose="02040503050406030204" pitchFamily="18" charset="0"/>
                          </a:rPr>
                        </m:ctrlPr>
                      </m:fPr>
                      <m:num>
                        <m:r>
                          <a:rPr lang="es-AR" sz="2200" b="0" i="1" smtClean="0">
                            <a:latin typeface="Cambria Math" panose="02040503050406030204" pitchFamily="18" charset="0"/>
                            <a:ea typeface="Cambria Math" panose="02040503050406030204" pitchFamily="18" charset="0"/>
                          </a:rPr>
                          <m:t>𝑚</m:t>
                        </m:r>
                      </m:num>
                      <m:den>
                        <m:sSup>
                          <m:sSupPr>
                            <m:ctrlPr>
                              <a:rPr lang="es-AR" sz="2200" b="0" i="1" smtClean="0">
                                <a:latin typeface="Cambria Math" panose="02040503050406030204" pitchFamily="18" charset="0"/>
                                <a:ea typeface="Cambria Math" panose="02040503050406030204" pitchFamily="18" charset="0"/>
                              </a:rPr>
                            </m:ctrlPr>
                          </m:sSupPr>
                          <m:e>
                            <m:r>
                              <a:rPr lang="es-AR" sz="2200" b="0" i="1" smtClean="0">
                                <a:latin typeface="Cambria Math" panose="02040503050406030204" pitchFamily="18" charset="0"/>
                                <a:ea typeface="Cambria Math" panose="02040503050406030204" pitchFamily="18" charset="0"/>
                              </a:rPr>
                              <m:t>𝑠</m:t>
                            </m:r>
                          </m:e>
                          <m:sup>
                            <m:r>
                              <a:rPr lang="es-AR" sz="2200" b="0" i="1" smtClean="0">
                                <a:latin typeface="Cambria Math" panose="02040503050406030204" pitchFamily="18" charset="0"/>
                                <a:ea typeface="Cambria Math" panose="02040503050406030204" pitchFamily="18" charset="0"/>
                              </a:rPr>
                              <m:t>2</m:t>
                            </m:r>
                          </m:sup>
                        </m:sSup>
                      </m:den>
                    </m:f>
                    <m:r>
                      <a:rPr lang="es-AR" sz="2200" b="0" i="1" smtClean="0">
                        <a:latin typeface="Cambria Math" panose="02040503050406030204" pitchFamily="18" charset="0"/>
                        <a:ea typeface="Cambria Math" panose="02040503050406030204" pitchFamily="18" charset="0"/>
                      </a:rPr>
                      <m:t> </m:t>
                    </m:r>
                  </m:oMath>
                </a14:m>
                <a:r>
                  <a:rPr lang="es-AR" sz="2200" dirty="0">
                    <a:latin typeface="Cambria Math" panose="02040503050406030204" pitchFamily="18" charset="0"/>
                    <a:ea typeface="Cambria Math" panose="02040503050406030204" pitchFamily="18" charset="0"/>
                  </a:rPr>
                  <a:t>  </a:t>
                </a:r>
              </a:p>
            </p:txBody>
          </p:sp>
        </mc:Choice>
        <mc:Fallback xmlns="">
          <p:sp>
            <p:nvSpPr>
              <p:cNvPr id="17" name="CuadroTexto 16">
                <a:extLst>
                  <a:ext uri="{FF2B5EF4-FFF2-40B4-BE49-F238E27FC236}">
                    <a16:creationId xmlns:a16="http://schemas.microsoft.com/office/drawing/2014/main" id="{704600DE-D072-4FE1-B3AA-E4FB240528D2}"/>
                  </a:ext>
                </a:extLst>
              </p:cNvPr>
              <p:cNvSpPr txBox="1">
                <a:spLocks noRot="1" noChangeAspect="1" noMove="1" noResize="1" noEditPoints="1" noAdjustHandles="1" noChangeArrowheads="1" noChangeShapeType="1" noTextEdit="1"/>
              </p:cNvSpPr>
              <p:nvPr/>
            </p:nvSpPr>
            <p:spPr>
              <a:xfrm>
                <a:off x="338399" y="5668721"/>
                <a:ext cx="1932132" cy="453073"/>
              </a:xfrm>
              <a:prstGeom prst="rect">
                <a:avLst/>
              </a:prstGeom>
              <a:blipFill>
                <a:blip r:embed="rId6"/>
                <a:stretch>
                  <a:fillRect/>
                </a:stretch>
              </a:blipFill>
            </p:spPr>
            <p:txBody>
              <a:bodyPr/>
              <a:lstStyle/>
              <a:p>
                <a:r>
                  <a:rPr lang="es-AR">
                    <a:noFill/>
                  </a:rPr>
                  <a:t> </a:t>
                </a:r>
              </a:p>
            </p:txBody>
          </p:sp>
        </mc:Fallback>
      </mc:AlternateContent>
    </p:spTree>
    <p:extLst>
      <p:ext uri="{BB962C8B-B14F-4D97-AF65-F5344CB8AC3E}">
        <p14:creationId xmlns:p14="http://schemas.microsoft.com/office/powerpoint/2010/main" val="12381826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68052D27-05B4-4D8F-A967-BDF6218CE3F0}"/>
              </a:ext>
            </a:extLst>
          </p:cNvPr>
          <p:cNvSpPr>
            <a:spLocks noChangeArrowheads="1"/>
          </p:cNvSpPr>
          <p:nvPr/>
        </p:nvSpPr>
        <p:spPr bwMode="auto">
          <a:xfrm>
            <a:off x="168275" y="776288"/>
            <a:ext cx="8729663"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AR" altLang="es-AR" sz="2200" dirty="0">
                <a:solidFill>
                  <a:srgbClr val="000000"/>
                </a:solidFill>
              </a:rPr>
              <a:t>Todos los movimientos de una partícula, se rigen por la segunda ley de Newton:</a:t>
            </a:r>
          </a:p>
        </p:txBody>
      </p:sp>
      <p:pic>
        <p:nvPicPr>
          <p:cNvPr id="7" name="Imagen 6">
            <a:extLst>
              <a:ext uri="{FF2B5EF4-FFF2-40B4-BE49-F238E27FC236}">
                <a16:creationId xmlns:a16="http://schemas.microsoft.com/office/drawing/2014/main" id="{E2EF4432-31E1-4B9A-B742-03EA82E8D9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4418" t="37489" r="51768" b="8713"/>
          <a:stretch>
            <a:fillRect/>
          </a:stretch>
        </p:blipFill>
        <p:spPr bwMode="auto">
          <a:xfrm>
            <a:off x="4748213" y="1531938"/>
            <a:ext cx="4149725" cy="371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a:extLst>
              <a:ext uri="{FF2B5EF4-FFF2-40B4-BE49-F238E27FC236}">
                <a16:creationId xmlns:a16="http://schemas.microsoft.com/office/drawing/2014/main" id="{02B29A66-ABBC-4DB2-BC2C-884B5417C23C}"/>
              </a:ext>
            </a:extLst>
          </p:cNvPr>
          <p:cNvSpPr>
            <a:spLocks noChangeArrowheads="1"/>
          </p:cNvSpPr>
          <p:nvPr/>
        </p:nvSpPr>
        <p:spPr bwMode="auto">
          <a:xfrm>
            <a:off x="168275" y="5614194"/>
            <a:ext cx="8729663"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s-AR" altLang="es-AR" sz="2200" dirty="0">
                <a:solidFill>
                  <a:srgbClr val="000000"/>
                </a:solidFill>
              </a:rPr>
              <a:t>Lo anterior expresa, que si un objeto está acelerado debe haber una fuerza neta no nula actuando sobre él. </a:t>
            </a:r>
          </a:p>
        </p:txBody>
      </p:sp>
      <p:sp>
        <p:nvSpPr>
          <p:cNvPr id="8" name="CuadroTexto 7">
            <a:extLst>
              <a:ext uri="{FF2B5EF4-FFF2-40B4-BE49-F238E27FC236}">
                <a16:creationId xmlns:a16="http://schemas.microsoft.com/office/drawing/2014/main" id="{30624D14-579A-4E47-8632-079CB3443780}"/>
              </a:ext>
            </a:extLst>
          </p:cNvPr>
          <p:cNvSpPr txBox="1"/>
          <p:nvPr/>
        </p:nvSpPr>
        <p:spPr>
          <a:xfrm>
            <a:off x="168275" y="131763"/>
            <a:ext cx="8729663" cy="430212"/>
          </a:xfrm>
          <a:prstGeom prst="rect">
            <a:avLst/>
          </a:prstGeom>
          <a:solidFill>
            <a:schemeClr val="tx1"/>
          </a:solidFill>
        </p:spPr>
        <p:txBody>
          <a:bodyPr>
            <a:spAutoFit/>
          </a:bodyPr>
          <a:lstStyle/>
          <a:p>
            <a:pPr>
              <a:defRPr/>
            </a:pPr>
            <a:r>
              <a:rPr lang="es-AR" sz="2200" b="1" dirty="0">
                <a:solidFill>
                  <a:srgbClr val="FFFF00"/>
                </a:solidFill>
                <a:latin typeface="+mn-lt"/>
                <a:ea typeface="+mj-ea"/>
                <a:cs typeface="+mj-cs"/>
              </a:rPr>
              <a:t>Dinámica del movimiento circular uniforme. </a:t>
            </a:r>
          </a:p>
        </p:txBody>
      </p:sp>
      <p:sp>
        <p:nvSpPr>
          <p:cNvPr id="11" name="CuadroTexto 10">
            <a:extLst>
              <a:ext uri="{FF2B5EF4-FFF2-40B4-BE49-F238E27FC236}">
                <a16:creationId xmlns:a16="http://schemas.microsoft.com/office/drawing/2014/main" id="{64156BE9-5438-4184-9CCF-18D68379577C}"/>
              </a:ext>
            </a:extLst>
          </p:cNvPr>
          <p:cNvSpPr txBox="1">
            <a:spLocks noRot="1" noChangeAspect="1" noMove="1" noResize="1" noEditPoints="1" noAdjustHandles="1" noChangeArrowheads="1" noChangeShapeType="1" noTextEdit="1"/>
          </p:cNvSpPr>
          <p:nvPr/>
        </p:nvSpPr>
        <p:spPr>
          <a:xfrm>
            <a:off x="640461" y="1664795"/>
            <a:ext cx="1634550" cy="819840"/>
          </a:xfrm>
          <a:prstGeom prst="rect">
            <a:avLst/>
          </a:prstGeom>
          <a:blipFill>
            <a:blip r:embed="rId3"/>
            <a:stretch>
              <a:fillRect/>
            </a:stretch>
          </a:blipFill>
        </p:spPr>
        <p:txBody>
          <a:bodyPr/>
          <a:lstStyle/>
          <a:p>
            <a:r>
              <a:rPr lang="es-AR" dirty="0">
                <a:noFill/>
              </a:rPr>
              <a:t> </a:t>
            </a:r>
          </a:p>
        </p:txBody>
      </p:sp>
      <p:sp>
        <p:nvSpPr>
          <p:cNvPr id="12" name="Rectángulo 11">
            <a:extLst>
              <a:ext uri="{FF2B5EF4-FFF2-40B4-BE49-F238E27FC236}">
                <a16:creationId xmlns:a16="http://schemas.microsoft.com/office/drawing/2014/main" id="{2B88E23D-7CB0-470B-98D8-61D1ED14DD68}"/>
              </a:ext>
            </a:extLst>
          </p:cNvPr>
          <p:cNvSpPr>
            <a:spLocks noChangeArrowheads="1"/>
          </p:cNvSpPr>
          <p:nvPr/>
        </p:nvSpPr>
        <p:spPr bwMode="auto">
          <a:xfrm>
            <a:off x="128514" y="2707877"/>
            <a:ext cx="428625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AR" altLang="es-AR" sz="2200" dirty="0">
                <a:solidFill>
                  <a:srgbClr val="000000"/>
                </a:solidFill>
              </a:rPr>
              <a:t>Donde:</a:t>
            </a:r>
          </a:p>
          <a:p>
            <a:r>
              <a:rPr lang="es-AR" altLang="es-AR" sz="2200" i="1" dirty="0">
                <a:solidFill>
                  <a:srgbClr val="000000"/>
                </a:solidFill>
                <a:latin typeface="Times New Roman" panose="02020603050405020304" pitchFamily="18" charset="0"/>
                <a:cs typeface="Times New Roman" panose="02020603050405020304" pitchFamily="18" charset="0"/>
              </a:rPr>
              <a:t>a</a:t>
            </a:r>
            <a:r>
              <a:rPr lang="es-AR" altLang="es-AR" sz="2200" i="1" baseline="-25000" dirty="0">
                <a:solidFill>
                  <a:srgbClr val="000000"/>
                </a:solidFill>
                <a:latin typeface="Times New Roman" panose="02020603050405020304" pitchFamily="18" charset="0"/>
                <a:cs typeface="Times New Roman" panose="02020603050405020304" pitchFamily="18" charset="0"/>
              </a:rPr>
              <a:t>c</a:t>
            </a:r>
            <a:r>
              <a:rPr lang="es-AR" altLang="es-AR" sz="2200" dirty="0">
                <a:solidFill>
                  <a:srgbClr val="000000"/>
                </a:solidFill>
              </a:rPr>
              <a:t> = aceleración centrípeta</a:t>
            </a:r>
          </a:p>
          <a:p>
            <a:r>
              <a:rPr lang="es-AR" altLang="es-AR" sz="2200" dirty="0">
                <a:solidFill>
                  <a:srgbClr val="000000"/>
                </a:solidFill>
              </a:rPr>
              <a:t>       [</a:t>
            </a:r>
            <a:r>
              <a:rPr lang="es-AR" altLang="es-AR" sz="2200" i="1" dirty="0">
                <a:solidFill>
                  <a:srgbClr val="000000"/>
                </a:solidFill>
                <a:latin typeface="Times New Roman" panose="02020603050405020304" pitchFamily="18" charset="0"/>
                <a:cs typeface="Times New Roman" panose="02020603050405020304" pitchFamily="18" charset="0"/>
              </a:rPr>
              <a:t>m/s</a:t>
            </a:r>
            <a:r>
              <a:rPr lang="es-AR" altLang="es-AR" sz="2200" i="1" baseline="30000" dirty="0">
                <a:solidFill>
                  <a:srgbClr val="000000"/>
                </a:solidFill>
                <a:latin typeface="Times New Roman" panose="02020603050405020304" pitchFamily="18" charset="0"/>
                <a:cs typeface="Times New Roman" panose="02020603050405020304" pitchFamily="18" charset="0"/>
              </a:rPr>
              <a:t>2</a:t>
            </a:r>
            <a:r>
              <a:rPr lang="es-AR" altLang="es-AR" sz="2200" dirty="0">
                <a:solidFill>
                  <a:srgbClr val="000000"/>
                </a:solidFill>
              </a:rPr>
              <a:t>]  </a:t>
            </a:r>
            <a:r>
              <a:rPr lang="es-AR" altLang="es-AR" sz="2200" i="1" dirty="0">
                <a:solidFill>
                  <a:srgbClr val="000000"/>
                </a:solidFill>
                <a:latin typeface="Times New Roman" panose="02020603050405020304" pitchFamily="18" charset="0"/>
                <a:cs typeface="Times New Roman" panose="02020603050405020304" pitchFamily="18" charset="0"/>
              </a:rPr>
              <a:t>a</a:t>
            </a:r>
            <a:r>
              <a:rPr lang="es-AR" altLang="es-AR" sz="2200" i="1" baseline="-25000" dirty="0">
                <a:solidFill>
                  <a:srgbClr val="000000"/>
                </a:solidFill>
                <a:latin typeface="Times New Roman" panose="02020603050405020304" pitchFamily="18" charset="0"/>
                <a:cs typeface="Times New Roman" panose="02020603050405020304" pitchFamily="18" charset="0"/>
              </a:rPr>
              <a:t>c</a:t>
            </a:r>
            <a:r>
              <a:rPr lang="es-AR" altLang="es-AR" sz="2200" i="1" dirty="0">
                <a:solidFill>
                  <a:srgbClr val="000000"/>
                </a:solidFill>
                <a:latin typeface="Times New Roman" panose="02020603050405020304" pitchFamily="18" charset="0"/>
                <a:cs typeface="Times New Roman" panose="02020603050405020304" pitchFamily="18" charset="0"/>
              </a:rPr>
              <a:t> = v</a:t>
            </a:r>
            <a:r>
              <a:rPr lang="es-AR" altLang="es-AR" sz="2200" i="1" baseline="30000" dirty="0">
                <a:solidFill>
                  <a:srgbClr val="000000"/>
                </a:solidFill>
                <a:latin typeface="Times New Roman" panose="02020603050405020304" pitchFamily="18" charset="0"/>
                <a:cs typeface="Times New Roman" panose="02020603050405020304" pitchFamily="18" charset="0"/>
              </a:rPr>
              <a:t>2</a:t>
            </a:r>
            <a:r>
              <a:rPr lang="es-AR" altLang="es-AR" sz="2200" i="1" dirty="0">
                <a:solidFill>
                  <a:srgbClr val="000000"/>
                </a:solidFill>
                <a:latin typeface="Times New Roman" panose="02020603050405020304" pitchFamily="18" charset="0"/>
                <a:cs typeface="Times New Roman" panose="02020603050405020304" pitchFamily="18" charset="0"/>
              </a:rPr>
              <a:t>/R</a:t>
            </a:r>
          </a:p>
          <a:p>
            <a:endParaRPr lang="es-AR" altLang="es-AR" sz="2200" i="1" dirty="0">
              <a:solidFill>
                <a:srgbClr val="000000"/>
              </a:solidFill>
              <a:latin typeface="Times New Roman" panose="02020603050405020304" pitchFamily="18" charset="0"/>
              <a:cs typeface="Times New Roman" panose="02020603050405020304" pitchFamily="18" charset="0"/>
            </a:endParaRPr>
          </a:p>
          <a:p>
            <a:r>
              <a:rPr lang="es-AR" altLang="es-AR" sz="2200" i="1" dirty="0">
                <a:solidFill>
                  <a:srgbClr val="000000"/>
                </a:solidFill>
                <a:latin typeface="Times New Roman" panose="02020603050405020304" pitchFamily="18" charset="0"/>
                <a:cs typeface="Times New Roman" panose="02020603050405020304" pitchFamily="18" charset="0"/>
              </a:rPr>
              <a:t>F</a:t>
            </a:r>
            <a:r>
              <a:rPr lang="es-AR" altLang="es-AR" sz="2200" dirty="0">
                <a:solidFill>
                  <a:srgbClr val="000000"/>
                </a:solidFill>
              </a:rPr>
              <a:t> = fuerza total (o fuerza</a:t>
            </a:r>
          </a:p>
          <a:p>
            <a:r>
              <a:rPr lang="es-AR" altLang="es-AR" sz="2200" dirty="0">
                <a:solidFill>
                  <a:srgbClr val="000000"/>
                </a:solidFill>
              </a:rPr>
              <a:t>       neta) en dirección radial [</a:t>
            </a:r>
            <a:r>
              <a:rPr lang="es-AR" altLang="es-AR" sz="2200" i="1" dirty="0">
                <a:solidFill>
                  <a:srgbClr val="000000"/>
                </a:solidFill>
                <a:latin typeface="Times New Roman" panose="02020603050405020304" pitchFamily="18" charset="0"/>
                <a:cs typeface="Times New Roman" panose="02020603050405020304" pitchFamily="18" charset="0"/>
              </a:rPr>
              <a:t>N</a:t>
            </a:r>
            <a:r>
              <a:rPr lang="es-AR" altLang="es-AR" sz="2200" dirty="0">
                <a:solidFill>
                  <a:srgbClr val="000000"/>
                </a:solidFill>
              </a:rPr>
              <a:t>]</a:t>
            </a:r>
          </a:p>
          <a:p>
            <a:endParaRPr lang="es-AR" altLang="es-AR" sz="2200" dirty="0">
              <a:solidFill>
                <a:srgbClr val="000000"/>
              </a:solidFill>
            </a:endParaRPr>
          </a:p>
        </p:txBody>
      </p:sp>
      <p:sp>
        <p:nvSpPr>
          <p:cNvPr id="9" name="Rectángulo 8">
            <a:extLst>
              <a:ext uri="{FF2B5EF4-FFF2-40B4-BE49-F238E27FC236}">
                <a16:creationId xmlns:a16="http://schemas.microsoft.com/office/drawing/2014/main" id="{D0114BCA-8138-403D-955F-40FA8643F1E5}"/>
              </a:ext>
            </a:extLst>
          </p:cNvPr>
          <p:cNvSpPr/>
          <p:nvPr/>
        </p:nvSpPr>
        <p:spPr>
          <a:xfrm>
            <a:off x="168274" y="5580062"/>
            <a:ext cx="8729663" cy="83819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par>
                          <p:cTn id="11" fill="hold" nodeType="afterGroup">
                            <p:stCondLst>
                              <p:cond delay="0"/>
                            </p:stCondLst>
                            <p:childTnLst>
                              <p:par>
                                <p:cTn id="12" presetID="1" presetClass="entr" presetSubtype="0"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8" grpId="0" animBg="1"/>
      <p:bldP spid="12" grpId="0"/>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681279D8-B249-4FEF-8B61-133C109139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936" t="28793" r="68750" b="29720"/>
          <a:stretch>
            <a:fillRect/>
          </a:stretch>
        </p:blipFill>
        <p:spPr bwMode="auto">
          <a:xfrm>
            <a:off x="5048250" y="965200"/>
            <a:ext cx="3324225" cy="332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ángulo 7">
            <a:extLst>
              <a:ext uri="{FF2B5EF4-FFF2-40B4-BE49-F238E27FC236}">
                <a16:creationId xmlns:a16="http://schemas.microsoft.com/office/drawing/2014/main" id="{9C7DDFE6-5EF3-4E6A-A7A0-5CB8AEBC998C}"/>
              </a:ext>
            </a:extLst>
          </p:cNvPr>
          <p:cNvSpPr/>
          <p:nvPr/>
        </p:nvSpPr>
        <p:spPr>
          <a:xfrm>
            <a:off x="149225" y="2312988"/>
            <a:ext cx="4314825" cy="1785937"/>
          </a:xfrm>
          <a:prstGeom prst="rect">
            <a:avLst/>
          </a:prstGeom>
          <a:noFill/>
          <a:ln>
            <a:noFill/>
          </a:ln>
        </p:spPr>
        <p:style>
          <a:lnRef idx="2">
            <a:schemeClr val="dk1"/>
          </a:lnRef>
          <a:fillRef idx="1">
            <a:schemeClr val="lt1"/>
          </a:fillRef>
          <a:effectRef idx="0">
            <a:schemeClr val="dk1"/>
          </a:effectRef>
          <a:fontRef idx="minor">
            <a:schemeClr val="dk1"/>
          </a:fontRef>
        </p:style>
        <p:txBody>
          <a:bodyPr>
            <a:spAutoFit/>
          </a:bodyPr>
          <a:lstStyle/>
          <a:p>
            <a:pPr>
              <a:defRPr/>
            </a:pPr>
            <a:r>
              <a:rPr lang="es-AR" sz="2200" i="1" dirty="0" err="1">
                <a:solidFill>
                  <a:srgbClr val="000000"/>
                </a:solidFill>
                <a:latin typeface="Times New Roman" panose="02020603050405020304" pitchFamily="18" charset="0"/>
                <a:cs typeface="Times New Roman" panose="02020603050405020304" pitchFamily="18" charset="0"/>
              </a:rPr>
              <a:t>a</a:t>
            </a:r>
            <a:r>
              <a:rPr lang="es-AR" sz="2200" i="1" baseline="-25000" dirty="0" err="1">
                <a:solidFill>
                  <a:srgbClr val="000000"/>
                </a:solidFill>
                <a:latin typeface="Times New Roman" panose="02020603050405020304" pitchFamily="18" charset="0"/>
                <a:cs typeface="Times New Roman" panose="02020603050405020304" pitchFamily="18" charset="0"/>
              </a:rPr>
              <a:t>c</a:t>
            </a:r>
            <a:r>
              <a:rPr lang="es-AR" sz="2200" dirty="0">
                <a:solidFill>
                  <a:srgbClr val="000000"/>
                </a:solidFill>
              </a:rPr>
              <a:t> apunta hacia el centro del círculo en cualquier momento y la fuerza neta también debe estar dirigida hacia el centro del circulo .</a:t>
            </a:r>
          </a:p>
        </p:txBody>
      </p:sp>
      <p:sp>
        <p:nvSpPr>
          <p:cNvPr id="9" name="Rectángulo 8">
            <a:extLst>
              <a:ext uri="{FF2B5EF4-FFF2-40B4-BE49-F238E27FC236}">
                <a16:creationId xmlns:a16="http://schemas.microsoft.com/office/drawing/2014/main" id="{E32B4CA7-C703-4884-BAA5-9B01F7478338}"/>
              </a:ext>
            </a:extLst>
          </p:cNvPr>
          <p:cNvSpPr>
            <a:spLocks noChangeArrowheads="1"/>
          </p:cNvSpPr>
          <p:nvPr/>
        </p:nvSpPr>
        <p:spPr bwMode="auto">
          <a:xfrm>
            <a:off x="149225" y="4608513"/>
            <a:ext cx="7961313"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s-AR" altLang="es-AR" sz="2200" dirty="0">
                <a:solidFill>
                  <a:srgbClr val="000000"/>
                </a:solidFill>
              </a:rPr>
              <a:t>Esta fuerza se llama a veces </a:t>
            </a:r>
            <a:r>
              <a:rPr lang="es-AR" altLang="es-AR" sz="2200" b="1" dirty="0">
                <a:solidFill>
                  <a:srgbClr val="FF0000"/>
                </a:solidFill>
              </a:rPr>
              <a:t>fuerza centrípeta </a:t>
            </a:r>
            <a:r>
              <a:rPr lang="es-AR" altLang="es-AR" sz="2200" dirty="0">
                <a:solidFill>
                  <a:srgbClr val="000000"/>
                </a:solidFill>
              </a:rPr>
              <a:t>(que apunta hacia el centro). </a:t>
            </a:r>
          </a:p>
        </p:txBody>
      </p:sp>
      <p:sp>
        <p:nvSpPr>
          <p:cNvPr id="10" name="Rectángulo 9">
            <a:extLst>
              <a:ext uri="{FF2B5EF4-FFF2-40B4-BE49-F238E27FC236}">
                <a16:creationId xmlns:a16="http://schemas.microsoft.com/office/drawing/2014/main" id="{EE937197-5EFC-4718-90DA-AE9C9677EA7F}"/>
              </a:ext>
            </a:extLst>
          </p:cNvPr>
          <p:cNvSpPr>
            <a:spLocks noChangeArrowheads="1"/>
          </p:cNvSpPr>
          <p:nvPr/>
        </p:nvSpPr>
        <p:spPr bwMode="auto">
          <a:xfrm>
            <a:off x="149225" y="5672138"/>
            <a:ext cx="593248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AR" altLang="es-AR" sz="2200">
                <a:solidFill>
                  <a:srgbClr val="000000"/>
                </a:solidFill>
              </a:rPr>
              <a:t>La fuerza debe ser aplicada por otros objetos.</a:t>
            </a:r>
          </a:p>
        </p:txBody>
      </p:sp>
      <p:sp>
        <p:nvSpPr>
          <p:cNvPr id="2" name="Rectángulo 1">
            <a:extLst>
              <a:ext uri="{FF2B5EF4-FFF2-40B4-BE49-F238E27FC236}">
                <a16:creationId xmlns:a16="http://schemas.microsoft.com/office/drawing/2014/main" id="{5C51159B-3A66-4274-969B-ED3CDC91ECEE}"/>
              </a:ext>
            </a:extLst>
          </p:cNvPr>
          <p:cNvSpPr>
            <a:spLocks noChangeArrowheads="1"/>
          </p:cNvSpPr>
          <p:nvPr/>
        </p:nvSpPr>
        <p:spPr bwMode="auto">
          <a:xfrm>
            <a:off x="149225" y="196850"/>
            <a:ext cx="8915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AR" altLang="es-AR" sz="2200" dirty="0">
                <a:solidFill>
                  <a:srgbClr val="000000"/>
                </a:solidFill>
              </a:rPr>
              <a:t>Es decir, es necesaria una fuerza neta para poder tener una aceleración centrípeta. </a:t>
            </a:r>
          </a:p>
        </p:txBody>
      </p:sp>
      <p:sp>
        <p:nvSpPr>
          <p:cNvPr id="12" name="Rectángulo 11">
            <a:extLst>
              <a:ext uri="{FF2B5EF4-FFF2-40B4-BE49-F238E27FC236}">
                <a16:creationId xmlns:a16="http://schemas.microsoft.com/office/drawing/2014/main" id="{19D3B676-2760-4254-A816-2300A13F3E63}"/>
              </a:ext>
            </a:extLst>
          </p:cNvPr>
          <p:cNvSpPr>
            <a:spLocks noRot="1" noChangeAspect="1" noMove="1" noResize="1" noEditPoints="1" noAdjustHandles="1" noChangeArrowheads="1" noChangeShapeType="1" noTextEdit="1"/>
          </p:cNvSpPr>
          <p:nvPr/>
        </p:nvSpPr>
        <p:spPr>
          <a:xfrm>
            <a:off x="590881" y="1330232"/>
            <a:ext cx="3873186" cy="618631"/>
          </a:xfrm>
          <a:prstGeom prst="rect">
            <a:avLst/>
          </a:prstGeom>
          <a:blipFill>
            <a:blip r:embed="rId3"/>
            <a:stretch>
              <a:fillRect/>
            </a:stretch>
          </a:blipFill>
        </p:spPr>
        <p:txBody>
          <a:bodyPr/>
          <a:lstStyle/>
          <a:p>
            <a:r>
              <a:rPr lang="es-AR">
                <a:no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par>
                          <p:cTn id="10" fill="hold" nodeType="afterGroup">
                            <p:stCondLst>
                              <p:cond delay="0"/>
                            </p:stCondLst>
                            <p:childTnLst>
                              <p:par>
                                <p:cTn id="11" presetID="1"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par>
                          <p:cTn id="13" fill="hold" nodeType="afterGroup">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8D2666D7-4CD5-4F3E-AC2D-B9A096B71844}"/>
              </a:ext>
            </a:extLst>
          </p:cNvPr>
          <p:cNvSpPr>
            <a:spLocks noChangeArrowheads="1"/>
          </p:cNvSpPr>
          <p:nvPr/>
        </p:nvSpPr>
        <p:spPr bwMode="auto">
          <a:xfrm>
            <a:off x="155575" y="928688"/>
            <a:ext cx="8723313"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AR" altLang="es-AR" sz="2200">
                <a:solidFill>
                  <a:srgbClr val="000000"/>
                </a:solidFill>
              </a:rPr>
              <a:t>Fuerza sobre una pelota en rotación (horizontal). Estime la fuerza que una persona debe ejercer sobre una cuerda unida a una pelota de 0,150 kg para que ésta gire en un círculo horizontal de 0,6 m de radio. La pelota gira a 2,0 revoluciones por segundo (T = 0,5 s).</a:t>
            </a:r>
          </a:p>
        </p:txBody>
      </p:sp>
      <p:sp>
        <p:nvSpPr>
          <p:cNvPr id="5" name="CuadroTexto 4">
            <a:extLst>
              <a:ext uri="{FF2B5EF4-FFF2-40B4-BE49-F238E27FC236}">
                <a16:creationId xmlns:a16="http://schemas.microsoft.com/office/drawing/2014/main" id="{25CA4248-583B-4A26-8D16-9CBEA50AAA02}"/>
              </a:ext>
            </a:extLst>
          </p:cNvPr>
          <p:cNvSpPr txBox="1"/>
          <p:nvPr/>
        </p:nvSpPr>
        <p:spPr>
          <a:xfrm>
            <a:off x="155575" y="227013"/>
            <a:ext cx="8131175" cy="431800"/>
          </a:xfrm>
          <a:prstGeom prst="rect">
            <a:avLst/>
          </a:prstGeom>
          <a:noFill/>
        </p:spPr>
        <p:txBody>
          <a:bodyPr>
            <a:spAutoFit/>
          </a:bodyPr>
          <a:lstStyle/>
          <a:p>
            <a:pPr>
              <a:defRPr/>
            </a:pPr>
            <a:r>
              <a:rPr lang="es-AR" sz="2200" b="1" dirty="0">
                <a:solidFill>
                  <a:srgbClr val="00B050"/>
                </a:solidFill>
                <a:latin typeface="+mn-lt"/>
                <a:ea typeface="+mj-ea"/>
                <a:cs typeface="+mj-cs"/>
              </a:rPr>
              <a:t>Ejemplo de aplicación. </a:t>
            </a:r>
            <a:endParaRPr lang="es-AR" b="1" dirty="0">
              <a:solidFill>
                <a:srgbClr val="00B050"/>
              </a:solidFill>
            </a:endParaRPr>
          </a:p>
        </p:txBody>
      </p:sp>
      <p:grpSp>
        <p:nvGrpSpPr>
          <p:cNvPr id="15" name="Grupo 14">
            <a:extLst>
              <a:ext uri="{FF2B5EF4-FFF2-40B4-BE49-F238E27FC236}">
                <a16:creationId xmlns:a16="http://schemas.microsoft.com/office/drawing/2014/main" id="{44443EB2-857F-4E65-9F94-E0B3281B2C40}"/>
              </a:ext>
            </a:extLst>
          </p:cNvPr>
          <p:cNvGrpSpPr>
            <a:grpSpLocks/>
          </p:cNvGrpSpPr>
          <p:nvPr/>
        </p:nvGrpSpPr>
        <p:grpSpPr bwMode="auto">
          <a:xfrm>
            <a:off x="584200" y="3114675"/>
            <a:ext cx="8170863" cy="3244850"/>
            <a:chOff x="583512" y="3114786"/>
            <a:chExt cx="8172142" cy="3245071"/>
          </a:xfrm>
        </p:grpSpPr>
        <p:cxnSp>
          <p:nvCxnSpPr>
            <p:cNvPr id="6" name="Conector recto de flecha 5">
              <a:extLst>
                <a:ext uri="{FF2B5EF4-FFF2-40B4-BE49-F238E27FC236}">
                  <a16:creationId xmlns:a16="http://schemas.microsoft.com/office/drawing/2014/main" id="{A2EEE4C4-6512-4C6D-B194-58135CF53C23}"/>
                </a:ext>
              </a:extLst>
            </p:cNvPr>
            <p:cNvCxnSpPr/>
            <p:nvPr/>
          </p:nvCxnSpPr>
          <p:spPr>
            <a:xfrm>
              <a:off x="7764899" y="3892714"/>
              <a:ext cx="0" cy="117324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2774" name="Imagen 1">
              <a:extLst>
                <a:ext uri="{FF2B5EF4-FFF2-40B4-BE49-F238E27FC236}">
                  <a16:creationId xmlns:a16="http://schemas.microsoft.com/office/drawing/2014/main" id="{10A5365E-945E-4466-8C57-81755F21AE44}"/>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3512" y="3114786"/>
              <a:ext cx="8172142" cy="3245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uadroTexto 8">
              <a:extLst>
                <a:ext uri="{FF2B5EF4-FFF2-40B4-BE49-F238E27FC236}">
                  <a16:creationId xmlns:a16="http://schemas.microsoft.com/office/drawing/2014/main" id="{8494913C-6656-4D03-B1E6-71994070ADCF}"/>
                </a:ext>
              </a:extLst>
            </p:cNvPr>
            <p:cNvSpPr txBox="1">
              <a:spLocks noRot="1" noChangeAspect="1" noMove="1" noResize="1" noEditPoints="1" noAdjustHandles="1" noChangeArrowheads="1" noChangeShapeType="1" noTextEdit="1"/>
            </p:cNvSpPr>
            <p:nvPr/>
          </p:nvSpPr>
          <p:spPr>
            <a:xfrm>
              <a:off x="7489013" y="5106982"/>
              <a:ext cx="498534" cy="338554"/>
            </a:xfrm>
            <a:prstGeom prst="rect">
              <a:avLst/>
            </a:prstGeom>
            <a:blipFill>
              <a:blip r:embed="rId3"/>
              <a:stretch>
                <a:fillRect l="-6173" t="-30909" r="-77778" b="-29091"/>
              </a:stretch>
            </a:blipFill>
          </p:spPr>
          <p:txBody>
            <a:bodyPr/>
            <a:lstStyle/>
            <a:p>
              <a:r>
                <a:rPr lang="es-AR">
                  <a:noFill/>
                </a:rPr>
                <a:t> </a:t>
              </a:r>
            </a:p>
          </p:txBody>
        </p:sp>
        <p:sp>
          <p:nvSpPr>
            <p:cNvPr id="11" name="CuadroTexto 10">
              <a:extLst>
                <a:ext uri="{FF2B5EF4-FFF2-40B4-BE49-F238E27FC236}">
                  <a16:creationId xmlns:a16="http://schemas.microsoft.com/office/drawing/2014/main" id="{16239738-17ED-4CD7-A2ED-0368468ED677}"/>
                </a:ext>
              </a:extLst>
            </p:cNvPr>
            <p:cNvSpPr txBox="1">
              <a:spLocks noRot="1" noChangeAspect="1" noMove="1" noResize="1" noEditPoints="1" noAdjustHandles="1" noChangeArrowheads="1" noChangeShapeType="1" noTextEdit="1"/>
            </p:cNvSpPr>
            <p:nvPr/>
          </p:nvSpPr>
          <p:spPr>
            <a:xfrm>
              <a:off x="6110589" y="4166754"/>
              <a:ext cx="219419" cy="338554"/>
            </a:xfrm>
            <a:prstGeom prst="rect">
              <a:avLst/>
            </a:prstGeom>
            <a:blipFill>
              <a:blip r:embed="rId4"/>
              <a:stretch>
                <a:fillRect l="-11111" r="-13889" b="-1818"/>
              </a:stretch>
            </a:blipFill>
          </p:spPr>
          <p:txBody>
            <a:bodyPr/>
            <a:lstStyle/>
            <a:p>
              <a:r>
                <a:rPr lang="es-AR">
                  <a:noFill/>
                </a:rPr>
                <a:t> </a:t>
              </a:r>
            </a:p>
          </p:txBody>
        </p:sp>
        <p:cxnSp>
          <p:nvCxnSpPr>
            <p:cNvPr id="12" name="Conector recto de flecha 11">
              <a:extLst>
                <a:ext uri="{FF2B5EF4-FFF2-40B4-BE49-F238E27FC236}">
                  <a16:creationId xmlns:a16="http://schemas.microsoft.com/office/drawing/2014/main" id="{35A03B67-2779-4427-8299-0A865094B553}"/>
                </a:ext>
              </a:extLst>
            </p:cNvPr>
            <p:cNvCxnSpPr>
              <a:cxnSpLocks/>
            </p:cNvCxnSpPr>
            <p:nvPr/>
          </p:nvCxnSpPr>
          <p:spPr>
            <a:xfrm flipH="1">
              <a:off x="6593141" y="3892714"/>
              <a:ext cx="957412" cy="174637"/>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6" name="CuadroTexto 15">
              <a:extLst>
                <a:ext uri="{FF2B5EF4-FFF2-40B4-BE49-F238E27FC236}">
                  <a16:creationId xmlns:a16="http://schemas.microsoft.com/office/drawing/2014/main" id="{7F204BF2-5781-4535-9C65-C5F8908A6667}"/>
                </a:ext>
              </a:extLst>
            </p:cNvPr>
            <p:cNvSpPr txBox="1">
              <a:spLocks noRot="1" noChangeAspect="1" noMove="1" noResize="1" noEditPoints="1" noAdjustHandles="1" noChangeArrowheads="1" noChangeShapeType="1" noTextEdit="1"/>
            </p:cNvSpPr>
            <p:nvPr/>
          </p:nvSpPr>
          <p:spPr>
            <a:xfrm>
              <a:off x="6535610" y="3579901"/>
              <a:ext cx="369139" cy="379719"/>
            </a:xfrm>
            <a:prstGeom prst="rect">
              <a:avLst/>
            </a:prstGeom>
            <a:blipFill>
              <a:blip r:embed="rId5"/>
              <a:stretch>
                <a:fillRect/>
              </a:stretch>
            </a:blipFill>
          </p:spPr>
          <p:txBody>
            <a:bodyPr/>
            <a:lstStyle/>
            <a:p>
              <a:r>
                <a:rPr lang="es-AR" dirty="0">
                  <a:noFill/>
                </a:rPr>
                <a:t> c</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F331AFB7-441A-4B3B-B6BE-C3E302C373E1}"/>
              </a:ext>
            </a:extLst>
          </p:cNvPr>
          <p:cNvSpPr txBox="1">
            <a:spLocks noRot="1" noChangeAspect="1" noMove="1" noResize="1" noEditPoints="1" noAdjustHandles="1" noChangeArrowheads="1" noChangeShapeType="1" noTextEdit="1"/>
          </p:cNvSpPr>
          <p:nvPr/>
        </p:nvSpPr>
        <p:spPr>
          <a:xfrm>
            <a:off x="1007361" y="2290289"/>
            <a:ext cx="1213537" cy="338554"/>
          </a:xfrm>
          <a:prstGeom prst="rect">
            <a:avLst/>
          </a:prstGeom>
          <a:blipFill>
            <a:blip r:embed="rId2"/>
            <a:stretch>
              <a:fillRect l="-4523" b="-14545"/>
            </a:stretch>
          </a:blipFill>
        </p:spPr>
        <p:txBody>
          <a:bodyPr/>
          <a:lstStyle/>
          <a:p>
            <a:r>
              <a:rPr lang="es-AR">
                <a:noFill/>
              </a:rPr>
              <a:t> </a:t>
            </a:r>
          </a:p>
        </p:txBody>
      </p:sp>
      <p:sp>
        <p:nvSpPr>
          <p:cNvPr id="9" name="CuadroTexto 8">
            <a:extLst>
              <a:ext uri="{FF2B5EF4-FFF2-40B4-BE49-F238E27FC236}">
                <a16:creationId xmlns:a16="http://schemas.microsoft.com/office/drawing/2014/main" id="{6B17393B-E32A-4351-A68B-8E704DFC60C3}"/>
              </a:ext>
            </a:extLst>
          </p:cNvPr>
          <p:cNvSpPr txBox="1">
            <a:spLocks noRot="1" noChangeAspect="1" noMove="1" noResize="1" noEditPoints="1" noAdjustHandles="1" noChangeArrowheads="1" noChangeShapeType="1" noTextEdit="1"/>
          </p:cNvSpPr>
          <p:nvPr/>
        </p:nvSpPr>
        <p:spPr>
          <a:xfrm>
            <a:off x="1007361" y="2914959"/>
            <a:ext cx="1216808" cy="526298"/>
          </a:xfrm>
          <a:prstGeom prst="rect">
            <a:avLst/>
          </a:prstGeom>
          <a:blipFill>
            <a:blip r:embed="rId3"/>
            <a:stretch>
              <a:fillRect/>
            </a:stretch>
          </a:blipFill>
        </p:spPr>
        <p:txBody>
          <a:bodyPr/>
          <a:lstStyle/>
          <a:p>
            <a:r>
              <a:rPr lang="es-AR">
                <a:noFill/>
              </a:rPr>
              <a:t> </a:t>
            </a:r>
          </a:p>
        </p:txBody>
      </p:sp>
      <p:sp>
        <p:nvSpPr>
          <p:cNvPr id="10" name="CuadroTexto 9">
            <a:extLst>
              <a:ext uri="{FF2B5EF4-FFF2-40B4-BE49-F238E27FC236}">
                <a16:creationId xmlns:a16="http://schemas.microsoft.com/office/drawing/2014/main" id="{9D5934C8-0FE9-475C-93AA-B3AEC930D140}"/>
              </a:ext>
            </a:extLst>
          </p:cNvPr>
          <p:cNvSpPr txBox="1">
            <a:spLocks noRot="1" noChangeAspect="1" noMove="1" noResize="1" noEditPoints="1" noAdjustHandles="1" noChangeArrowheads="1" noChangeShapeType="1" noTextEdit="1"/>
          </p:cNvSpPr>
          <p:nvPr/>
        </p:nvSpPr>
        <p:spPr>
          <a:xfrm>
            <a:off x="1007361" y="4589282"/>
            <a:ext cx="2758256" cy="720197"/>
          </a:xfrm>
          <a:prstGeom prst="rect">
            <a:avLst/>
          </a:prstGeom>
          <a:blipFill>
            <a:blip r:embed="rId4"/>
            <a:stretch>
              <a:fillRect/>
            </a:stretch>
          </a:blipFill>
        </p:spPr>
        <p:txBody>
          <a:bodyPr/>
          <a:lstStyle/>
          <a:p>
            <a:r>
              <a:rPr lang="es-AR">
                <a:noFill/>
              </a:rPr>
              <a:t> </a:t>
            </a:r>
          </a:p>
        </p:txBody>
      </p:sp>
      <p:sp>
        <p:nvSpPr>
          <p:cNvPr id="11" name="CuadroTexto 10">
            <a:extLst>
              <a:ext uri="{FF2B5EF4-FFF2-40B4-BE49-F238E27FC236}">
                <a16:creationId xmlns:a16="http://schemas.microsoft.com/office/drawing/2014/main" id="{A7A1C825-BDEF-4E19-8125-97A518B44B17}"/>
              </a:ext>
            </a:extLst>
          </p:cNvPr>
          <p:cNvSpPr txBox="1">
            <a:spLocks noRot="1" noChangeAspect="1" noMove="1" noResize="1" noEditPoints="1" noAdjustHandles="1" noChangeArrowheads="1" noChangeShapeType="1" noTextEdit="1"/>
          </p:cNvSpPr>
          <p:nvPr/>
        </p:nvSpPr>
        <p:spPr>
          <a:xfrm>
            <a:off x="1007361" y="3716047"/>
            <a:ext cx="5225148" cy="642933"/>
          </a:xfrm>
          <a:prstGeom prst="rect">
            <a:avLst/>
          </a:prstGeom>
          <a:blipFill>
            <a:blip r:embed="rId5"/>
            <a:stretch>
              <a:fillRect/>
            </a:stretch>
          </a:blipFill>
        </p:spPr>
        <p:txBody>
          <a:bodyPr/>
          <a:lstStyle/>
          <a:p>
            <a:r>
              <a:rPr lang="es-AR">
                <a:noFill/>
              </a:rPr>
              <a:t> </a:t>
            </a:r>
          </a:p>
        </p:txBody>
      </p:sp>
      <p:sp>
        <p:nvSpPr>
          <p:cNvPr id="12" name="Rectángulo 11">
            <a:extLst>
              <a:ext uri="{FF2B5EF4-FFF2-40B4-BE49-F238E27FC236}">
                <a16:creationId xmlns:a16="http://schemas.microsoft.com/office/drawing/2014/main" id="{A651F9C8-07A4-4D16-8EB5-4D2A2E14AD2D}"/>
              </a:ext>
            </a:extLst>
          </p:cNvPr>
          <p:cNvSpPr>
            <a:spLocks noChangeArrowheads="1"/>
          </p:cNvSpPr>
          <p:nvPr/>
        </p:nvSpPr>
        <p:spPr bwMode="auto">
          <a:xfrm>
            <a:off x="192088" y="234950"/>
            <a:ext cx="2749550" cy="178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AR" altLang="es-AR" sz="2200">
                <a:solidFill>
                  <a:srgbClr val="000000"/>
                </a:solidFill>
              </a:rPr>
              <a:t>Datos:</a:t>
            </a:r>
          </a:p>
          <a:p>
            <a:r>
              <a:rPr lang="es-AR" altLang="es-AR" sz="2200" i="1">
                <a:solidFill>
                  <a:srgbClr val="000000"/>
                </a:solidFill>
                <a:latin typeface="Times New Roman" panose="02020603050405020304" pitchFamily="18" charset="0"/>
                <a:cs typeface="Times New Roman" panose="02020603050405020304" pitchFamily="18" charset="0"/>
              </a:rPr>
              <a:t>m</a:t>
            </a:r>
            <a:r>
              <a:rPr lang="es-AR" altLang="es-AR" sz="2200">
                <a:solidFill>
                  <a:srgbClr val="000000"/>
                </a:solidFill>
              </a:rPr>
              <a:t> = 0,150 </a:t>
            </a:r>
            <a:r>
              <a:rPr lang="es-AR" altLang="es-AR" sz="2200" i="1">
                <a:solidFill>
                  <a:srgbClr val="000000"/>
                </a:solidFill>
                <a:latin typeface="Times New Roman" panose="02020603050405020304" pitchFamily="18" charset="0"/>
                <a:cs typeface="Times New Roman" panose="02020603050405020304" pitchFamily="18" charset="0"/>
              </a:rPr>
              <a:t>kg</a:t>
            </a:r>
          </a:p>
          <a:p>
            <a:r>
              <a:rPr lang="es-AR" altLang="es-AR" sz="2200" i="1">
                <a:solidFill>
                  <a:srgbClr val="000000"/>
                </a:solidFill>
                <a:latin typeface="Times New Roman" panose="02020603050405020304" pitchFamily="18" charset="0"/>
                <a:cs typeface="Times New Roman" panose="02020603050405020304" pitchFamily="18" charset="0"/>
              </a:rPr>
              <a:t>R</a:t>
            </a:r>
            <a:r>
              <a:rPr lang="es-AR" altLang="es-AR" sz="2200">
                <a:solidFill>
                  <a:srgbClr val="000000"/>
                </a:solidFill>
              </a:rPr>
              <a:t> = 0,6 </a:t>
            </a:r>
            <a:r>
              <a:rPr lang="es-AR" altLang="es-AR" sz="2200" i="1">
                <a:solidFill>
                  <a:srgbClr val="000000"/>
                </a:solidFill>
                <a:latin typeface="Times New Roman" panose="02020603050405020304" pitchFamily="18" charset="0"/>
                <a:cs typeface="Times New Roman" panose="02020603050405020304" pitchFamily="18" charset="0"/>
              </a:rPr>
              <a:t>m</a:t>
            </a:r>
          </a:p>
          <a:p>
            <a:r>
              <a:rPr lang="es-AR" altLang="es-AR" sz="2200" i="1">
                <a:solidFill>
                  <a:srgbClr val="000000"/>
                </a:solidFill>
                <a:latin typeface="Times New Roman" panose="02020603050405020304" pitchFamily="18" charset="0"/>
                <a:cs typeface="Times New Roman" panose="02020603050405020304" pitchFamily="18" charset="0"/>
              </a:rPr>
              <a:t>w</a:t>
            </a:r>
            <a:r>
              <a:rPr lang="es-AR" altLang="es-AR" sz="2200">
                <a:solidFill>
                  <a:srgbClr val="000000"/>
                </a:solidFill>
              </a:rPr>
              <a:t> = 2 </a:t>
            </a:r>
            <a:r>
              <a:rPr lang="es-AR" altLang="es-AR" sz="2200" i="1">
                <a:solidFill>
                  <a:srgbClr val="000000"/>
                </a:solidFill>
                <a:latin typeface="Times New Roman" panose="02020603050405020304" pitchFamily="18" charset="0"/>
                <a:cs typeface="Times New Roman" panose="02020603050405020304" pitchFamily="18" charset="0"/>
              </a:rPr>
              <a:t>rev/s</a:t>
            </a:r>
          </a:p>
          <a:p>
            <a:r>
              <a:rPr lang="es-AR" altLang="es-AR" sz="2200" i="1">
                <a:solidFill>
                  <a:srgbClr val="000000"/>
                </a:solidFill>
                <a:latin typeface="Times New Roman" panose="02020603050405020304" pitchFamily="18" charset="0"/>
                <a:cs typeface="Times New Roman" panose="02020603050405020304" pitchFamily="18" charset="0"/>
              </a:rPr>
              <a:t>T</a:t>
            </a:r>
            <a:r>
              <a:rPr lang="es-AR" altLang="es-AR" sz="2200">
                <a:solidFill>
                  <a:srgbClr val="000000"/>
                </a:solidFill>
              </a:rPr>
              <a:t> = 0,5 </a:t>
            </a:r>
            <a:r>
              <a:rPr lang="es-AR" altLang="es-AR" sz="2200" i="1">
                <a:solidFill>
                  <a:srgbClr val="000000"/>
                </a:solidFill>
                <a:latin typeface="Times New Roman" panose="02020603050405020304" pitchFamily="18" charset="0"/>
                <a:cs typeface="Times New Roman" panose="02020603050405020304" pitchFamily="18" charset="0"/>
              </a:rPr>
              <a:t>s</a:t>
            </a:r>
          </a:p>
        </p:txBody>
      </p:sp>
      <p:sp>
        <p:nvSpPr>
          <p:cNvPr id="13" name="CuadroTexto 12">
            <a:extLst>
              <a:ext uri="{FF2B5EF4-FFF2-40B4-BE49-F238E27FC236}">
                <a16:creationId xmlns:a16="http://schemas.microsoft.com/office/drawing/2014/main" id="{A79E124B-8CB2-4B3C-A57F-37605A27F8C1}"/>
              </a:ext>
            </a:extLst>
          </p:cNvPr>
          <p:cNvSpPr txBox="1">
            <a:spLocks noRot="1" noChangeAspect="1" noMove="1" noResize="1" noEditPoints="1" noAdjustHandles="1" noChangeArrowheads="1" noChangeShapeType="1" noTextEdit="1"/>
          </p:cNvSpPr>
          <p:nvPr/>
        </p:nvSpPr>
        <p:spPr>
          <a:xfrm>
            <a:off x="1007361" y="5612864"/>
            <a:ext cx="1740733" cy="338554"/>
          </a:xfrm>
          <a:prstGeom prst="rect">
            <a:avLst/>
          </a:prstGeom>
          <a:blipFill>
            <a:blip r:embed="rId6"/>
            <a:stretch>
              <a:fillRect l="-2797" r="-2448" b="-10909"/>
            </a:stretch>
          </a:blipFill>
        </p:spPr>
        <p:txBody>
          <a:bodyPr/>
          <a:lstStyle/>
          <a:p>
            <a:r>
              <a:rPr lang="es-AR">
                <a:no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2690CC3-4F9C-4BFF-B99B-20942DEF6AF2}"/>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6135" t="36055" r="46790" b="32220"/>
          <a:stretch>
            <a:fillRect/>
          </a:stretch>
        </p:blipFill>
        <p:spPr bwMode="auto">
          <a:xfrm>
            <a:off x="769938" y="2898775"/>
            <a:ext cx="7516812" cy="361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ángulo 3">
            <a:extLst>
              <a:ext uri="{FF2B5EF4-FFF2-40B4-BE49-F238E27FC236}">
                <a16:creationId xmlns:a16="http://schemas.microsoft.com/office/drawing/2014/main" id="{D81F59D5-24A6-4DD5-8BBC-066D45819DA8}"/>
              </a:ext>
            </a:extLst>
          </p:cNvPr>
          <p:cNvSpPr>
            <a:spLocks noChangeArrowheads="1"/>
          </p:cNvSpPr>
          <p:nvPr/>
        </p:nvSpPr>
        <p:spPr bwMode="auto">
          <a:xfrm>
            <a:off x="155575" y="774700"/>
            <a:ext cx="8789988"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AR" altLang="es-AR" sz="2200">
                <a:solidFill>
                  <a:srgbClr val="000000"/>
                </a:solidFill>
              </a:rPr>
              <a:t>Un trineo con masa de 25 kg descansa en una plataforma horizontal de hielo prácticamente sin fricción. Está unido con una cuerda de 5,0 m a un poste clavado en el hielo. Una vez que se le da un empujón, el trineo da vueltas uniformemente alrededor del poste Si el trineo efectúa 5 revoluciones completas cada minuto, calcule la fuerza F que la cuerda ejerce sobre él</a:t>
            </a:r>
          </a:p>
        </p:txBody>
      </p:sp>
      <p:sp>
        <p:nvSpPr>
          <p:cNvPr id="6" name="CuadroTexto 5">
            <a:extLst>
              <a:ext uri="{FF2B5EF4-FFF2-40B4-BE49-F238E27FC236}">
                <a16:creationId xmlns:a16="http://schemas.microsoft.com/office/drawing/2014/main" id="{6981E89E-28D2-4276-A3E8-A7FBA7FFEAEF}"/>
              </a:ext>
            </a:extLst>
          </p:cNvPr>
          <p:cNvSpPr txBox="1"/>
          <p:nvPr/>
        </p:nvSpPr>
        <p:spPr>
          <a:xfrm>
            <a:off x="155575" y="227013"/>
            <a:ext cx="8131175" cy="431800"/>
          </a:xfrm>
          <a:prstGeom prst="rect">
            <a:avLst/>
          </a:prstGeom>
          <a:noFill/>
        </p:spPr>
        <p:txBody>
          <a:bodyPr>
            <a:spAutoFit/>
          </a:bodyPr>
          <a:lstStyle/>
          <a:p>
            <a:pPr>
              <a:defRPr/>
            </a:pPr>
            <a:r>
              <a:rPr lang="es-AR" sz="2200" b="1" dirty="0">
                <a:solidFill>
                  <a:srgbClr val="00B050"/>
                </a:solidFill>
                <a:latin typeface="+mn-lt"/>
                <a:ea typeface="+mj-ea"/>
                <a:cs typeface="+mj-cs"/>
              </a:rPr>
              <a:t>Ejemplo de aplicación. </a:t>
            </a:r>
            <a:endParaRPr lang="es-AR" b="1" dirty="0">
              <a:solidFill>
                <a:srgbClr val="00B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F331AFB7-441A-4B3B-B6BE-C3E302C373E1}"/>
              </a:ext>
            </a:extLst>
          </p:cNvPr>
          <p:cNvSpPr txBox="1">
            <a:spLocks noRot="1" noChangeAspect="1" noMove="1" noResize="1" noEditPoints="1" noAdjustHandles="1" noChangeArrowheads="1" noChangeShapeType="1" noTextEdit="1"/>
          </p:cNvSpPr>
          <p:nvPr/>
        </p:nvSpPr>
        <p:spPr>
          <a:xfrm>
            <a:off x="1007361" y="2290289"/>
            <a:ext cx="1213537" cy="338554"/>
          </a:xfrm>
          <a:prstGeom prst="rect">
            <a:avLst/>
          </a:prstGeom>
          <a:blipFill>
            <a:blip r:embed="rId2"/>
            <a:stretch>
              <a:fillRect l="-4523" b="-14545"/>
            </a:stretch>
          </a:blipFill>
        </p:spPr>
        <p:txBody>
          <a:bodyPr/>
          <a:lstStyle/>
          <a:p>
            <a:r>
              <a:rPr lang="es-AR">
                <a:noFill/>
              </a:rPr>
              <a:t> </a:t>
            </a:r>
          </a:p>
        </p:txBody>
      </p:sp>
      <p:sp>
        <p:nvSpPr>
          <p:cNvPr id="9" name="CuadroTexto 8">
            <a:extLst>
              <a:ext uri="{FF2B5EF4-FFF2-40B4-BE49-F238E27FC236}">
                <a16:creationId xmlns:a16="http://schemas.microsoft.com/office/drawing/2014/main" id="{6B17393B-E32A-4351-A68B-8E704DFC60C3}"/>
              </a:ext>
            </a:extLst>
          </p:cNvPr>
          <p:cNvSpPr txBox="1">
            <a:spLocks noRot="1" noChangeAspect="1" noMove="1" noResize="1" noEditPoints="1" noAdjustHandles="1" noChangeArrowheads="1" noChangeShapeType="1" noTextEdit="1"/>
          </p:cNvSpPr>
          <p:nvPr/>
        </p:nvSpPr>
        <p:spPr>
          <a:xfrm>
            <a:off x="1007361" y="2914959"/>
            <a:ext cx="1216808" cy="526298"/>
          </a:xfrm>
          <a:prstGeom prst="rect">
            <a:avLst/>
          </a:prstGeom>
          <a:blipFill>
            <a:blip r:embed="rId3"/>
            <a:stretch>
              <a:fillRect/>
            </a:stretch>
          </a:blipFill>
        </p:spPr>
        <p:txBody>
          <a:bodyPr/>
          <a:lstStyle/>
          <a:p>
            <a:r>
              <a:rPr lang="es-AR">
                <a:noFill/>
              </a:rPr>
              <a:t> </a:t>
            </a:r>
          </a:p>
        </p:txBody>
      </p:sp>
      <p:sp>
        <p:nvSpPr>
          <p:cNvPr id="10" name="CuadroTexto 9">
            <a:extLst>
              <a:ext uri="{FF2B5EF4-FFF2-40B4-BE49-F238E27FC236}">
                <a16:creationId xmlns:a16="http://schemas.microsoft.com/office/drawing/2014/main" id="{9D5934C8-0FE9-475C-93AA-B3AEC930D140}"/>
              </a:ext>
            </a:extLst>
          </p:cNvPr>
          <p:cNvSpPr txBox="1">
            <a:spLocks noRot="1" noChangeAspect="1" noMove="1" noResize="1" noEditPoints="1" noAdjustHandles="1" noChangeArrowheads="1" noChangeShapeType="1" noTextEdit="1"/>
          </p:cNvSpPr>
          <p:nvPr/>
        </p:nvSpPr>
        <p:spPr>
          <a:xfrm>
            <a:off x="1007361" y="4589282"/>
            <a:ext cx="2394373" cy="720197"/>
          </a:xfrm>
          <a:prstGeom prst="rect">
            <a:avLst/>
          </a:prstGeom>
          <a:blipFill>
            <a:blip r:embed="rId4"/>
            <a:stretch>
              <a:fillRect/>
            </a:stretch>
          </a:blipFill>
        </p:spPr>
        <p:txBody>
          <a:bodyPr/>
          <a:lstStyle/>
          <a:p>
            <a:r>
              <a:rPr lang="es-AR">
                <a:noFill/>
              </a:rPr>
              <a:t> </a:t>
            </a:r>
          </a:p>
        </p:txBody>
      </p:sp>
      <p:sp>
        <p:nvSpPr>
          <p:cNvPr id="11" name="CuadroTexto 10">
            <a:extLst>
              <a:ext uri="{FF2B5EF4-FFF2-40B4-BE49-F238E27FC236}">
                <a16:creationId xmlns:a16="http://schemas.microsoft.com/office/drawing/2014/main" id="{A7A1C825-BDEF-4E19-8125-97A518B44B17}"/>
              </a:ext>
            </a:extLst>
          </p:cNvPr>
          <p:cNvSpPr txBox="1">
            <a:spLocks noRot="1" noChangeAspect="1" noMove="1" noResize="1" noEditPoints="1" noAdjustHandles="1" noChangeArrowheads="1" noChangeShapeType="1" noTextEdit="1"/>
          </p:cNvSpPr>
          <p:nvPr/>
        </p:nvSpPr>
        <p:spPr>
          <a:xfrm>
            <a:off x="1007361" y="3716047"/>
            <a:ext cx="5828134" cy="642933"/>
          </a:xfrm>
          <a:prstGeom prst="rect">
            <a:avLst/>
          </a:prstGeom>
          <a:blipFill>
            <a:blip r:embed="rId5"/>
            <a:stretch>
              <a:fillRect/>
            </a:stretch>
          </a:blipFill>
        </p:spPr>
        <p:txBody>
          <a:bodyPr/>
          <a:lstStyle/>
          <a:p>
            <a:r>
              <a:rPr lang="es-AR">
                <a:noFill/>
              </a:rPr>
              <a:t> </a:t>
            </a:r>
          </a:p>
        </p:txBody>
      </p:sp>
      <p:sp>
        <p:nvSpPr>
          <p:cNvPr id="12" name="Rectángulo 11">
            <a:extLst>
              <a:ext uri="{FF2B5EF4-FFF2-40B4-BE49-F238E27FC236}">
                <a16:creationId xmlns:a16="http://schemas.microsoft.com/office/drawing/2014/main" id="{0E68AA74-A98B-4C70-934A-AE66BB7AFD00}"/>
              </a:ext>
            </a:extLst>
          </p:cNvPr>
          <p:cNvSpPr>
            <a:spLocks noChangeArrowheads="1"/>
          </p:cNvSpPr>
          <p:nvPr/>
        </p:nvSpPr>
        <p:spPr bwMode="auto">
          <a:xfrm>
            <a:off x="192088" y="234950"/>
            <a:ext cx="274955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AR" altLang="es-AR" sz="2200">
                <a:solidFill>
                  <a:srgbClr val="000000"/>
                </a:solidFill>
              </a:rPr>
              <a:t>Datos:</a:t>
            </a:r>
          </a:p>
          <a:p>
            <a:r>
              <a:rPr lang="es-AR" altLang="es-AR" sz="2200" i="1">
                <a:solidFill>
                  <a:srgbClr val="000000"/>
                </a:solidFill>
                <a:latin typeface="Times New Roman" panose="02020603050405020304" pitchFamily="18" charset="0"/>
                <a:cs typeface="Times New Roman" panose="02020603050405020304" pitchFamily="18" charset="0"/>
              </a:rPr>
              <a:t>m</a:t>
            </a:r>
            <a:r>
              <a:rPr lang="es-AR" altLang="es-AR" sz="2200">
                <a:solidFill>
                  <a:srgbClr val="000000"/>
                </a:solidFill>
              </a:rPr>
              <a:t> = 25 </a:t>
            </a:r>
            <a:r>
              <a:rPr lang="es-AR" altLang="es-AR" sz="2200" i="1">
                <a:solidFill>
                  <a:srgbClr val="000000"/>
                </a:solidFill>
                <a:latin typeface="Times New Roman" panose="02020603050405020304" pitchFamily="18" charset="0"/>
                <a:cs typeface="Times New Roman" panose="02020603050405020304" pitchFamily="18" charset="0"/>
              </a:rPr>
              <a:t>kg</a:t>
            </a:r>
          </a:p>
          <a:p>
            <a:r>
              <a:rPr lang="es-AR" altLang="es-AR" sz="2200" i="1">
                <a:solidFill>
                  <a:srgbClr val="000000"/>
                </a:solidFill>
                <a:latin typeface="Times New Roman" panose="02020603050405020304" pitchFamily="18" charset="0"/>
                <a:cs typeface="Times New Roman" panose="02020603050405020304" pitchFamily="18" charset="0"/>
              </a:rPr>
              <a:t>R</a:t>
            </a:r>
            <a:r>
              <a:rPr lang="es-AR" altLang="es-AR" sz="2200">
                <a:solidFill>
                  <a:srgbClr val="000000"/>
                </a:solidFill>
              </a:rPr>
              <a:t> = 5 </a:t>
            </a:r>
            <a:r>
              <a:rPr lang="es-AR" altLang="es-AR" sz="2200" i="1">
                <a:solidFill>
                  <a:srgbClr val="000000"/>
                </a:solidFill>
                <a:latin typeface="Times New Roman" panose="02020603050405020304" pitchFamily="18" charset="0"/>
                <a:cs typeface="Times New Roman" panose="02020603050405020304" pitchFamily="18" charset="0"/>
              </a:rPr>
              <a:t>m</a:t>
            </a:r>
          </a:p>
          <a:p>
            <a:r>
              <a:rPr lang="es-AR" altLang="es-AR" sz="2200" i="1">
                <a:solidFill>
                  <a:srgbClr val="000000"/>
                </a:solidFill>
                <a:latin typeface="Times New Roman" panose="02020603050405020304" pitchFamily="18" charset="0"/>
                <a:cs typeface="Times New Roman" panose="02020603050405020304" pitchFamily="18" charset="0"/>
              </a:rPr>
              <a:t>w</a:t>
            </a:r>
            <a:r>
              <a:rPr lang="es-AR" altLang="es-AR" sz="2200">
                <a:solidFill>
                  <a:srgbClr val="000000"/>
                </a:solidFill>
              </a:rPr>
              <a:t> = 5 </a:t>
            </a:r>
            <a:r>
              <a:rPr lang="es-AR" altLang="es-AR" sz="2200" i="1">
                <a:solidFill>
                  <a:srgbClr val="000000"/>
                </a:solidFill>
                <a:latin typeface="Times New Roman" panose="02020603050405020304" pitchFamily="18" charset="0"/>
                <a:cs typeface="Times New Roman" panose="02020603050405020304" pitchFamily="18" charset="0"/>
              </a:rPr>
              <a:t>rev/min</a:t>
            </a:r>
          </a:p>
        </p:txBody>
      </p:sp>
      <p:sp>
        <p:nvSpPr>
          <p:cNvPr id="13" name="CuadroTexto 12">
            <a:extLst>
              <a:ext uri="{FF2B5EF4-FFF2-40B4-BE49-F238E27FC236}">
                <a16:creationId xmlns:a16="http://schemas.microsoft.com/office/drawing/2014/main" id="{A79E124B-8CB2-4B3C-A57F-37605A27F8C1}"/>
              </a:ext>
            </a:extLst>
          </p:cNvPr>
          <p:cNvSpPr txBox="1">
            <a:spLocks noRot="1" noChangeAspect="1" noMove="1" noResize="1" noEditPoints="1" noAdjustHandles="1" noChangeArrowheads="1" noChangeShapeType="1" noTextEdit="1"/>
          </p:cNvSpPr>
          <p:nvPr/>
        </p:nvSpPr>
        <p:spPr>
          <a:xfrm>
            <a:off x="1007361" y="5612864"/>
            <a:ext cx="1740733" cy="338554"/>
          </a:xfrm>
          <a:prstGeom prst="rect">
            <a:avLst/>
          </a:prstGeom>
          <a:blipFill>
            <a:blip r:embed="rId6"/>
            <a:stretch>
              <a:fillRect l="-2797" r="-2448" b="-10909"/>
            </a:stretch>
          </a:blipFill>
        </p:spPr>
        <p:txBody>
          <a:bodyPr/>
          <a:lstStyle/>
          <a:p>
            <a:r>
              <a:rPr lang="es-AR">
                <a:noFill/>
              </a:rPr>
              <a:t> </a:t>
            </a:r>
          </a:p>
        </p:txBody>
      </p:sp>
      <p:pic>
        <p:nvPicPr>
          <p:cNvPr id="14" name="Imagen 13">
            <a:extLst>
              <a:ext uri="{FF2B5EF4-FFF2-40B4-BE49-F238E27FC236}">
                <a16:creationId xmlns:a16="http://schemas.microsoft.com/office/drawing/2014/main" id="{CB6D4A79-370E-4DDE-9EB0-614505637B51}"/>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l="37009" t="34901" r="46790" b="32220"/>
          <a:stretch>
            <a:fillRect/>
          </a:stretch>
        </p:blipFill>
        <p:spPr bwMode="auto">
          <a:xfrm>
            <a:off x="5786438" y="234950"/>
            <a:ext cx="2960687" cy="337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6" presetClass="entr" presetSubtype="21"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barn(inVertical)">
                                      <p:cBhvr>
                                        <p:cTn id="11" dur="1750"/>
                                        <p:tgtEl>
                                          <p:spTgt spid="1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5B23B9-5A16-4C68-B1EF-CFF56E31482D}"/>
              </a:ext>
            </a:extLst>
          </p:cNvPr>
          <p:cNvSpPr>
            <a:spLocks noGrp="1"/>
          </p:cNvSpPr>
          <p:nvPr>
            <p:ph type="title"/>
          </p:nvPr>
        </p:nvSpPr>
        <p:spPr>
          <a:xfrm>
            <a:off x="155575" y="623888"/>
            <a:ext cx="7253288" cy="674687"/>
          </a:xfrm>
        </p:spPr>
        <p:txBody>
          <a:bodyPr>
            <a:normAutofit/>
          </a:bodyPr>
          <a:lstStyle/>
          <a:p>
            <a:pPr algn="l">
              <a:defRPr/>
            </a:pPr>
            <a:r>
              <a:rPr lang="es-AR" sz="2200" kern="1200" dirty="0">
                <a:solidFill>
                  <a:srgbClr val="000000"/>
                </a:solidFill>
                <a:ea typeface="+mn-ea"/>
                <a:cs typeface="+mn-cs"/>
              </a:rPr>
              <a:t>Cuando un automóvil toma una curva ….</a:t>
            </a:r>
          </a:p>
        </p:txBody>
      </p:sp>
      <p:pic>
        <p:nvPicPr>
          <p:cNvPr id="9" name="Imagen 8">
            <a:extLst>
              <a:ext uri="{FF2B5EF4-FFF2-40B4-BE49-F238E27FC236}">
                <a16:creationId xmlns:a16="http://schemas.microsoft.com/office/drawing/2014/main" id="{0BBCBD56-5300-4026-BDCF-FD9DEBE768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8240" t="36636" r="15829" b="34360"/>
          <a:stretch>
            <a:fillRect/>
          </a:stretch>
        </p:blipFill>
        <p:spPr bwMode="auto">
          <a:xfrm>
            <a:off x="198438" y="1485900"/>
            <a:ext cx="5857875" cy="368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ángulo 3">
            <a:extLst>
              <a:ext uri="{FF2B5EF4-FFF2-40B4-BE49-F238E27FC236}">
                <a16:creationId xmlns:a16="http://schemas.microsoft.com/office/drawing/2014/main" id="{4D19CD58-8DE2-4E8F-A1AE-E5503E271261}"/>
              </a:ext>
            </a:extLst>
          </p:cNvPr>
          <p:cNvSpPr>
            <a:spLocks noChangeArrowheads="1"/>
          </p:cNvSpPr>
          <p:nvPr/>
        </p:nvSpPr>
        <p:spPr bwMode="auto">
          <a:xfrm>
            <a:off x="6176963" y="1290638"/>
            <a:ext cx="2668587"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AR" altLang="es-AR" sz="2200">
                <a:solidFill>
                  <a:srgbClr val="000000"/>
                </a:solidFill>
              </a:rPr>
              <a:t>… el pasajero tiende a moverse en línea recta</a:t>
            </a:r>
          </a:p>
        </p:txBody>
      </p:sp>
      <p:sp>
        <p:nvSpPr>
          <p:cNvPr id="5" name="Rectángulo 4">
            <a:extLst>
              <a:ext uri="{FF2B5EF4-FFF2-40B4-BE49-F238E27FC236}">
                <a16:creationId xmlns:a16="http://schemas.microsoft.com/office/drawing/2014/main" id="{1173FB88-5DAF-470C-8778-BE7A8518713D}"/>
              </a:ext>
            </a:extLst>
          </p:cNvPr>
          <p:cNvSpPr>
            <a:spLocks noChangeArrowheads="1"/>
          </p:cNvSpPr>
          <p:nvPr/>
        </p:nvSpPr>
        <p:spPr bwMode="auto">
          <a:xfrm>
            <a:off x="6176963" y="2538413"/>
            <a:ext cx="2801937" cy="246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AR" altLang="es-AR" sz="2200">
                <a:solidFill>
                  <a:srgbClr val="000000"/>
                </a:solidFill>
              </a:rPr>
              <a:t>… el automóvil  experimenta una fuerza ejercida sobre él, hacia el centro de la curva: fricción entre los neumáticos y el pavimento, </a:t>
            </a:r>
          </a:p>
        </p:txBody>
      </p:sp>
      <p:sp>
        <p:nvSpPr>
          <p:cNvPr id="6" name="Rectángulo 5">
            <a:extLst>
              <a:ext uri="{FF2B5EF4-FFF2-40B4-BE49-F238E27FC236}">
                <a16:creationId xmlns:a16="http://schemas.microsoft.com/office/drawing/2014/main" id="{432ADCF4-AB3B-4F2F-B4E2-9B7030E38452}"/>
              </a:ext>
            </a:extLst>
          </p:cNvPr>
          <p:cNvSpPr>
            <a:spLocks noChangeArrowheads="1"/>
          </p:cNvSpPr>
          <p:nvPr/>
        </p:nvSpPr>
        <p:spPr bwMode="auto">
          <a:xfrm>
            <a:off x="198438" y="5357813"/>
            <a:ext cx="8780462"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AR" altLang="es-AR" sz="2200">
                <a:solidFill>
                  <a:srgbClr val="000000"/>
                </a:solidFill>
              </a:rPr>
              <a:t>… para moverse en la trayectoria curva, el asiento (fricción) o la puerta del vehículo (contacto directo) ejercen una fuerza sobre el pasajero.</a:t>
            </a:r>
          </a:p>
        </p:txBody>
      </p:sp>
      <p:sp>
        <p:nvSpPr>
          <p:cNvPr id="7" name="CuadroTexto 6">
            <a:extLst>
              <a:ext uri="{FF2B5EF4-FFF2-40B4-BE49-F238E27FC236}">
                <a16:creationId xmlns:a16="http://schemas.microsoft.com/office/drawing/2014/main" id="{3127333D-C4FE-4DC3-8CBC-51443CBB0C61}"/>
              </a:ext>
            </a:extLst>
          </p:cNvPr>
          <p:cNvSpPr txBox="1"/>
          <p:nvPr/>
        </p:nvSpPr>
        <p:spPr>
          <a:xfrm>
            <a:off x="155575" y="227013"/>
            <a:ext cx="8131175" cy="431800"/>
          </a:xfrm>
          <a:prstGeom prst="rect">
            <a:avLst/>
          </a:prstGeom>
          <a:noFill/>
        </p:spPr>
        <p:txBody>
          <a:bodyPr>
            <a:spAutoFit/>
          </a:bodyPr>
          <a:lstStyle/>
          <a:p>
            <a:pPr>
              <a:defRPr/>
            </a:pPr>
            <a:r>
              <a:rPr lang="es-AR" sz="2200" b="1" dirty="0">
                <a:solidFill>
                  <a:srgbClr val="00B050"/>
                </a:solidFill>
                <a:latin typeface="+mn-lt"/>
                <a:ea typeface="+mj-ea"/>
                <a:cs typeface="+mj-cs"/>
              </a:rPr>
              <a:t>Ejemplo de aplicación. </a:t>
            </a:r>
            <a:endParaRPr lang="es-AR" b="1" dirty="0">
              <a:solidFill>
                <a:srgbClr val="00B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par>
                          <p:cTn id="11" fill="hold" nodeType="afterGroup">
                            <p:stCondLst>
                              <p:cond delay="0"/>
                            </p:stCondLst>
                            <p:childTnLst>
                              <p:par>
                                <p:cTn id="12" presetID="1" presetClass="entr" presetSubtype="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C8E0175A-7A9F-43AF-A783-24891439E1F3}"/>
              </a:ext>
            </a:extLst>
          </p:cNvPr>
          <p:cNvSpPr>
            <a:spLocks noChangeArrowheads="1"/>
          </p:cNvSpPr>
          <p:nvPr/>
        </p:nvSpPr>
        <p:spPr bwMode="auto">
          <a:xfrm>
            <a:off x="134938" y="188913"/>
            <a:ext cx="8770937" cy="178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AR" altLang="es-AR" sz="2200" dirty="0">
                <a:solidFill>
                  <a:srgbClr val="000000"/>
                </a:solidFill>
              </a:rPr>
              <a:t>Si la fuerza de fricción estática no es lo suficientemente grande, por ejemplo para piso congelado o autos a gran rapidez, la fuerza de fricción no será suficiente para mantener al vehículo en la trayectoria curva y el vehículo derrapará, desviándose de una trayectoria circular hacia una trayectoria con menor curvatura.</a:t>
            </a:r>
          </a:p>
        </p:txBody>
      </p:sp>
      <p:sp>
        <p:nvSpPr>
          <p:cNvPr id="4" name="Rectángulo 3">
            <a:extLst>
              <a:ext uri="{FF2B5EF4-FFF2-40B4-BE49-F238E27FC236}">
                <a16:creationId xmlns:a16="http://schemas.microsoft.com/office/drawing/2014/main" id="{C2794330-34C4-4C46-B54F-5CD564F2CFC3}"/>
              </a:ext>
            </a:extLst>
          </p:cNvPr>
          <p:cNvSpPr>
            <a:spLocks noChangeArrowheads="1"/>
          </p:cNvSpPr>
          <p:nvPr/>
        </p:nvSpPr>
        <p:spPr bwMode="auto">
          <a:xfrm>
            <a:off x="134938" y="2149475"/>
            <a:ext cx="4840287" cy="415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AR" altLang="es-AR" sz="2200" b="1" dirty="0">
                <a:solidFill>
                  <a:srgbClr val="0070C0"/>
                </a:solidFill>
              </a:rPr>
              <a:t>Derrapando sobre una curva</a:t>
            </a:r>
            <a:r>
              <a:rPr lang="es-AR" altLang="es-AR" sz="2200" dirty="0">
                <a:solidFill>
                  <a:srgbClr val="000000"/>
                </a:solidFill>
              </a:rPr>
              <a:t>. Un automóvil de 1000 kg toma una curva plana de 50 m de radio a una rapidez de 15 m/s (54 km/h). ¿El auto seguirá por la curva o  derrapará? Suponga los siguiente casos: </a:t>
            </a:r>
          </a:p>
          <a:p>
            <a:r>
              <a:rPr lang="es-AR" altLang="es-AR" sz="2200" dirty="0">
                <a:solidFill>
                  <a:srgbClr val="000000"/>
                </a:solidFill>
              </a:rPr>
              <a:t>a) el pavimento está seco y el coeficiente de fricción estática es      µ = 0,60.</a:t>
            </a:r>
          </a:p>
          <a:p>
            <a:r>
              <a:rPr lang="es-AR" altLang="es-AR" sz="2200" dirty="0">
                <a:solidFill>
                  <a:srgbClr val="000000"/>
                </a:solidFill>
              </a:rPr>
              <a:t>b) el pavimento está cubierto de hielo con µ = 0,25.</a:t>
            </a:r>
          </a:p>
        </p:txBody>
      </p:sp>
      <p:pic>
        <p:nvPicPr>
          <p:cNvPr id="37892" name="Imagen 1">
            <a:extLst>
              <a:ext uri="{FF2B5EF4-FFF2-40B4-BE49-F238E27FC236}">
                <a16:creationId xmlns:a16="http://schemas.microsoft.com/office/drawing/2014/main" id="{A64D5341-E8A3-4B45-A0DB-F555899E0134}"/>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65788" y="1974850"/>
            <a:ext cx="3081337" cy="469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789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A342B1A7-C579-4C62-A2BE-25EE1D887114}"/>
              </a:ext>
            </a:extLst>
          </p:cNvPr>
          <p:cNvSpPr>
            <a:spLocks noChangeArrowheads="1"/>
          </p:cNvSpPr>
          <p:nvPr/>
        </p:nvSpPr>
        <p:spPr bwMode="auto">
          <a:xfrm>
            <a:off x="177800" y="249238"/>
            <a:ext cx="86995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AR" altLang="es-AR" sz="2200" dirty="0">
                <a:solidFill>
                  <a:srgbClr val="000000"/>
                </a:solidFill>
              </a:rPr>
              <a:t>Se dice que un objeto o </a:t>
            </a:r>
            <a:r>
              <a:rPr lang="es-AR" altLang="es-AR" sz="2200" dirty="0" err="1">
                <a:solidFill>
                  <a:srgbClr val="000000"/>
                </a:solidFill>
              </a:rPr>
              <a:t>particula</a:t>
            </a:r>
            <a:r>
              <a:rPr lang="es-AR" altLang="es-AR" sz="2200" dirty="0">
                <a:solidFill>
                  <a:srgbClr val="000000"/>
                </a:solidFill>
              </a:rPr>
              <a:t> experimenta un </a:t>
            </a:r>
            <a:r>
              <a:rPr lang="es-AR" altLang="es-AR" sz="2200" b="1" dirty="0">
                <a:solidFill>
                  <a:srgbClr val="FF0000"/>
                </a:solidFill>
              </a:rPr>
              <a:t>movimiento circular </a:t>
            </a:r>
            <a:r>
              <a:rPr lang="es-AR" altLang="es-AR" sz="2200" b="1" dirty="0">
                <a:solidFill>
                  <a:srgbClr val="0070C0"/>
                </a:solidFill>
              </a:rPr>
              <a:t>uniforme</a:t>
            </a:r>
            <a:r>
              <a:rPr lang="es-AR" altLang="es-AR" sz="2200" dirty="0">
                <a:solidFill>
                  <a:srgbClr val="000000"/>
                </a:solidFill>
              </a:rPr>
              <a:t> si se mueve en una </a:t>
            </a:r>
            <a:r>
              <a:rPr lang="es-AR" altLang="es-AR" sz="2200" b="1" dirty="0">
                <a:solidFill>
                  <a:srgbClr val="FF0000"/>
                </a:solidFill>
              </a:rPr>
              <a:t>trayectoria que es una circunferencia</a:t>
            </a:r>
            <a:r>
              <a:rPr lang="es-AR" altLang="es-AR" sz="2200" dirty="0">
                <a:solidFill>
                  <a:srgbClr val="FF0000"/>
                </a:solidFill>
              </a:rPr>
              <a:t> </a:t>
            </a:r>
            <a:r>
              <a:rPr lang="es-AR" altLang="es-AR" sz="2200" dirty="0">
                <a:solidFill>
                  <a:srgbClr val="000000"/>
                </a:solidFill>
              </a:rPr>
              <a:t>con </a:t>
            </a:r>
            <a:r>
              <a:rPr lang="es-AR" altLang="es-AR" sz="2200" b="1" dirty="0">
                <a:solidFill>
                  <a:srgbClr val="0070C0"/>
                </a:solidFill>
              </a:rPr>
              <a:t>rapidez constante </a:t>
            </a:r>
            <a:r>
              <a:rPr lang="es-AR" altLang="es-AR" sz="2200" i="1" dirty="0">
                <a:solidFill>
                  <a:srgbClr val="000000"/>
                </a:solidFill>
                <a:latin typeface="Times New Roman" panose="02020603050405020304" pitchFamily="18" charset="0"/>
                <a:cs typeface="Times New Roman" panose="02020603050405020304" pitchFamily="18" charset="0"/>
              </a:rPr>
              <a:t>v</a:t>
            </a:r>
            <a:r>
              <a:rPr lang="es-AR" altLang="es-AR" sz="2200" dirty="0">
                <a:solidFill>
                  <a:srgbClr val="000000"/>
                </a:solidFill>
              </a:rPr>
              <a:t>. </a:t>
            </a:r>
          </a:p>
        </p:txBody>
      </p:sp>
      <p:sp>
        <p:nvSpPr>
          <p:cNvPr id="3" name="Rectángulo 2">
            <a:extLst>
              <a:ext uri="{FF2B5EF4-FFF2-40B4-BE49-F238E27FC236}">
                <a16:creationId xmlns:a16="http://schemas.microsoft.com/office/drawing/2014/main" id="{DAC6F4F2-D890-48CB-9BC6-37A5D95BF300}"/>
              </a:ext>
            </a:extLst>
          </p:cNvPr>
          <p:cNvSpPr/>
          <p:nvPr/>
        </p:nvSpPr>
        <p:spPr>
          <a:xfrm>
            <a:off x="147638" y="249238"/>
            <a:ext cx="8729662" cy="11080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4" name="Rectángulo 3">
            <a:extLst>
              <a:ext uri="{FF2B5EF4-FFF2-40B4-BE49-F238E27FC236}">
                <a16:creationId xmlns:a16="http://schemas.microsoft.com/office/drawing/2014/main" id="{69EE9EFD-476B-4D1F-9408-2C0BCC2F1ED0}"/>
              </a:ext>
            </a:extLst>
          </p:cNvPr>
          <p:cNvSpPr>
            <a:spLocks noChangeArrowheads="1"/>
          </p:cNvSpPr>
          <p:nvPr/>
        </p:nvSpPr>
        <p:spPr bwMode="auto">
          <a:xfrm>
            <a:off x="283300" y="5454719"/>
            <a:ext cx="8697912" cy="11080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AR" altLang="es-AR" sz="2200" dirty="0">
                <a:solidFill>
                  <a:srgbClr val="000000"/>
                </a:solidFill>
              </a:rPr>
              <a:t>La </a:t>
            </a:r>
            <a:r>
              <a:rPr lang="es-AR" altLang="es-AR" sz="2200" b="1" dirty="0">
                <a:solidFill>
                  <a:srgbClr val="FF0000"/>
                </a:solidFill>
              </a:rPr>
              <a:t>magnitud de la velocidad permanece constante</a:t>
            </a:r>
            <a:r>
              <a:rPr lang="es-AR" altLang="es-AR" sz="2200" dirty="0">
                <a:solidFill>
                  <a:srgbClr val="000000"/>
                </a:solidFill>
              </a:rPr>
              <a:t>, pero la </a:t>
            </a:r>
            <a:r>
              <a:rPr lang="es-AR" altLang="es-AR" sz="2200" b="1" dirty="0">
                <a:solidFill>
                  <a:srgbClr val="FF0000"/>
                </a:solidFill>
              </a:rPr>
              <a:t>dirección de la velocidad cambia continuamente </a:t>
            </a:r>
            <a:r>
              <a:rPr lang="es-AR" altLang="es-AR" sz="2200" dirty="0">
                <a:solidFill>
                  <a:srgbClr val="000000"/>
                </a:solidFill>
              </a:rPr>
              <a:t>conforme el objeto se mueve alrededor del círculo. </a:t>
            </a:r>
          </a:p>
        </p:txBody>
      </p:sp>
      <p:sp>
        <p:nvSpPr>
          <p:cNvPr id="5" name="Rectángulo 4">
            <a:extLst>
              <a:ext uri="{FF2B5EF4-FFF2-40B4-BE49-F238E27FC236}">
                <a16:creationId xmlns:a16="http://schemas.microsoft.com/office/drawing/2014/main" id="{5E2380D8-2988-47E6-907F-EDB5DBF0AF42}"/>
              </a:ext>
            </a:extLst>
          </p:cNvPr>
          <p:cNvSpPr/>
          <p:nvPr/>
        </p:nvSpPr>
        <p:spPr>
          <a:xfrm>
            <a:off x="297587" y="5454719"/>
            <a:ext cx="8729663" cy="11080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pic>
        <p:nvPicPr>
          <p:cNvPr id="6150" name="Picture 2" descr="Resultado de imagen para movimiento circular uniforme">
            <a:extLst>
              <a:ext uri="{FF2B5EF4-FFF2-40B4-BE49-F238E27FC236}">
                <a16:creationId xmlns:a16="http://schemas.microsoft.com/office/drawing/2014/main" id="{8A2DEC9A-73BB-49FC-B468-04AD64A242D8}"/>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7660" y="1626222"/>
            <a:ext cx="3614737" cy="344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Imagen 5">
            <a:extLst>
              <a:ext uri="{FF2B5EF4-FFF2-40B4-BE49-F238E27FC236}">
                <a16:creationId xmlns:a16="http://schemas.microsoft.com/office/drawing/2014/main" id="{E2EAF0C2-2962-4E18-A28C-50B38B191E42}"/>
              </a:ext>
            </a:extLst>
          </p:cNvPr>
          <p:cNvPicPr>
            <a:picLocks noChangeAspect="1" noChangeArrowheads="1"/>
          </p:cNvPicPr>
          <p:nvPr/>
        </p:nvPicPr>
        <p:blipFill>
          <a:blip r:embed="rId3">
            <a:clrChange>
              <a:clrFrom>
                <a:srgbClr val="ECF9FF"/>
              </a:clrFrom>
              <a:clrTo>
                <a:srgbClr val="ECF9FF">
                  <a:alpha val="0"/>
                </a:srgbClr>
              </a:clrTo>
            </a:clrChange>
            <a:extLst>
              <a:ext uri="{28A0092B-C50C-407E-A947-70E740481C1C}">
                <a14:useLocalDpi xmlns:a14="http://schemas.microsoft.com/office/drawing/2010/main" val="0"/>
              </a:ext>
            </a:extLst>
          </a:blip>
          <a:srcRect r="73256" b="36545"/>
          <a:stretch>
            <a:fillRect/>
          </a:stretch>
        </p:blipFill>
        <p:spPr bwMode="auto">
          <a:xfrm>
            <a:off x="4662419" y="1473822"/>
            <a:ext cx="3640138" cy="359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par>
                          <p:cTn id="9" fill="hold" nodeType="withGroup">
                            <p:stCondLst>
                              <p:cond delay="0"/>
                            </p:stCondLst>
                            <p:childTnLst>
                              <p:par>
                                <p:cTn id="10" presetID="1" presetClass="entr" presetSubtype="0" fill="hold" nodeType="afterEffect">
                                  <p:stCondLst>
                                    <p:cond delay="0"/>
                                  </p:stCondLst>
                                  <p:childTnLst>
                                    <p:set>
                                      <p:cBhvr>
                                        <p:cTn id="11" dur="1" fill="hold">
                                          <p:stCondLst>
                                            <p:cond delay="0"/>
                                          </p:stCondLst>
                                        </p:cTn>
                                        <p:tgtEl>
                                          <p:spTgt spid="6150"/>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6151"/>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69F9424B-A0BB-49B1-9B62-0DFE9ED36BA6}"/>
              </a:ext>
            </a:extLst>
          </p:cNvPr>
          <p:cNvSpPr/>
          <p:nvPr/>
        </p:nvSpPr>
        <p:spPr>
          <a:xfrm>
            <a:off x="146050" y="200025"/>
            <a:ext cx="6757988" cy="2586038"/>
          </a:xfrm>
          <a:prstGeom prst="rect">
            <a:avLst/>
          </a:prstGeom>
        </p:spPr>
        <p:txBody>
          <a:bodyPr>
            <a:spAutoFit/>
          </a:bodyPr>
          <a:lstStyle/>
          <a:p>
            <a:pPr>
              <a:defRPr/>
            </a:pPr>
            <a:r>
              <a:rPr lang="es-AR" sz="2200" dirty="0">
                <a:solidFill>
                  <a:srgbClr val="000000"/>
                </a:solidFill>
              </a:rPr>
              <a:t>Las fuerzas sobre el automóvil son:</a:t>
            </a:r>
          </a:p>
          <a:p>
            <a:pPr>
              <a:defRPr/>
            </a:pPr>
            <a:endParaRPr lang="es-AR" sz="1000" dirty="0">
              <a:solidFill>
                <a:srgbClr val="000000"/>
              </a:solidFill>
            </a:endParaRPr>
          </a:p>
          <a:p>
            <a:pPr marL="385763" indent="-385763">
              <a:buFont typeface="+mj-lt"/>
              <a:buAutoNum type="arabicPeriod"/>
              <a:defRPr/>
            </a:pPr>
            <a:r>
              <a:rPr lang="es-AR" sz="2200" dirty="0">
                <a:solidFill>
                  <a:srgbClr val="000000"/>
                </a:solidFill>
              </a:rPr>
              <a:t>la gravedad P = mg hacia abajo,</a:t>
            </a:r>
          </a:p>
          <a:p>
            <a:pPr marL="385763" indent="-385763">
              <a:buFont typeface="+mj-lt"/>
              <a:buAutoNum type="arabicPeriod"/>
              <a:defRPr/>
            </a:pPr>
            <a:endParaRPr lang="es-AR" sz="1000" dirty="0">
              <a:solidFill>
                <a:srgbClr val="000000"/>
              </a:solidFill>
            </a:endParaRPr>
          </a:p>
          <a:p>
            <a:pPr marL="385763" indent="-385763">
              <a:buFont typeface="+mj-lt"/>
              <a:buAutoNum type="arabicPeriod"/>
              <a:defRPr/>
            </a:pPr>
            <a:r>
              <a:rPr lang="es-AR" sz="2200" dirty="0">
                <a:solidFill>
                  <a:srgbClr val="000000"/>
                </a:solidFill>
              </a:rPr>
              <a:t>la fuerza normal F</a:t>
            </a:r>
            <a:r>
              <a:rPr lang="es-AR" sz="2200" baseline="-25000" dirty="0">
                <a:solidFill>
                  <a:srgbClr val="000000"/>
                </a:solidFill>
              </a:rPr>
              <a:t>N</a:t>
            </a:r>
            <a:r>
              <a:rPr lang="es-AR" sz="2200" dirty="0">
                <a:solidFill>
                  <a:srgbClr val="000000"/>
                </a:solidFill>
              </a:rPr>
              <a:t> ejercida hacia arriba por la carretera y</a:t>
            </a:r>
          </a:p>
          <a:p>
            <a:pPr marL="385763" indent="-385763">
              <a:buFont typeface="+mj-lt"/>
              <a:buAutoNum type="arabicPeriod"/>
              <a:defRPr/>
            </a:pPr>
            <a:endParaRPr lang="es-AR" sz="1000" dirty="0">
              <a:solidFill>
                <a:srgbClr val="000000"/>
              </a:solidFill>
            </a:endParaRPr>
          </a:p>
          <a:p>
            <a:pPr marL="385763" indent="-385763" algn="just">
              <a:buFont typeface="+mj-lt"/>
              <a:buAutoNum type="arabicPeriod"/>
              <a:defRPr/>
            </a:pPr>
            <a:r>
              <a:rPr lang="es-AR" sz="2200" dirty="0">
                <a:solidFill>
                  <a:srgbClr val="000000"/>
                </a:solidFill>
              </a:rPr>
              <a:t>fuerza de fricción horizontal ejercida también por la carretera.</a:t>
            </a:r>
          </a:p>
        </p:txBody>
      </p:sp>
      <p:sp>
        <p:nvSpPr>
          <p:cNvPr id="5" name="Rectángulo 4">
            <a:extLst>
              <a:ext uri="{FF2B5EF4-FFF2-40B4-BE49-F238E27FC236}">
                <a16:creationId xmlns:a16="http://schemas.microsoft.com/office/drawing/2014/main" id="{54B6210A-BE9E-4434-BD1F-268842E72039}"/>
              </a:ext>
            </a:extLst>
          </p:cNvPr>
          <p:cNvSpPr>
            <a:spLocks noChangeArrowheads="1"/>
          </p:cNvSpPr>
          <p:nvPr/>
        </p:nvSpPr>
        <p:spPr bwMode="auto">
          <a:xfrm>
            <a:off x="146050" y="5805488"/>
            <a:ext cx="867092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s-AR" altLang="es-AR" sz="2200">
                <a:solidFill>
                  <a:srgbClr val="000000"/>
                </a:solidFill>
              </a:rPr>
              <a:t>Es la fuerza horizontal neta requerida para mantener al automóvil moviéndose en un círculo alrededor de la curva.</a:t>
            </a:r>
          </a:p>
        </p:txBody>
      </p:sp>
      <p:sp>
        <p:nvSpPr>
          <p:cNvPr id="6" name="CuadroTexto 5">
            <a:extLst>
              <a:ext uri="{FF2B5EF4-FFF2-40B4-BE49-F238E27FC236}">
                <a16:creationId xmlns:a16="http://schemas.microsoft.com/office/drawing/2014/main" id="{25BAE816-5A07-4460-A3CC-53F72BA0F0A2}"/>
              </a:ext>
            </a:extLst>
          </p:cNvPr>
          <p:cNvSpPr txBox="1">
            <a:spLocks noRot="1" noChangeAspect="1" noMove="1" noResize="1" noEditPoints="1" noAdjustHandles="1" noChangeArrowheads="1" noChangeShapeType="1" noTextEdit="1"/>
          </p:cNvSpPr>
          <p:nvPr/>
        </p:nvSpPr>
        <p:spPr>
          <a:xfrm>
            <a:off x="655983" y="4582237"/>
            <a:ext cx="6539947" cy="920958"/>
          </a:xfrm>
          <a:prstGeom prst="rect">
            <a:avLst/>
          </a:prstGeom>
          <a:blipFill>
            <a:blip r:embed="rId2"/>
            <a:stretch>
              <a:fillRect/>
            </a:stretch>
          </a:blipFill>
        </p:spPr>
        <p:txBody>
          <a:bodyPr/>
          <a:lstStyle/>
          <a:p>
            <a:r>
              <a:rPr lang="es-AR">
                <a:noFill/>
              </a:rPr>
              <a:t> </a:t>
            </a:r>
          </a:p>
        </p:txBody>
      </p:sp>
      <p:sp>
        <p:nvSpPr>
          <p:cNvPr id="8" name="Rectángulo 7">
            <a:extLst>
              <a:ext uri="{FF2B5EF4-FFF2-40B4-BE49-F238E27FC236}">
                <a16:creationId xmlns:a16="http://schemas.microsoft.com/office/drawing/2014/main" id="{88327DC5-296A-4796-B8CF-6119B19B9003}"/>
              </a:ext>
            </a:extLst>
          </p:cNvPr>
          <p:cNvSpPr>
            <a:spLocks noChangeArrowheads="1"/>
          </p:cNvSpPr>
          <p:nvPr/>
        </p:nvSpPr>
        <p:spPr bwMode="auto">
          <a:xfrm>
            <a:off x="146050" y="3403600"/>
            <a:ext cx="867092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AR" altLang="es-AR" sz="2200">
                <a:solidFill>
                  <a:srgbClr val="000000"/>
                </a:solidFill>
              </a:rPr>
              <a:t>En dirección horizontal, la única fuera que actúa es la fricción, y debemos compararla con la fuerza necesaria para producir la aceleración centrípeta y saber si es suficiente o no.</a:t>
            </a:r>
          </a:p>
        </p:txBody>
      </p:sp>
      <p:pic>
        <p:nvPicPr>
          <p:cNvPr id="38918" name="Imagen 8">
            <a:extLst>
              <a:ext uri="{FF2B5EF4-FFF2-40B4-BE49-F238E27FC236}">
                <a16:creationId xmlns:a16="http://schemas.microsoft.com/office/drawing/2014/main" id="{7C79623A-DA5B-47B9-84DC-B065A81F7260}"/>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78675" y="336550"/>
            <a:ext cx="1638300"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F46A5C28-CE1D-47AD-B866-B764D79E4283}"/>
              </a:ext>
            </a:extLst>
          </p:cNvPr>
          <p:cNvSpPr>
            <a:spLocks noChangeArrowheads="1"/>
          </p:cNvSpPr>
          <p:nvPr/>
        </p:nvSpPr>
        <p:spPr bwMode="auto">
          <a:xfrm>
            <a:off x="111125" y="250825"/>
            <a:ext cx="524033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AR" altLang="es-AR" sz="2200">
                <a:solidFill>
                  <a:srgbClr val="000000"/>
                </a:solidFill>
              </a:rPr>
              <a:t>Fuerza de fricción estática total máxima:</a:t>
            </a:r>
          </a:p>
        </p:txBody>
      </p:sp>
      <p:sp>
        <p:nvSpPr>
          <p:cNvPr id="7" name="Rectángulo 6">
            <a:extLst>
              <a:ext uri="{FF2B5EF4-FFF2-40B4-BE49-F238E27FC236}">
                <a16:creationId xmlns:a16="http://schemas.microsoft.com/office/drawing/2014/main" id="{0044ECDC-AF71-44B3-AB92-0F5B1AE26331}"/>
              </a:ext>
            </a:extLst>
          </p:cNvPr>
          <p:cNvSpPr>
            <a:spLocks noChangeArrowheads="1"/>
          </p:cNvSpPr>
          <p:nvPr/>
        </p:nvSpPr>
        <p:spPr bwMode="auto">
          <a:xfrm>
            <a:off x="777875" y="2792413"/>
            <a:ext cx="811371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AR" altLang="es-AR" sz="2200">
                <a:solidFill>
                  <a:srgbClr val="000000"/>
                </a:solidFill>
              </a:rPr>
              <a:t>Como se necesita sólo una fuerza de 4500 N y de hecho, es lo que ejercerá el camino como fuerza de fricción estática, el automóvil puede tomar la curva sin problemas.</a:t>
            </a:r>
          </a:p>
        </p:txBody>
      </p:sp>
      <p:sp>
        <p:nvSpPr>
          <p:cNvPr id="11" name="CuadroTexto 10">
            <a:extLst>
              <a:ext uri="{FF2B5EF4-FFF2-40B4-BE49-F238E27FC236}">
                <a16:creationId xmlns:a16="http://schemas.microsoft.com/office/drawing/2014/main" id="{CCC1A89E-0AEB-4D63-B422-1BF8ACADCE8F}"/>
              </a:ext>
            </a:extLst>
          </p:cNvPr>
          <p:cNvSpPr txBox="1">
            <a:spLocks noRot="1" noChangeAspect="1" noMove="1" noResize="1" noEditPoints="1" noAdjustHandles="1" noChangeArrowheads="1" noChangeShapeType="1" noTextEdit="1"/>
          </p:cNvSpPr>
          <p:nvPr/>
        </p:nvSpPr>
        <p:spPr>
          <a:xfrm>
            <a:off x="986332" y="952948"/>
            <a:ext cx="1889172" cy="365613"/>
          </a:xfrm>
          <a:prstGeom prst="rect">
            <a:avLst/>
          </a:prstGeom>
          <a:blipFill>
            <a:blip r:embed="rId2"/>
            <a:stretch>
              <a:fillRect l="-2581" r="-323" b="-26667"/>
            </a:stretch>
          </a:blipFill>
        </p:spPr>
        <p:txBody>
          <a:bodyPr/>
          <a:lstStyle/>
          <a:p>
            <a:r>
              <a:rPr lang="es-AR">
                <a:noFill/>
              </a:rPr>
              <a:t> </a:t>
            </a:r>
          </a:p>
        </p:txBody>
      </p:sp>
      <p:sp>
        <p:nvSpPr>
          <p:cNvPr id="12" name="CuadroTexto 11">
            <a:extLst>
              <a:ext uri="{FF2B5EF4-FFF2-40B4-BE49-F238E27FC236}">
                <a16:creationId xmlns:a16="http://schemas.microsoft.com/office/drawing/2014/main" id="{69F40336-212C-4968-8F60-C48548ABCCDB}"/>
              </a:ext>
            </a:extLst>
          </p:cNvPr>
          <p:cNvSpPr txBox="1">
            <a:spLocks noRot="1" noChangeAspect="1" noMove="1" noResize="1" noEditPoints="1" noAdjustHandles="1" noChangeArrowheads="1" noChangeShapeType="1" noTextEdit="1"/>
          </p:cNvSpPr>
          <p:nvPr/>
        </p:nvSpPr>
        <p:spPr>
          <a:xfrm>
            <a:off x="986332" y="1485090"/>
            <a:ext cx="5311775" cy="579967"/>
          </a:xfrm>
          <a:prstGeom prst="rect">
            <a:avLst/>
          </a:prstGeom>
          <a:blipFill>
            <a:blip r:embed="rId3"/>
            <a:stretch>
              <a:fillRect/>
            </a:stretch>
          </a:blipFill>
        </p:spPr>
        <p:txBody>
          <a:bodyPr/>
          <a:lstStyle/>
          <a:p>
            <a:r>
              <a:rPr lang="es-AR">
                <a:noFill/>
              </a:rPr>
              <a:t> </a:t>
            </a:r>
          </a:p>
        </p:txBody>
      </p:sp>
      <p:sp>
        <p:nvSpPr>
          <p:cNvPr id="13" name="CuadroTexto 12">
            <a:extLst>
              <a:ext uri="{FF2B5EF4-FFF2-40B4-BE49-F238E27FC236}">
                <a16:creationId xmlns:a16="http://schemas.microsoft.com/office/drawing/2014/main" id="{A9316C03-9616-4E70-AAC7-201A0C02EC6D}"/>
              </a:ext>
            </a:extLst>
          </p:cNvPr>
          <p:cNvSpPr txBox="1">
            <a:spLocks noRot="1" noChangeAspect="1" noMove="1" noResize="1" noEditPoints="1" noAdjustHandles="1" noChangeArrowheads="1" noChangeShapeType="1" noTextEdit="1"/>
          </p:cNvSpPr>
          <p:nvPr/>
        </p:nvSpPr>
        <p:spPr>
          <a:xfrm>
            <a:off x="1332645" y="2412860"/>
            <a:ext cx="6896824" cy="365613"/>
          </a:xfrm>
          <a:prstGeom prst="rect">
            <a:avLst/>
          </a:prstGeom>
          <a:blipFill>
            <a:blip r:embed="rId4"/>
            <a:stretch>
              <a:fillRect l="-354" r="-354" b="-25000"/>
            </a:stretch>
          </a:blipFill>
        </p:spPr>
        <p:txBody>
          <a:bodyPr/>
          <a:lstStyle/>
          <a:p>
            <a:r>
              <a:rPr lang="es-AR">
                <a:noFill/>
              </a:rPr>
              <a:t> </a:t>
            </a:r>
          </a:p>
        </p:txBody>
      </p:sp>
      <p:sp>
        <p:nvSpPr>
          <p:cNvPr id="14" name="Rectángulo 13">
            <a:extLst>
              <a:ext uri="{FF2B5EF4-FFF2-40B4-BE49-F238E27FC236}">
                <a16:creationId xmlns:a16="http://schemas.microsoft.com/office/drawing/2014/main" id="{7F66A6C0-A33D-46A3-A11F-4852BC25F4B8}"/>
              </a:ext>
            </a:extLst>
          </p:cNvPr>
          <p:cNvSpPr>
            <a:spLocks noChangeArrowheads="1"/>
          </p:cNvSpPr>
          <p:nvPr/>
        </p:nvSpPr>
        <p:spPr bwMode="auto">
          <a:xfrm>
            <a:off x="782638" y="2379663"/>
            <a:ext cx="5143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AR" altLang="es-AR" sz="2200">
                <a:solidFill>
                  <a:srgbClr val="000000"/>
                </a:solidFill>
              </a:rPr>
              <a:t>a) </a:t>
            </a:r>
          </a:p>
        </p:txBody>
      </p:sp>
      <p:sp>
        <p:nvSpPr>
          <p:cNvPr id="15" name="Rectángulo 14">
            <a:extLst>
              <a:ext uri="{FF2B5EF4-FFF2-40B4-BE49-F238E27FC236}">
                <a16:creationId xmlns:a16="http://schemas.microsoft.com/office/drawing/2014/main" id="{69CD4130-1C1E-4723-B1E5-2025DE117B71}"/>
              </a:ext>
            </a:extLst>
          </p:cNvPr>
          <p:cNvSpPr>
            <a:spLocks noChangeArrowheads="1"/>
          </p:cNvSpPr>
          <p:nvPr/>
        </p:nvSpPr>
        <p:spPr bwMode="auto">
          <a:xfrm>
            <a:off x="777875" y="4511675"/>
            <a:ext cx="51593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AR" altLang="es-AR" sz="2200">
                <a:solidFill>
                  <a:srgbClr val="000000"/>
                </a:solidFill>
              </a:rPr>
              <a:t>b) </a:t>
            </a:r>
          </a:p>
        </p:txBody>
      </p:sp>
      <p:sp>
        <p:nvSpPr>
          <p:cNvPr id="16" name="CuadroTexto 15">
            <a:extLst>
              <a:ext uri="{FF2B5EF4-FFF2-40B4-BE49-F238E27FC236}">
                <a16:creationId xmlns:a16="http://schemas.microsoft.com/office/drawing/2014/main" id="{445D71AB-D90D-43C2-9B41-C9D3BB98F8A7}"/>
              </a:ext>
            </a:extLst>
          </p:cNvPr>
          <p:cNvSpPr txBox="1">
            <a:spLocks noRot="1" noChangeAspect="1" noMove="1" noResize="1" noEditPoints="1" noAdjustHandles="1" noChangeArrowheads="1" noChangeShapeType="1" noTextEdit="1"/>
          </p:cNvSpPr>
          <p:nvPr/>
        </p:nvSpPr>
        <p:spPr>
          <a:xfrm>
            <a:off x="1254899" y="4598902"/>
            <a:ext cx="6973960" cy="365613"/>
          </a:xfrm>
          <a:prstGeom prst="rect">
            <a:avLst/>
          </a:prstGeom>
          <a:blipFill>
            <a:blip r:embed="rId5"/>
            <a:stretch>
              <a:fillRect l="-787" r="-699" b="-26667"/>
            </a:stretch>
          </a:blipFill>
        </p:spPr>
        <p:txBody>
          <a:bodyPr/>
          <a:lstStyle/>
          <a:p>
            <a:r>
              <a:rPr lang="es-AR">
                <a:noFill/>
              </a:rPr>
              <a:t> </a:t>
            </a:r>
          </a:p>
        </p:txBody>
      </p:sp>
      <p:sp>
        <p:nvSpPr>
          <p:cNvPr id="17" name="Rectángulo 16">
            <a:extLst>
              <a:ext uri="{FF2B5EF4-FFF2-40B4-BE49-F238E27FC236}">
                <a16:creationId xmlns:a16="http://schemas.microsoft.com/office/drawing/2014/main" id="{1EF22F65-2D41-4CF2-A8F8-5B8146ABC413}"/>
              </a:ext>
            </a:extLst>
          </p:cNvPr>
          <p:cNvSpPr>
            <a:spLocks noChangeArrowheads="1"/>
          </p:cNvSpPr>
          <p:nvPr/>
        </p:nvSpPr>
        <p:spPr bwMode="auto">
          <a:xfrm>
            <a:off x="777875" y="4987925"/>
            <a:ext cx="8113713"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AR" altLang="es-AR" sz="2200">
                <a:solidFill>
                  <a:srgbClr val="000000"/>
                </a:solidFill>
              </a:rPr>
              <a:t>El automóvil derrapará porque el terreno no puede ejercer suficiente fuerza (se requiere 4.500 N) para mantenerlo moviéndose en una curva de 50 m de radio a rapidez de 54 km/h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4" grpId="0"/>
      <p:bldP spid="15" grpId="0"/>
      <p:bldP spid="1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A7BE87A1-4125-41C1-A57D-3D34BACA2FB5}"/>
              </a:ext>
            </a:extLst>
          </p:cNvPr>
          <p:cNvSpPr>
            <a:spLocks noChangeArrowheads="1"/>
          </p:cNvSpPr>
          <p:nvPr/>
        </p:nvSpPr>
        <p:spPr bwMode="auto">
          <a:xfrm>
            <a:off x="168275" y="931863"/>
            <a:ext cx="4094163"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AR" altLang="es-AR" sz="2200"/>
              <a:t>Se denomina peralte, a la pendiente transversal (</a:t>
            </a:r>
            <a:r>
              <a:rPr lang="el-GR" altLang="es-AR" sz="2200"/>
              <a:t>θ</a:t>
            </a:r>
            <a:r>
              <a:rPr lang="es-AR" altLang="es-AR" sz="2200"/>
              <a:t>) que se da en las curvas a la calzada de una carretera.</a:t>
            </a:r>
          </a:p>
        </p:txBody>
      </p:sp>
      <p:sp>
        <p:nvSpPr>
          <p:cNvPr id="3" name="Rectángulo 2">
            <a:extLst>
              <a:ext uri="{FF2B5EF4-FFF2-40B4-BE49-F238E27FC236}">
                <a16:creationId xmlns:a16="http://schemas.microsoft.com/office/drawing/2014/main" id="{148799C3-7F34-43B4-8781-97F64091C099}"/>
              </a:ext>
            </a:extLst>
          </p:cNvPr>
          <p:cNvSpPr>
            <a:spLocks noChangeArrowheads="1"/>
          </p:cNvSpPr>
          <p:nvPr/>
        </p:nvSpPr>
        <p:spPr bwMode="auto">
          <a:xfrm>
            <a:off x="168275" y="2616200"/>
            <a:ext cx="3925888"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AR" altLang="es-AR" sz="2200"/>
              <a:t>El objetivo del peralte es contrarrestar la fuerza que empuja al vehículo hacia el exterior de la curva. </a:t>
            </a:r>
          </a:p>
        </p:txBody>
      </p:sp>
      <p:pic>
        <p:nvPicPr>
          <p:cNvPr id="1028" name="Picture 4" descr="Resultado de imagen para peralte carretera">
            <a:extLst>
              <a:ext uri="{FF2B5EF4-FFF2-40B4-BE49-F238E27FC236}">
                <a16:creationId xmlns:a16="http://schemas.microsoft.com/office/drawing/2014/main" id="{78E028F0-8BC8-4C11-9A8B-79064C645E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8063" y="871538"/>
            <a:ext cx="4100512" cy="549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uadroTexto 6">
            <a:extLst>
              <a:ext uri="{FF2B5EF4-FFF2-40B4-BE49-F238E27FC236}">
                <a16:creationId xmlns:a16="http://schemas.microsoft.com/office/drawing/2014/main" id="{78B7822A-1903-4652-8A60-C8BE7F22972B}"/>
              </a:ext>
            </a:extLst>
          </p:cNvPr>
          <p:cNvSpPr txBox="1"/>
          <p:nvPr/>
        </p:nvSpPr>
        <p:spPr>
          <a:xfrm>
            <a:off x="168275" y="131763"/>
            <a:ext cx="8729663" cy="430212"/>
          </a:xfrm>
          <a:prstGeom prst="rect">
            <a:avLst/>
          </a:prstGeom>
          <a:solidFill>
            <a:schemeClr val="tx1"/>
          </a:solidFill>
        </p:spPr>
        <p:txBody>
          <a:bodyPr>
            <a:spAutoFit/>
          </a:bodyPr>
          <a:lstStyle/>
          <a:p>
            <a:pPr>
              <a:defRPr/>
            </a:pPr>
            <a:r>
              <a:rPr lang="es-AR" sz="2200" b="1" dirty="0">
                <a:solidFill>
                  <a:srgbClr val="FFFF00"/>
                </a:solidFill>
                <a:latin typeface="+mn-lt"/>
                <a:ea typeface="+mj-ea"/>
                <a:cs typeface="+mj-cs"/>
              </a:rPr>
              <a:t>Peralte. </a:t>
            </a:r>
          </a:p>
        </p:txBody>
      </p:sp>
      <p:sp>
        <p:nvSpPr>
          <p:cNvPr id="10" name="Rectángulo 9">
            <a:extLst>
              <a:ext uri="{FF2B5EF4-FFF2-40B4-BE49-F238E27FC236}">
                <a16:creationId xmlns:a16="http://schemas.microsoft.com/office/drawing/2014/main" id="{A7E1DA10-D404-44DF-93D0-2F555DE73C3E}"/>
              </a:ext>
            </a:extLst>
          </p:cNvPr>
          <p:cNvSpPr/>
          <p:nvPr/>
        </p:nvSpPr>
        <p:spPr>
          <a:xfrm>
            <a:off x="187325" y="812800"/>
            <a:ext cx="3779838" cy="342106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dirty="0"/>
          </a:p>
        </p:txBody>
      </p:sp>
      <p:sp>
        <p:nvSpPr>
          <p:cNvPr id="9" name="Forma libre: forma 8">
            <a:extLst>
              <a:ext uri="{FF2B5EF4-FFF2-40B4-BE49-F238E27FC236}">
                <a16:creationId xmlns:a16="http://schemas.microsoft.com/office/drawing/2014/main" id="{B87841CB-F0E2-40CE-99D3-CEADD9F9C799}"/>
              </a:ext>
            </a:extLst>
          </p:cNvPr>
          <p:cNvSpPr/>
          <p:nvPr/>
        </p:nvSpPr>
        <p:spPr>
          <a:xfrm>
            <a:off x="3700463" y="1508125"/>
            <a:ext cx="2236787" cy="4857750"/>
          </a:xfrm>
          <a:custGeom>
            <a:avLst/>
            <a:gdLst>
              <a:gd name="connsiteX0" fmla="*/ 0 w 2194560"/>
              <a:gd name="connsiteY0" fmla="*/ 0 h 4918842"/>
              <a:gd name="connsiteX1" fmla="*/ 1055077 w 2194560"/>
              <a:gd name="connsiteY1" fmla="*/ 1308296 h 4918842"/>
              <a:gd name="connsiteX2" fmla="*/ 393895 w 2194560"/>
              <a:gd name="connsiteY2" fmla="*/ 4614203 h 4918842"/>
              <a:gd name="connsiteX3" fmla="*/ 2194560 w 2194560"/>
              <a:gd name="connsiteY3" fmla="*/ 4572000 h 4918842"/>
              <a:gd name="connsiteX0" fmla="*/ 0 w 2236763"/>
              <a:gd name="connsiteY0" fmla="*/ 0 h 4858697"/>
              <a:gd name="connsiteX1" fmla="*/ 1055077 w 2236763"/>
              <a:gd name="connsiteY1" fmla="*/ 1308296 h 4858697"/>
              <a:gd name="connsiteX2" fmla="*/ 393895 w 2236763"/>
              <a:gd name="connsiteY2" fmla="*/ 4614203 h 4858697"/>
              <a:gd name="connsiteX3" fmla="*/ 2236763 w 2236763"/>
              <a:gd name="connsiteY3" fmla="*/ 4417255 h 4858697"/>
            </a:gdLst>
            <a:ahLst/>
            <a:cxnLst>
              <a:cxn ang="0">
                <a:pos x="connsiteX0" y="connsiteY0"/>
              </a:cxn>
              <a:cxn ang="0">
                <a:pos x="connsiteX1" y="connsiteY1"/>
              </a:cxn>
              <a:cxn ang="0">
                <a:pos x="connsiteX2" y="connsiteY2"/>
              </a:cxn>
              <a:cxn ang="0">
                <a:pos x="connsiteX3" y="connsiteY3"/>
              </a:cxn>
            </a:cxnLst>
            <a:rect l="l" t="t" r="r" b="b"/>
            <a:pathLst>
              <a:path w="2236763" h="4858697">
                <a:moveTo>
                  <a:pt x="0" y="0"/>
                </a:moveTo>
                <a:cubicBezTo>
                  <a:pt x="494714" y="269631"/>
                  <a:pt x="989428" y="539262"/>
                  <a:pt x="1055077" y="1308296"/>
                </a:cubicBezTo>
                <a:cubicBezTo>
                  <a:pt x="1120726" y="2077330"/>
                  <a:pt x="196947" y="4096043"/>
                  <a:pt x="393895" y="4614203"/>
                </a:cubicBezTo>
                <a:cubicBezTo>
                  <a:pt x="590843" y="5132363"/>
                  <a:pt x="1431387" y="4710332"/>
                  <a:pt x="2236763" y="4417255"/>
                </a:cubicBezTo>
              </a:path>
            </a:pathLst>
          </a:custGeom>
          <a:noFill/>
          <a:ln>
            <a:solidFill>
              <a:srgbClr val="0070C0"/>
            </a:solidFill>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par>
                          <p:cTn id="19" fill="hold" nodeType="afterGroup">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animBg="1"/>
      <p:bldP spid="1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F06C3A47-1C60-4B1E-8992-2556EDF1EFFA}"/>
              </a:ext>
            </a:extLst>
          </p:cNvPr>
          <p:cNvSpPr>
            <a:spLocks noChangeArrowheads="1"/>
          </p:cNvSpPr>
          <p:nvPr/>
        </p:nvSpPr>
        <p:spPr bwMode="auto">
          <a:xfrm>
            <a:off x="174625" y="254000"/>
            <a:ext cx="87439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s-AR" altLang="es-AR" sz="2200"/>
              <a:t>Puede reducir la posibilidad de derrapes (o deslizamientos).</a:t>
            </a:r>
          </a:p>
        </p:txBody>
      </p:sp>
      <p:sp>
        <p:nvSpPr>
          <p:cNvPr id="3" name="Rectángulo 2">
            <a:extLst>
              <a:ext uri="{FF2B5EF4-FFF2-40B4-BE49-F238E27FC236}">
                <a16:creationId xmlns:a16="http://schemas.microsoft.com/office/drawing/2014/main" id="{6D4E5B00-9FDE-4557-9A89-4532FC60904D}"/>
              </a:ext>
            </a:extLst>
          </p:cNvPr>
          <p:cNvSpPr>
            <a:spLocks noChangeArrowheads="1"/>
          </p:cNvSpPr>
          <p:nvPr/>
        </p:nvSpPr>
        <p:spPr bwMode="auto">
          <a:xfrm>
            <a:off x="174625" y="2352675"/>
            <a:ext cx="874395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s-AR" altLang="es-AR" sz="2200"/>
              <a:t>Para un ángulo peraltado θ, habrá una rapidez para la cual no se requiere ninguna fricción.</a:t>
            </a:r>
          </a:p>
        </p:txBody>
      </p:sp>
      <p:sp>
        <p:nvSpPr>
          <p:cNvPr id="6" name="Rectángulo 5">
            <a:extLst>
              <a:ext uri="{FF2B5EF4-FFF2-40B4-BE49-F238E27FC236}">
                <a16:creationId xmlns:a16="http://schemas.microsoft.com/office/drawing/2014/main" id="{853C4F9A-9D7E-4E0F-8AF6-A03D89559490}"/>
              </a:ext>
            </a:extLst>
          </p:cNvPr>
          <p:cNvSpPr>
            <a:spLocks noChangeArrowheads="1"/>
          </p:cNvSpPr>
          <p:nvPr/>
        </p:nvSpPr>
        <p:spPr bwMode="auto">
          <a:xfrm>
            <a:off x="174625" y="965200"/>
            <a:ext cx="874395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s-AR" altLang="es-AR" sz="2200"/>
              <a:t>La fuerza normal, ejercida por el camino peraltado, actúa perpendicularmente a éste, tendrá una componente hacia el centro del círculo reduciendo así la dependencia en la fricción.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11F2EC85-0BA0-4601-97D7-AD98247BF5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7027" t="17403" r="14185" b="34857"/>
          <a:stretch>
            <a:fillRect/>
          </a:stretch>
        </p:blipFill>
        <p:spPr bwMode="auto">
          <a:xfrm>
            <a:off x="4800600" y="119063"/>
            <a:ext cx="4175125" cy="611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ángulo 7">
            <a:extLst>
              <a:ext uri="{FF2B5EF4-FFF2-40B4-BE49-F238E27FC236}">
                <a16:creationId xmlns:a16="http://schemas.microsoft.com/office/drawing/2014/main" id="{260889FF-D298-4AC0-997B-0F7E5FFEB189}"/>
              </a:ext>
            </a:extLst>
          </p:cNvPr>
          <p:cNvSpPr>
            <a:spLocks noChangeArrowheads="1"/>
          </p:cNvSpPr>
          <p:nvPr/>
        </p:nvSpPr>
        <p:spPr bwMode="auto">
          <a:xfrm>
            <a:off x="263525" y="373063"/>
            <a:ext cx="4321175" cy="246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AR" altLang="es-AR" sz="2200"/>
              <a:t>Este será el caso  cuando la componente horizontal de la fuerza normal hacia el centro de la curva, </a:t>
            </a:r>
            <a:r>
              <a:rPr lang="es-AR" altLang="es-AR" sz="2200" i="1">
                <a:latin typeface="Times New Roman" panose="02020603050405020304" pitchFamily="18" charset="0"/>
                <a:cs typeface="Times New Roman" panose="02020603050405020304" pitchFamily="18" charset="0"/>
              </a:rPr>
              <a:t>F</a:t>
            </a:r>
            <a:r>
              <a:rPr lang="es-AR" altLang="es-AR" sz="2200" i="1" baseline="-25000">
                <a:latin typeface="Times New Roman" panose="02020603050405020304" pitchFamily="18" charset="0"/>
                <a:cs typeface="Times New Roman" panose="02020603050405020304" pitchFamily="18" charset="0"/>
              </a:rPr>
              <a:t>N</a:t>
            </a:r>
            <a:r>
              <a:rPr lang="es-AR" altLang="es-AR" sz="2200" i="1">
                <a:latin typeface="Times New Roman" panose="02020603050405020304" pitchFamily="18" charset="0"/>
                <a:cs typeface="Times New Roman" panose="02020603050405020304" pitchFamily="18" charset="0"/>
              </a:rPr>
              <a:t> sen </a:t>
            </a:r>
            <a:r>
              <a:rPr lang="es-AR" altLang="es-AR" sz="2200" i="1">
                <a:latin typeface="Times New Roman" panose="02020603050405020304" pitchFamily="18" charset="0"/>
                <a:cs typeface="Times New Roman" panose="02020603050405020304" pitchFamily="18" charset="0"/>
                <a:sym typeface="Symbol" panose="05050102010706020507" pitchFamily="18" charset="2"/>
              </a:rPr>
              <a:t> </a:t>
            </a:r>
            <a:r>
              <a:rPr lang="es-AR" altLang="es-AR" sz="2200">
                <a:sym typeface="Symbol" panose="05050102010706020507" pitchFamily="18" charset="2"/>
              </a:rPr>
              <a:t>sea igual a la fuerza requerida para darle a un vehículo la aceleración centrípeta necesaria.</a:t>
            </a:r>
            <a:endParaRPr lang="es-AR" altLang="es-AR" sz="2200"/>
          </a:p>
        </p:txBody>
      </p:sp>
      <p:sp>
        <p:nvSpPr>
          <p:cNvPr id="9" name="CuadroTexto 8">
            <a:extLst>
              <a:ext uri="{FF2B5EF4-FFF2-40B4-BE49-F238E27FC236}">
                <a16:creationId xmlns:a16="http://schemas.microsoft.com/office/drawing/2014/main" id="{2DADACD9-BB57-48E9-88E9-A09863A76AB6}"/>
              </a:ext>
            </a:extLst>
          </p:cNvPr>
          <p:cNvSpPr txBox="1">
            <a:spLocks noRot="1" noChangeAspect="1" noMove="1" noResize="1" noEditPoints="1" noAdjustHandles="1" noChangeArrowheads="1" noChangeShapeType="1" noTextEdit="1"/>
          </p:cNvSpPr>
          <p:nvPr/>
        </p:nvSpPr>
        <p:spPr>
          <a:xfrm>
            <a:off x="942759" y="2865415"/>
            <a:ext cx="1269899" cy="338554"/>
          </a:xfrm>
          <a:prstGeom prst="rect">
            <a:avLst/>
          </a:prstGeom>
          <a:blipFill>
            <a:blip r:embed="rId3"/>
            <a:stretch>
              <a:fillRect l="-4327" b="-12500"/>
            </a:stretch>
          </a:blipFill>
        </p:spPr>
        <p:txBody>
          <a:bodyPr/>
          <a:lstStyle/>
          <a:p>
            <a:r>
              <a:rPr lang="es-AR" dirty="0">
                <a:noFill/>
              </a:rPr>
              <a:t> </a:t>
            </a:r>
          </a:p>
        </p:txBody>
      </p:sp>
      <p:sp>
        <p:nvSpPr>
          <p:cNvPr id="10" name="CuadroTexto 9">
            <a:extLst>
              <a:ext uri="{FF2B5EF4-FFF2-40B4-BE49-F238E27FC236}">
                <a16:creationId xmlns:a16="http://schemas.microsoft.com/office/drawing/2014/main" id="{1E30878B-5A1C-489D-A514-4DBD947D22AC}"/>
              </a:ext>
            </a:extLst>
          </p:cNvPr>
          <p:cNvSpPr txBox="1">
            <a:spLocks noRot="1" noChangeAspect="1" noMove="1" noResize="1" noEditPoints="1" noAdjustHandles="1" noChangeArrowheads="1" noChangeShapeType="1" noTextEdit="1"/>
          </p:cNvSpPr>
          <p:nvPr/>
        </p:nvSpPr>
        <p:spPr>
          <a:xfrm>
            <a:off x="920270" y="3307306"/>
            <a:ext cx="2072619" cy="677108"/>
          </a:xfrm>
          <a:prstGeom prst="rect">
            <a:avLst/>
          </a:prstGeom>
          <a:blipFill>
            <a:blip r:embed="rId4"/>
            <a:stretch>
              <a:fillRect/>
            </a:stretch>
          </a:blipFill>
        </p:spPr>
        <p:txBody>
          <a:bodyPr/>
          <a:lstStyle/>
          <a:p>
            <a:r>
              <a:rPr lang="es-AR">
                <a:noFill/>
              </a:rPr>
              <a:t> </a:t>
            </a:r>
          </a:p>
        </p:txBody>
      </p:sp>
      <p:sp>
        <p:nvSpPr>
          <p:cNvPr id="7" name="CuadroTexto 6">
            <a:extLst>
              <a:ext uri="{FF2B5EF4-FFF2-40B4-BE49-F238E27FC236}">
                <a16:creationId xmlns:a16="http://schemas.microsoft.com/office/drawing/2014/main" id="{A8748719-BDF5-4C56-81AA-69C2B8E8D7AE}"/>
              </a:ext>
            </a:extLst>
          </p:cNvPr>
          <p:cNvSpPr txBox="1">
            <a:spLocks noRot="1" noChangeAspect="1" noMove="1" noResize="1" noEditPoints="1" noAdjustHandles="1" noChangeArrowheads="1" noChangeShapeType="1" noTextEdit="1"/>
          </p:cNvSpPr>
          <p:nvPr/>
        </p:nvSpPr>
        <p:spPr>
          <a:xfrm>
            <a:off x="920270" y="4087751"/>
            <a:ext cx="3720185" cy="579967"/>
          </a:xfrm>
          <a:prstGeom prst="rect">
            <a:avLst/>
          </a:prstGeom>
          <a:blipFill>
            <a:blip r:embed="rId5"/>
            <a:stretch>
              <a:fillRect/>
            </a:stretch>
          </a:blipFill>
        </p:spPr>
        <p:txBody>
          <a:bodyPr/>
          <a:lstStyle/>
          <a:p>
            <a:r>
              <a:rPr lang="es-AR">
                <a:noFill/>
              </a:rPr>
              <a:t> </a:t>
            </a:r>
          </a:p>
        </p:txBody>
      </p:sp>
      <p:sp>
        <p:nvSpPr>
          <p:cNvPr id="11" name="CuadroTexto 10">
            <a:extLst>
              <a:ext uri="{FF2B5EF4-FFF2-40B4-BE49-F238E27FC236}">
                <a16:creationId xmlns:a16="http://schemas.microsoft.com/office/drawing/2014/main" id="{9284681A-51DB-43A4-8144-D443883DCC81}"/>
              </a:ext>
            </a:extLst>
          </p:cNvPr>
          <p:cNvSpPr txBox="1">
            <a:spLocks noRot="1" noChangeAspect="1" noMove="1" noResize="1" noEditPoints="1" noAdjustHandles="1" noChangeArrowheads="1" noChangeShapeType="1" noTextEdit="1"/>
          </p:cNvSpPr>
          <p:nvPr/>
        </p:nvSpPr>
        <p:spPr>
          <a:xfrm>
            <a:off x="937817" y="4813075"/>
            <a:ext cx="2320122" cy="679481"/>
          </a:xfrm>
          <a:prstGeom prst="rect">
            <a:avLst/>
          </a:prstGeom>
          <a:blipFill>
            <a:blip r:embed="rId6"/>
            <a:stretch>
              <a:fillRect/>
            </a:stretch>
          </a:blipFill>
        </p:spPr>
        <p:txBody>
          <a:bodyPr/>
          <a:lstStyle/>
          <a:p>
            <a:r>
              <a:rPr lang="es-AR">
                <a:noFill/>
              </a:rPr>
              <a:t> </a:t>
            </a:r>
          </a:p>
        </p:txBody>
      </p:sp>
      <p:sp>
        <p:nvSpPr>
          <p:cNvPr id="12" name="CuadroTexto 11">
            <a:extLst>
              <a:ext uri="{FF2B5EF4-FFF2-40B4-BE49-F238E27FC236}">
                <a16:creationId xmlns:a16="http://schemas.microsoft.com/office/drawing/2014/main" id="{52AA9C4C-4355-4488-9DB7-DAB9D9DED950}"/>
              </a:ext>
            </a:extLst>
          </p:cNvPr>
          <p:cNvSpPr txBox="1">
            <a:spLocks noRot="1" noChangeAspect="1" noMove="1" noResize="1" noEditPoints="1" noAdjustHandles="1" noChangeArrowheads="1" noChangeShapeType="1" noTextEdit="1"/>
          </p:cNvSpPr>
          <p:nvPr/>
        </p:nvSpPr>
        <p:spPr>
          <a:xfrm>
            <a:off x="937817" y="5637913"/>
            <a:ext cx="1386726" cy="738728"/>
          </a:xfrm>
          <a:prstGeom prst="rect">
            <a:avLst/>
          </a:prstGeom>
          <a:blipFill>
            <a:blip r:embed="rId7"/>
            <a:stretch>
              <a:fillRect/>
            </a:stretch>
          </a:blipFill>
        </p:spPr>
        <p:txBody>
          <a:bodyPr/>
          <a:lstStyle/>
          <a:p>
            <a:r>
              <a:rPr lang="es-AR">
                <a:noFill/>
              </a:rPr>
              <a:t> </a:t>
            </a:r>
          </a:p>
        </p:txBody>
      </p:sp>
      <p:sp>
        <p:nvSpPr>
          <p:cNvPr id="13" name="Rectángulo 12">
            <a:extLst>
              <a:ext uri="{FF2B5EF4-FFF2-40B4-BE49-F238E27FC236}">
                <a16:creationId xmlns:a16="http://schemas.microsoft.com/office/drawing/2014/main" id="{CA7797FA-5A72-487B-964E-EB5DBCA8F589}"/>
              </a:ext>
            </a:extLst>
          </p:cNvPr>
          <p:cNvSpPr/>
          <p:nvPr/>
        </p:nvSpPr>
        <p:spPr>
          <a:xfrm>
            <a:off x="841375" y="5602288"/>
            <a:ext cx="1649413" cy="8858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par>
                          <p:cTn id="31" fill="hold" nodeType="afterGroup">
                            <p:stCondLst>
                              <p:cond delay="0"/>
                            </p:stCondLst>
                            <p:childTnLst>
                              <p:par>
                                <p:cTn id="32" presetID="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ángulo 3">
            <a:extLst>
              <a:ext uri="{FF2B5EF4-FFF2-40B4-BE49-F238E27FC236}">
                <a16:creationId xmlns:a16="http://schemas.microsoft.com/office/drawing/2014/main" id="{41EF1348-5622-402B-AD6B-E77BBD5795F4}"/>
              </a:ext>
            </a:extLst>
          </p:cNvPr>
          <p:cNvSpPr>
            <a:spLocks noChangeArrowheads="1"/>
          </p:cNvSpPr>
          <p:nvPr/>
        </p:nvSpPr>
        <p:spPr bwMode="auto">
          <a:xfrm>
            <a:off x="155575" y="658813"/>
            <a:ext cx="87884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AR" altLang="es-AR" sz="2200"/>
              <a:t>Para un automóvil que viaja a cierta rapidez, es posible peraltar una curva con un ángulo tal que los autos que viajan con cierta rapidez no necesiten fricción para mantener el radio con que dan vuelta.</a:t>
            </a:r>
          </a:p>
          <a:p>
            <a:endParaRPr lang="es-AR" altLang="es-AR" sz="2200"/>
          </a:p>
          <a:p>
            <a:r>
              <a:rPr lang="es-AR" altLang="es-AR" sz="2200"/>
              <a:t>El auto podría tomar la curva aun sobre hielo húmedo. </a:t>
            </a:r>
          </a:p>
          <a:p>
            <a:endParaRPr lang="es-AR" altLang="es-AR" sz="2200"/>
          </a:p>
          <a:p>
            <a:r>
              <a:rPr lang="es-AR" altLang="es-AR" sz="2200"/>
              <a:t>Un ingeniero propone reconstruir la curva del ejemplo anterior de modo que un auto con rapidez </a:t>
            </a:r>
            <a:r>
              <a:rPr lang="es-AR" altLang="es-AR" sz="2200" i="1">
                <a:latin typeface="Times New Roman" panose="02020603050405020304" pitchFamily="18" charset="0"/>
                <a:cs typeface="Times New Roman" panose="02020603050405020304" pitchFamily="18" charset="0"/>
              </a:rPr>
              <a:t>v</a:t>
            </a:r>
            <a:r>
              <a:rPr lang="es-AR" altLang="es-AR" sz="2200"/>
              <a:t> pueda dar la vuelta sin peligro aunque no haya fricción. </a:t>
            </a:r>
          </a:p>
          <a:p>
            <a:endParaRPr lang="es-AR" altLang="es-AR" sz="2200"/>
          </a:p>
          <a:p>
            <a:r>
              <a:rPr lang="es-AR" altLang="es-AR" sz="2200"/>
              <a:t>¿Qué ángulo de peralte debería tener la curva?</a:t>
            </a:r>
          </a:p>
        </p:txBody>
      </p:sp>
      <p:sp>
        <p:nvSpPr>
          <p:cNvPr id="3" name="CuadroTexto 2">
            <a:extLst>
              <a:ext uri="{FF2B5EF4-FFF2-40B4-BE49-F238E27FC236}">
                <a16:creationId xmlns:a16="http://schemas.microsoft.com/office/drawing/2014/main" id="{0888DDB9-8090-431D-ADDD-45C95F8785B9}"/>
              </a:ext>
            </a:extLst>
          </p:cNvPr>
          <p:cNvSpPr txBox="1"/>
          <p:nvPr/>
        </p:nvSpPr>
        <p:spPr>
          <a:xfrm>
            <a:off x="155575" y="227013"/>
            <a:ext cx="8131175" cy="431800"/>
          </a:xfrm>
          <a:prstGeom prst="rect">
            <a:avLst/>
          </a:prstGeom>
          <a:noFill/>
        </p:spPr>
        <p:txBody>
          <a:bodyPr>
            <a:spAutoFit/>
          </a:bodyPr>
          <a:lstStyle/>
          <a:p>
            <a:pPr>
              <a:defRPr/>
            </a:pPr>
            <a:r>
              <a:rPr lang="es-AR" sz="2200" b="1" dirty="0">
                <a:solidFill>
                  <a:srgbClr val="00B050"/>
                </a:solidFill>
                <a:latin typeface="+mn-lt"/>
                <a:ea typeface="+mj-ea"/>
                <a:cs typeface="+mj-cs"/>
              </a:rPr>
              <a:t>Ejemplo de aplicación. </a:t>
            </a:r>
            <a:endParaRPr lang="es-AR" b="1" dirty="0">
              <a:solidFill>
                <a:srgbClr val="00B050"/>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Imagen 1">
            <a:extLst>
              <a:ext uri="{FF2B5EF4-FFF2-40B4-BE49-F238E27FC236}">
                <a16:creationId xmlns:a16="http://schemas.microsoft.com/office/drawing/2014/main" id="{16F7C89D-5C2D-482C-9AD5-5783DBF86348}"/>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31770" t="38905" r="25826" b="26672"/>
          <a:stretch>
            <a:fillRect/>
          </a:stretch>
        </p:blipFill>
        <p:spPr bwMode="auto">
          <a:xfrm>
            <a:off x="314325" y="547688"/>
            <a:ext cx="8672513"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uadroTexto 2">
            <a:extLst>
              <a:ext uri="{FF2B5EF4-FFF2-40B4-BE49-F238E27FC236}">
                <a16:creationId xmlns:a16="http://schemas.microsoft.com/office/drawing/2014/main" id="{37BF653B-0830-48F9-BF11-446291BC1E19}"/>
              </a:ext>
            </a:extLst>
          </p:cNvPr>
          <p:cNvSpPr txBox="1">
            <a:spLocks noRot="1" noChangeAspect="1" noMove="1" noResize="1" noEditPoints="1" noAdjustHandles="1" noChangeArrowheads="1" noChangeShapeType="1" noTextEdit="1"/>
          </p:cNvSpPr>
          <p:nvPr/>
        </p:nvSpPr>
        <p:spPr>
          <a:xfrm>
            <a:off x="919539" y="4463715"/>
            <a:ext cx="3544175" cy="1157946"/>
          </a:xfrm>
          <a:prstGeom prst="rect">
            <a:avLst/>
          </a:prstGeom>
          <a:blipFill>
            <a:blip r:embed="rId3"/>
            <a:stretch>
              <a:fillRect/>
            </a:stretch>
          </a:blipFill>
        </p:spPr>
        <p:txBody>
          <a:bodyPr/>
          <a:lstStyle/>
          <a:p>
            <a:r>
              <a:rPr lang="es-AR">
                <a:noFill/>
              </a:rPr>
              <a:t> </a:t>
            </a:r>
          </a:p>
        </p:txBody>
      </p:sp>
      <p:sp>
        <p:nvSpPr>
          <p:cNvPr id="4" name="CuadroTexto 3">
            <a:extLst>
              <a:ext uri="{FF2B5EF4-FFF2-40B4-BE49-F238E27FC236}">
                <a16:creationId xmlns:a16="http://schemas.microsoft.com/office/drawing/2014/main" id="{CCEF3A7F-3481-421A-8AE4-349E3E8831CF}"/>
              </a:ext>
            </a:extLst>
          </p:cNvPr>
          <p:cNvSpPr txBox="1">
            <a:spLocks noRot="1" noChangeAspect="1" noMove="1" noResize="1" noEditPoints="1" noAdjustHandles="1" noChangeArrowheads="1" noChangeShapeType="1" noTextEdit="1"/>
          </p:cNvSpPr>
          <p:nvPr/>
        </p:nvSpPr>
        <p:spPr>
          <a:xfrm>
            <a:off x="919539" y="5829344"/>
            <a:ext cx="1410771" cy="338554"/>
          </a:xfrm>
          <a:prstGeom prst="rect">
            <a:avLst/>
          </a:prstGeom>
          <a:blipFill>
            <a:blip r:embed="rId4"/>
            <a:stretch>
              <a:fillRect l="-6494" r="-3463" b="-37500"/>
            </a:stretch>
          </a:blipFill>
        </p:spPr>
        <p:txBody>
          <a:bodyPr/>
          <a:lstStyle/>
          <a:p>
            <a:r>
              <a:rPr lang="es-AR" dirty="0">
                <a:noFill/>
              </a:rPr>
              <a:t>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18F0DA25-055F-4BBF-872E-03A03256448B}"/>
              </a:ext>
            </a:extLst>
          </p:cNvPr>
          <p:cNvSpPr/>
          <p:nvPr/>
        </p:nvSpPr>
        <p:spPr>
          <a:xfrm>
            <a:off x="165652" y="196555"/>
            <a:ext cx="8700052" cy="6494085"/>
          </a:xfrm>
          <a:prstGeom prst="rect">
            <a:avLst/>
          </a:prstGeom>
        </p:spPr>
        <p:txBody>
          <a:bodyPr wrap="square">
            <a:spAutoFit/>
          </a:bodyPr>
          <a:lstStyle/>
          <a:p>
            <a:r>
              <a:rPr lang="es-AR" sz="1600" i="1" dirty="0">
                <a:solidFill>
                  <a:srgbClr val="000000"/>
                </a:solidFill>
                <a:latin typeface="+mn-lt"/>
              </a:rPr>
              <a:t>Es necesaria una fuerza neta porque, si no hubiera una fuerza neta ejercida sobre el objeto, éste no se movería en un círculo sino en una línea recta, como nos lo indica la primera ley de Newton. </a:t>
            </a:r>
            <a:r>
              <a:rPr lang="es-AR" sz="1600" dirty="0">
                <a:solidFill>
                  <a:srgbClr val="000000"/>
                </a:solidFill>
                <a:latin typeface="+mn-lt"/>
              </a:rPr>
              <a:t>La dirección de la fuerza cambia continuamente, de manera que siempre está dirigida hacia el centro del círculo. Esta fuerza se llama a veces </a:t>
            </a:r>
            <a:r>
              <a:rPr lang="es-AR" sz="1600" i="1" dirty="0">
                <a:solidFill>
                  <a:srgbClr val="000000"/>
                </a:solidFill>
                <a:latin typeface="+mn-lt"/>
              </a:rPr>
              <a:t>fuerza centrípeta </a:t>
            </a:r>
            <a:r>
              <a:rPr lang="es-AR" sz="1600" dirty="0">
                <a:solidFill>
                  <a:srgbClr val="000000"/>
                </a:solidFill>
                <a:latin typeface="+mn-lt"/>
              </a:rPr>
              <a:t>(“que apunta hacia el centro”). Pero “fuerza centrípeta” no significa algún nuevo tipo de fuerza, el término únicamente describe la </a:t>
            </a:r>
            <a:r>
              <a:rPr lang="es-AR" sz="1600" i="1" dirty="0">
                <a:solidFill>
                  <a:srgbClr val="000000"/>
                </a:solidFill>
                <a:latin typeface="+mn-lt"/>
              </a:rPr>
              <a:t>dirección </a:t>
            </a:r>
            <a:r>
              <a:rPr lang="es-AR" sz="1600" dirty="0">
                <a:solidFill>
                  <a:srgbClr val="000000"/>
                </a:solidFill>
                <a:latin typeface="+mn-lt"/>
              </a:rPr>
              <a:t>de la fuerza neta necesaria para producir una trayectoria circular: la fuerza neta está dirigida hacia el centro del círculo. </a:t>
            </a:r>
            <a:r>
              <a:rPr lang="es-AR" sz="1600" i="1" dirty="0">
                <a:solidFill>
                  <a:srgbClr val="000000"/>
                </a:solidFill>
                <a:latin typeface="+mn-lt"/>
              </a:rPr>
              <a:t>La fuerza debe ser aplicada por otros objetos</a:t>
            </a:r>
            <a:r>
              <a:rPr lang="es-AR" sz="1600" dirty="0">
                <a:solidFill>
                  <a:srgbClr val="000000"/>
                </a:solidFill>
                <a:latin typeface="+mn-lt"/>
              </a:rPr>
              <a:t>. Por ejemplo, para hacer girar una pelota atada al extremo de una cuerda, se debe tirar la cuerda y ésta ejerce una fuerza sobre la pelota. </a:t>
            </a:r>
          </a:p>
          <a:p>
            <a:r>
              <a:rPr lang="es-AR" sz="1600" dirty="0">
                <a:solidFill>
                  <a:srgbClr val="000000"/>
                </a:solidFill>
                <a:latin typeface="+mn-lt"/>
              </a:rPr>
              <a:t>Se tiene la noción </a:t>
            </a:r>
            <a:r>
              <a:rPr lang="es-AR" sz="1600" i="1" dirty="0">
                <a:solidFill>
                  <a:srgbClr val="000000"/>
                </a:solidFill>
                <a:latin typeface="+mn-lt"/>
              </a:rPr>
              <a:t>incorrecta </a:t>
            </a:r>
            <a:r>
              <a:rPr lang="es-AR" sz="1600" dirty="0">
                <a:solidFill>
                  <a:srgbClr val="000000"/>
                </a:solidFill>
                <a:latin typeface="+mn-lt"/>
              </a:rPr>
              <a:t>de que cuando un objeto se mueve en un círculo existe una fuerza que actúa sobre él hacia afuera, una fuerza llamada </a:t>
            </a:r>
            <a:r>
              <a:rPr lang="es-AR" sz="1600" i="1" dirty="0">
                <a:solidFill>
                  <a:srgbClr val="000000"/>
                </a:solidFill>
                <a:latin typeface="+mn-lt"/>
              </a:rPr>
              <a:t>centrífuga </a:t>
            </a:r>
            <a:r>
              <a:rPr lang="es-AR" sz="1600" dirty="0">
                <a:solidFill>
                  <a:srgbClr val="000000"/>
                </a:solidFill>
                <a:latin typeface="+mn-lt"/>
              </a:rPr>
              <a:t>(“que escapa del centro”). Esto es erróneo: no hay una fuerza hacia afuera sobre el objeto que da vueltas. Por ejemplo, considere a una persona que hace girar una pelota en el extremo de una cuerda alrededor de su cabeza  Si ha hecho usted esto alguna vez, sabrá que se siente sobre su mano una fuerza que tira hacia afuera. La falsa noción surge cuando este tirón se interpreta como una fuerza “centrífuga” (hacia </a:t>
            </a:r>
            <a:r>
              <a:rPr lang="es-AR" sz="1600" dirty="0">
                <a:latin typeface="+mn-lt"/>
              </a:rPr>
              <a:t>fuera), que tira sobre la pelota y que se transmite a lo largo de la cuerda hasta su mano. Esto no es lo que sucede en realidad. “</a:t>
            </a:r>
            <a:r>
              <a:rPr lang="es-AR" sz="1600" i="1" dirty="0">
                <a:latin typeface="+mn-lt"/>
              </a:rPr>
              <a:t>Para mantener la pelota moviéndose en un círculo, usted tira hacia adentro la cuerda, que a la vez ejerce la una fuerza sobre la pelota, y por la tercera ley de Newton, la pelota ejerce una fuerza igual y opuesta sobre la cuerda, y esta es la fuerza hacia afuera que siente su mano”. </a:t>
            </a:r>
            <a:endParaRPr lang="es-AR" sz="1600" dirty="0">
              <a:latin typeface="+mn-lt"/>
            </a:endParaRPr>
          </a:p>
          <a:p>
            <a:r>
              <a:rPr lang="es-AR" sz="1600" dirty="0">
                <a:latin typeface="+mn-lt"/>
              </a:rPr>
              <a:t>La fuerza sobre la pelota es ejercida hacia adentro sobre ella por usted mediante la cuerda. Como una evidencia aún más convincente de que no actúa ninguna </a:t>
            </a:r>
            <a:r>
              <a:rPr lang="es-AR" sz="1600" i="1" dirty="0">
                <a:latin typeface="+mn-lt"/>
              </a:rPr>
              <a:t>“fuerza centrífuga” </a:t>
            </a:r>
            <a:r>
              <a:rPr lang="es-AR" sz="1600" dirty="0">
                <a:latin typeface="+mn-lt"/>
              </a:rPr>
              <a:t>sobre la pelota, considere lo que sucede cuando usted suelta la cuerda. Si estuviera actuando una fuerza centrífuga, la pelota saldría volando hacia afuera. Pero no sucede así; la pelota sale volando tangencialmente en la dirección que tenía la velocidad en el momento en que fue soltada, porque la fuerza hacia adentro </a:t>
            </a:r>
            <a:r>
              <a:rPr lang="es-AR" sz="1600" i="1" dirty="0">
                <a:latin typeface="+mn-lt"/>
              </a:rPr>
              <a:t>ya no actúa. </a:t>
            </a:r>
            <a:endParaRPr lang="es-AR" sz="1600" dirty="0">
              <a:latin typeface="+mn-lt"/>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hyperphysics.phy-astr.gsu.edu/hbasees/imgmec/ctrf.gif">
            <a:extLst>
              <a:ext uri="{FF2B5EF4-FFF2-40B4-BE49-F238E27FC236}">
                <a16:creationId xmlns:a16="http://schemas.microsoft.com/office/drawing/2014/main" id="{3B4995CF-2D76-42CE-A05E-C0DF82EE71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662" y="1392535"/>
            <a:ext cx="4711779" cy="3581400"/>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a:extLst>
              <a:ext uri="{FF2B5EF4-FFF2-40B4-BE49-F238E27FC236}">
                <a16:creationId xmlns:a16="http://schemas.microsoft.com/office/drawing/2014/main" id="{77827526-AB37-43BE-ACDA-3B48D3262504}"/>
              </a:ext>
            </a:extLst>
          </p:cNvPr>
          <p:cNvSpPr/>
          <p:nvPr/>
        </p:nvSpPr>
        <p:spPr>
          <a:xfrm>
            <a:off x="5009322" y="203398"/>
            <a:ext cx="3882888" cy="6001643"/>
          </a:xfrm>
          <a:prstGeom prst="rect">
            <a:avLst/>
          </a:prstGeom>
        </p:spPr>
        <p:txBody>
          <a:bodyPr wrap="square">
            <a:spAutoFit/>
          </a:bodyPr>
          <a:lstStyle/>
          <a:p>
            <a:pPr lvl="0"/>
            <a:r>
              <a:rPr lang="es-AR" altLang="es-AR" sz="1600" dirty="0">
                <a:solidFill>
                  <a:srgbClr val="000000"/>
                </a:solidFill>
                <a:latin typeface="+mn-lt"/>
              </a:rPr>
              <a:t>La fuerza centrífuga es un concepto útil cuando el marco de referencia más conveniente es el que se está moviendo en una trayectoria curva, y por lo tanto experimentando una aceleración centrípeta. Dado que el coche anterior, experimenta una aceleración centrípeta v2/r, entonces un objeto de masa m sobre el asiento, requerirá una fuerza mv2/r en dirección al centro del círculo, para permanecer en la misma posición sobre el asiento. En el marco de referencia de una persona en el coche, parece que hay una fuerza centrífuga mv2/r, que actúa para mover la masa radialmente hacia fuera. En términos descriptivos prácticos, se diría que es más probable que el cartón de huevos se deslice hacia fuera si aumenta la velocidad sobre la curva (el factor de la velocidad al cuadrado) y más probable que se deslice hacia fuera si la curva es más marcada (la inversa dependencia de r).</a:t>
            </a:r>
          </a:p>
        </p:txBody>
      </p:sp>
    </p:spTree>
    <p:extLst>
      <p:ext uri="{BB962C8B-B14F-4D97-AF65-F5344CB8AC3E}">
        <p14:creationId xmlns:p14="http://schemas.microsoft.com/office/powerpoint/2010/main" val="35890891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CB5790B5-601B-4319-8623-A4FD2D067F6B}"/>
              </a:ext>
            </a:extLst>
          </p:cNvPr>
          <p:cNvGraphicFramePr>
            <a:graphicFrameLocks noGrp="1"/>
          </p:cNvGraphicFramePr>
          <p:nvPr>
            <p:extLst>
              <p:ext uri="{D42A27DB-BD31-4B8C-83A1-F6EECF244321}">
                <p14:modId xmlns:p14="http://schemas.microsoft.com/office/powerpoint/2010/main" val="1575917193"/>
              </p:ext>
            </p:extLst>
          </p:nvPr>
        </p:nvGraphicFramePr>
        <p:xfrm>
          <a:off x="5221357" y="980662"/>
          <a:ext cx="3392556" cy="4968240"/>
        </p:xfrm>
        <a:graphic>
          <a:graphicData uri="http://schemas.openxmlformats.org/drawingml/2006/table">
            <a:tbl>
              <a:tblPr/>
              <a:tblGrid>
                <a:gridCol w="3392556">
                  <a:extLst>
                    <a:ext uri="{9D8B030D-6E8A-4147-A177-3AD203B41FA5}">
                      <a16:colId xmlns:a16="http://schemas.microsoft.com/office/drawing/2014/main" val="267665932"/>
                    </a:ext>
                  </a:extLst>
                </a:gridCol>
              </a:tblGrid>
              <a:tr h="4187687">
                <a:tc>
                  <a:txBody>
                    <a:bodyPr/>
                    <a:lstStyle/>
                    <a:p>
                      <a:r>
                        <a:rPr lang="es-AR" sz="1600" kern="1200" dirty="0">
                          <a:solidFill>
                            <a:srgbClr val="000000"/>
                          </a:solidFill>
                          <a:latin typeface="+mn-lt"/>
                          <a:ea typeface="+mn-ea"/>
                          <a:cs typeface="+mn-cs"/>
                        </a:rPr>
                        <a:t>El conductor de un coche en una curva se encuentra en un marco de referencia que gira, y puede invocar una fuerza "centrífuga" para explicar por qué su taza de café y el cartón de huevos que tiene en el asiento junto a él, tienden a deslizarse hacia los lados. La fricción del asiento o el tablero puede no ser suficiente para obligar a estos objetos a seguir la trayectoria curva.</a:t>
                      </a:r>
                    </a:p>
                    <a:p>
                      <a:r>
                        <a:rPr lang="es-AR" sz="1600" kern="1200" dirty="0">
                          <a:solidFill>
                            <a:srgbClr val="000000"/>
                          </a:solidFill>
                          <a:latin typeface="+mn-lt"/>
                          <a:ea typeface="+mn-ea"/>
                          <a:cs typeface="+mn-cs"/>
                        </a:rPr>
                        <a:t>Una persona en un helicóptero quieto por encima del coche podría describir el movimiento de la copa y el cartón de huevos como rectilíneo solamente, mientras que el coche se desplaza en una trayectoria curva. Es similar al ejemplo de la "cuerda rota".</a:t>
                      </a:r>
                    </a:p>
                  </a:txBody>
                  <a:tcPr anchor="ctr">
                    <a:lnL>
                      <a:noFill/>
                    </a:lnL>
                    <a:lnR>
                      <a:noFill/>
                    </a:lnR>
                    <a:lnT>
                      <a:noFill/>
                    </a:lnT>
                    <a:lnB>
                      <a:noFill/>
                    </a:lnB>
                    <a:solidFill>
                      <a:srgbClr val="FFE4C8"/>
                    </a:solidFill>
                  </a:tcPr>
                </a:tc>
                <a:extLst>
                  <a:ext uri="{0D108BD9-81ED-4DB2-BD59-A6C34878D82A}">
                    <a16:rowId xmlns:a16="http://schemas.microsoft.com/office/drawing/2014/main" val="1177234785"/>
                  </a:ext>
                </a:extLst>
              </a:tr>
            </a:tbl>
          </a:graphicData>
        </a:graphic>
      </p:graphicFrame>
      <p:pic>
        <p:nvPicPr>
          <p:cNvPr id="1029" name="Picture 5" descr="http://hyperphysics.phy-astr.gsu.edu/hbasees/imgmec/ctrf2.gif">
            <a:extLst>
              <a:ext uri="{FF2B5EF4-FFF2-40B4-BE49-F238E27FC236}">
                <a16:creationId xmlns:a16="http://schemas.microsoft.com/office/drawing/2014/main" id="{CCDD6921-59F7-4A89-A6D3-559FA6C349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092" y="1263306"/>
            <a:ext cx="4602438" cy="3815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4151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EC90DFD-C183-4BAF-B14E-3161BEAAF125}"/>
              </a:ext>
            </a:extLst>
          </p:cNvPr>
          <p:cNvSpPr txBox="1"/>
          <p:nvPr/>
        </p:nvSpPr>
        <p:spPr>
          <a:xfrm>
            <a:off x="168275" y="131763"/>
            <a:ext cx="8729663" cy="430212"/>
          </a:xfrm>
          <a:prstGeom prst="rect">
            <a:avLst/>
          </a:prstGeom>
          <a:solidFill>
            <a:schemeClr val="tx1"/>
          </a:solidFill>
        </p:spPr>
        <p:txBody>
          <a:bodyPr>
            <a:spAutoFit/>
          </a:bodyPr>
          <a:lstStyle/>
          <a:p>
            <a:pPr>
              <a:defRPr/>
            </a:pPr>
            <a:r>
              <a:rPr lang="es-AR" sz="2200" b="1" dirty="0">
                <a:solidFill>
                  <a:srgbClr val="FFFF00"/>
                </a:solidFill>
                <a:latin typeface="+mn-lt"/>
                <a:ea typeface="+mj-ea"/>
                <a:cs typeface="+mj-cs"/>
              </a:rPr>
              <a:t>Periodo y frecuencia. </a:t>
            </a:r>
          </a:p>
        </p:txBody>
      </p:sp>
      <p:sp>
        <p:nvSpPr>
          <p:cNvPr id="3" name="Rectángulo 2">
            <a:extLst>
              <a:ext uri="{FF2B5EF4-FFF2-40B4-BE49-F238E27FC236}">
                <a16:creationId xmlns:a16="http://schemas.microsoft.com/office/drawing/2014/main" id="{16DC73DA-AA0F-4AE7-90BB-F02EB9CD070C}"/>
              </a:ext>
            </a:extLst>
          </p:cNvPr>
          <p:cNvSpPr>
            <a:spLocks noChangeArrowheads="1"/>
          </p:cNvSpPr>
          <p:nvPr/>
        </p:nvSpPr>
        <p:spPr bwMode="auto">
          <a:xfrm>
            <a:off x="174625" y="946150"/>
            <a:ext cx="8729663" cy="226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7000"/>
              </a:lnSpc>
              <a:spcBef>
                <a:spcPct val="0"/>
              </a:spcBef>
              <a:buFontTx/>
              <a:buNone/>
            </a:pPr>
            <a:r>
              <a:rPr lang="es-AR" altLang="es-AR" sz="2200" b="1" dirty="0">
                <a:solidFill>
                  <a:srgbClr val="FF0000"/>
                </a:solidFill>
              </a:rPr>
              <a:t>Período (</a:t>
            </a:r>
            <a:r>
              <a:rPr lang="es-AR" altLang="es-AR" sz="2200" b="1" i="1" dirty="0">
                <a:solidFill>
                  <a:srgbClr val="FF0000"/>
                </a:solidFill>
                <a:latin typeface="Times New Roman" panose="02020603050405020304" pitchFamily="18" charset="0"/>
                <a:cs typeface="Times New Roman" panose="02020603050405020304" pitchFamily="18" charset="0"/>
              </a:rPr>
              <a:t>T</a:t>
            </a:r>
            <a:r>
              <a:rPr lang="es-AR" altLang="es-AR" sz="2200" b="1" dirty="0">
                <a:solidFill>
                  <a:srgbClr val="FF0000"/>
                </a:solidFill>
              </a:rPr>
              <a:t>)</a:t>
            </a:r>
            <a:r>
              <a:rPr lang="es-AR" altLang="es-AR" sz="2200" dirty="0">
                <a:solidFill>
                  <a:srgbClr val="000000"/>
                </a:solidFill>
              </a:rPr>
              <a:t>, es el tiempo que tarda el cuerpo en dar una vuelta completa o revolución. </a:t>
            </a:r>
          </a:p>
          <a:p>
            <a:pPr algn="just">
              <a:lnSpc>
                <a:spcPct val="107000"/>
              </a:lnSpc>
              <a:spcBef>
                <a:spcPct val="0"/>
              </a:spcBef>
              <a:buFontTx/>
              <a:buNone/>
            </a:pPr>
            <a:endParaRPr lang="es-AR" altLang="es-AR" sz="2200" dirty="0">
              <a:solidFill>
                <a:srgbClr val="000000"/>
              </a:solidFill>
            </a:endParaRPr>
          </a:p>
          <a:p>
            <a:pPr algn="just">
              <a:lnSpc>
                <a:spcPct val="107000"/>
              </a:lnSpc>
              <a:spcBef>
                <a:spcPct val="0"/>
              </a:spcBef>
              <a:buFontTx/>
              <a:buNone/>
            </a:pPr>
            <a:endParaRPr lang="es-AR" altLang="es-AR" sz="2200" dirty="0">
              <a:solidFill>
                <a:srgbClr val="000000"/>
              </a:solidFill>
            </a:endParaRPr>
          </a:p>
          <a:p>
            <a:pPr algn="just">
              <a:lnSpc>
                <a:spcPct val="107000"/>
              </a:lnSpc>
              <a:spcBef>
                <a:spcPct val="0"/>
              </a:spcBef>
              <a:buFontTx/>
              <a:buNone/>
            </a:pPr>
            <a:endParaRPr lang="es-AR" altLang="es-AR" sz="2200" dirty="0">
              <a:solidFill>
                <a:srgbClr val="000000"/>
              </a:solidFill>
            </a:endParaRPr>
          </a:p>
          <a:p>
            <a:pPr algn="just">
              <a:lnSpc>
                <a:spcPct val="107000"/>
              </a:lnSpc>
              <a:spcBef>
                <a:spcPct val="0"/>
              </a:spcBef>
              <a:buFontTx/>
              <a:buNone/>
            </a:pPr>
            <a:r>
              <a:rPr lang="es-AR" altLang="es-AR" sz="2200" dirty="0">
                <a:solidFill>
                  <a:srgbClr val="000000"/>
                </a:solidFill>
              </a:rPr>
              <a:t>Se representa por </a:t>
            </a:r>
            <a:r>
              <a:rPr lang="es-AR" altLang="es-AR" sz="2200" i="1" dirty="0">
                <a:solidFill>
                  <a:srgbClr val="000000"/>
                </a:solidFill>
                <a:latin typeface="Times New Roman" panose="02020603050405020304" pitchFamily="18" charset="0"/>
                <a:cs typeface="Times New Roman" panose="02020603050405020304" pitchFamily="18" charset="0"/>
              </a:rPr>
              <a:t>T</a:t>
            </a:r>
            <a:r>
              <a:rPr lang="es-AR" altLang="es-AR" sz="2200" dirty="0">
                <a:solidFill>
                  <a:srgbClr val="000000"/>
                </a:solidFill>
              </a:rPr>
              <a:t> y se mide (por ejemplo) en segundos (</a:t>
            </a:r>
            <a:r>
              <a:rPr lang="es-AR" altLang="es-AR" sz="2200" i="1" dirty="0">
                <a:solidFill>
                  <a:srgbClr val="000000"/>
                </a:solidFill>
                <a:latin typeface="Times New Roman" panose="02020603050405020304" pitchFamily="18" charset="0"/>
                <a:cs typeface="Times New Roman" panose="02020603050405020304" pitchFamily="18" charset="0"/>
              </a:rPr>
              <a:t>s</a:t>
            </a:r>
            <a:r>
              <a:rPr lang="es-AR" altLang="es-AR" sz="2200" dirty="0">
                <a:solidFill>
                  <a:srgbClr val="000000"/>
                </a:solidFill>
              </a:rPr>
              <a:t>). </a:t>
            </a:r>
          </a:p>
        </p:txBody>
      </p:sp>
      <p:sp>
        <p:nvSpPr>
          <p:cNvPr id="4" name="Rectángulo 3">
            <a:extLst>
              <a:ext uri="{FF2B5EF4-FFF2-40B4-BE49-F238E27FC236}">
                <a16:creationId xmlns:a16="http://schemas.microsoft.com/office/drawing/2014/main" id="{DAB8EE47-A64A-41B9-9B1B-48684EBE5BE9}"/>
              </a:ext>
            </a:extLst>
          </p:cNvPr>
          <p:cNvSpPr>
            <a:spLocks noChangeArrowheads="1"/>
          </p:cNvSpPr>
          <p:nvPr/>
        </p:nvSpPr>
        <p:spPr bwMode="auto">
          <a:xfrm>
            <a:off x="161925" y="3635375"/>
            <a:ext cx="8729663"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7000"/>
              </a:lnSpc>
              <a:spcBef>
                <a:spcPct val="0"/>
              </a:spcBef>
              <a:buFontTx/>
              <a:buNone/>
            </a:pPr>
            <a:r>
              <a:rPr lang="es-AR" altLang="es-AR" sz="2200" b="1" dirty="0">
                <a:solidFill>
                  <a:srgbClr val="FF0000"/>
                </a:solidFill>
              </a:rPr>
              <a:t>Frecuencia (</a:t>
            </a:r>
            <a:r>
              <a:rPr lang="es-AR" altLang="es-AR" sz="2200" b="1" i="1" dirty="0">
                <a:solidFill>
                  <a:srgbClr val="FF0000"/>
                </a:solidFill>
                <a:latin typeface="Times New Roman" panose="02020603050405020304" pitchFamily="18" charset="0"/>
                <a:cs typeface="Times New Roman" panose="02020603050405020304" pitchFamily="18" charset="0"/>
              </a:rPr>
              <a:t>f</a:t>
            </a:r>
            <a:r>
              <a:rPr lang="es-AR" altLang="es-AR" sz="2200" b="1" dirty="0">
                <a:solidFill>
                  <a:srgbClr val="FF0000"/>
                </a:solidFill>
              </a:rPr>
              <a:t>)</a:t>
            </a:r>
            <a:r>
              <a:rPr lang="es-AR" altLang="es-AR" sz="2200" dirty="0">
                <a:solidFill>
                  <a:srgbClr val="000000"/>
                </a:solidFill>
              </a:rPr>
              <a:t>, es el número de vueltas o revoluciones que el cuerpo da en cada segundo.  </a:t>
            </a:r>
          </a:p>
          <a:p>
            <a:pPr algn="just">
              <a:lnSpc>
                <a:spcPct val="107000"/>
              </a:lnSpc>
              <a:spcBef>
                <a:spcPct val="0"/>
              </a:spcBef>
              <a:buFontTx/>
              <a:buNone/>
            </a:pPr>
            <a:endParaRPr lang="es-AR" altLang="es-AR" sz="2200" dirty="0">
              <a:solidFill>
                <a:srgbClr val="000000"/>
              </a:solidFill>
            </a:endParaRPr>
          </a:p>
          <a:p>
            <a:pPr algn="just">
              <a:lnSpc>
                <a:spcPct val="107000"/>
              </a:lnSpc>
              <a:spcBef>
                <a:spcPct val="0"/>
              </a:spcBef>
              <a:buFontTx/>
              <a:buNone/>
            </a:pPr>
            <a:endParaRPr lang="es-AR" altLang="es-AR" sz="2200" dirty="0">
              <a:solidFill>
                <a:srgbClr val="000000"/>
              </a:solidFill>
            </a:endParaRPr>
          </a:p>
          <a:p>
            <a:pPr algn="just">
              <a:lnSpc>
                <a:spcPct val="107000"/>
              </a:lnSpc>
              <a:spcBef>
                <a:spcPct val="0"/>
              </a:spcBef>
              <a:buFontTx/>
              <a:buNone/>
            </a:pPr>
            <a:endParaRPr lang="es-AR" altLang="es-AR" sz="2200" dirty="0">
              <a:solidFill>
                <a:srgbClr val="000000"/>
              </a:solidFill>
            </a:endParaRPr>
          </a:p>
          <a:p>
            <a:pPr>
              <a:lnSpc>
                <a:spcPct val="107000"/>
              </a:lnSpc>
              <a:spcBef>
                <a:spcPct val="0"/>
              </a:spcBef>
              <a:buFontTx/>
              <a:buNone/>
            </a:pPr>
            <a:r>
              <a:rPr lang="es-AR" altLang="es-AR" sz="2200" dirty="0">
                <a:solidFill>
                  <a:srgbClr val="000000"/>
                </a:solidFill>
              </a:rPr>
              <a:t>Se representa por </a:t>
            </a:r>
            <a:r>
              <a:rPr lang="es-AR" altLang="es-AR" sz="2200" i="1" dirty="0">
                <a:solidFill>
                  <a:srgbClr val="000000"/>
                </a:solidFill>
                <a:latin typeface="Times New Roman" panose="02020603050405020304" pitchFamily="18" charset="0"/>
                <a:cs typeface="Times New Roman" panose="02020603050405020304" pitchFamily="18" charset="0"/>
              </a:rPr>
              <a:t>f</a:t>
            </a:r>
            <a:r>
              <a:rPr lang="es-AR" altLang="es-AR" sz="2200" dirty="0">
                <a:solidFill>
                  <a:srgbClr val="000000"/>
                </a:solidFill>
              </a:rPr>
              <a:t> y se mide en la inversa del segundo (</a:t>
            </a:r>
            <a:r>
              <a:rPr lang="es-AR" altLang="es-AR" sz="2200" i="1" dirty="0">
                <a:solidFill>
                  <a:srgbClr val="000000"/>
                </a:solidFill>
                <a:latin typeface="Times New Roman" panose="02020603050405020304" pitchFamily="18" charset="0"/>
                <a:cs typeface="Times New Roman" panose="02020603050405020304" pitchFamily="18" charset="0"/>
              </a:rPr>
              <a:t>1/s</a:t>
            </a:r>
            <a:r>
              <a:rPr lang="es-AR" altLang="es-AR" sz="2200" dirty="0">
                <a:solidFill>
                  <a:srgbClr val="000000"/>
                </a:solidFill>
              </a:rPr>
              <a:t>),  también se denomina Hertz (</a:t>
            </a:r>
            <a:r>
              <a:rPr lang="es-AR" altLang="es-AR" sz="2200" i="1" dirty="0">
                <a:solidFill>
                  <a:srgbClr val="000000"/>
                </a:solidFill>
                <a:latin typeface="Times New Roman" panose="02020603050405020304" pitchFamily="18" charset="0"/>
                <a:cs typeface="Times New Roman" panose="02020603050405020304" pitchFamily="18" charset="0"/>
              </a:rPr>
              <a:t>Hz</a:t>
            </a:r>
            <a:r>
              <a:rPr lang="es-AR" altLang="es-AR" sz="2200" dirty="0">
                <a:solidFill>
                  <a:srgbClr val="000000"/>
                </a:solidFill>
              </a:rPr>
              <a:t>). </a:t>
            </a:r>
          </a:p>
        </p:txBody>
      </p:sp>
      <p:sp>
        <p:nvSpPr>
          <p:cNvPr id="5" name="Rectángulo 4">
            <a:extLst>
              <a:ext uri="{FF2B5EF4-FFF2-40B4-BE49-F238E27FC236}">
                <a16:creationId xmlns:a16="http://schemas.microsoft.com/office/drawing/2014/main" id="{767CF75C-3D40-4C5F-A144-CB7462CFF8F0}"/>
              </a:ext>
            </a:extLst>
          </p:cNvPr>
          <p:cNvSpPr/>
          <p:nvPr/>
        </p:nvSpPr>
        <p:spPr>
          <a:xfrm>
            <a:off x="161925" y="873125"/>
            <a:ext cx="8729663" cy="237966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6" name="Rectángulo 5">
            <a:extLst>
              <a:ext uri="{FF2B5EF4-FFF2-40B4-BE49-F238E27FC236}">
                <a16:creationId xmlns:a16="http://schemas.microsoft.com/office/drawing/2014/main" id="{15C45C5B-3414-4984-AB2A-603A72EE5483}"/>
              </a:ext>
            </a:extLst>
          </p:cNvPr>
          <p:cNvSpPr/>
          <p:nvPr/>
        </p:nvSpPr>
        <p:spPr>
          <a:xfrm>
            <a:off x="174625" y="3606800"/>
            <a:ext cx="8729663" cy="26574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8" name="Rectángulo 7">
            <a:extLst>
              <a:ext uri="{FF2B5EF4-FFF2-40B4-BE49-F238E27FC236}">
                <a16:creationId xmlns:a16="http://schemas.microsoft.com/office/drawing/2014/main" id="{DBD37F96-6D1D-4140-B2A4-0A6A8E8C2234}"/>
              </a:ext>
            </a:extLst>
          </p:cNvPr>
          <p:cNvSpPr>
            <a:spLocks noRot="1" noChangeAspect="1" noMove="1" noResize="1" noEditPoints="1" noAdjustHandles="1" noChangeArrowheads="1" noChangeShapeType="1" noTextEdit="1"/>
          </p:cNvSpPr>
          <p:nvPr/>
        </p:nvSpPr>
        <p:spPr>
          <a:xfrm>
            <a:off x="867339" y="1839649"/>
            <a:ext cx="1132746" cy="728341"/>
          </a:xfrm>
          <a:prstGeom prst="rect">
            <a:avLst/>
          </a:prstGeom>
          <a:blipFill>
            <a:blip r:embed="rId2"/>
            <a:stretch>
              <a:fillRect/>
            </a:stretch>
          </a:blipFill>
        </p:spPr>
        <p:txBody>
          <a:bodyPr/>
          <a:lstStyle/>
          <a:p>
            <a:r>
              <a:rPr lang="es-AR">
                <a:noFill/>
              </a:rPr>
              <a:t> </a:t>
            </a:r>
          </a:p>
        </p:txBody>
      </p:sp>
      <p:sp>
        <p:nvSpPr>
          <p:cNvPr id="9" name="Rectángulo 8">
            <a:extLst>
              <a:ext uri="{FF2B5EF4-FFF2-40B4-BE49-F238E27FC236}">
                <a16:creationId xmlns:a16="http://schemas.microsoft.com/office/drawing/2014/main" id="{1AF0256A-BB90-498A-BC63-12315310FC31}"/>
              </a:ext>
            </a:extLst>
          </p:cNvPr>
          <p:cNvSpPr>
            <a:spLocks noRot="1" noChangeAspect="1" noMove="1" noResize="1" noEditPoints="1" noAdjustHandles="1" noChangeArrowheads="1" noChangeShapeType="1" noTextEdit="1"/>
          </p:cNvSpPr>
          <p:nvPr/>
        </p:nvSpPr>
        <p:spPr>
          <a:xfrm>
            <a:off x="978796" y="4585686"/>
            <a:ext cx="1121974" cy="669799"/>
          </a:xfrm>
          <a:prstGeom prst="rect">
            <a:avLst/>
          </a:prstGeom>
          <a:blipFill>
            <a:blip r:embed="rId3"/>
            <a:stretch>
              <a:fillRect/>
            </a:stretch>
          </a:blipFill>
        </p:spPr>
        <p:txBody>
          <a:bodyPr/>
          <a:lstStyle/>
          <a:p>
            <a:r>
              <a:rPr lang="es-AR">
                <a:no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C3F66E5A-013B-4713-A2AF-C54ED807459C}"/>
              </a:ext>
            </a:extLst>
          </p:cNvPr>
          <p:cNvSpPr>
            <a:spLocks noChangeArrowheads="1"/>
          </p:cNvSpPr>
          <p:nvPr/>
        </p:nvSpPr>
        <p:spPr bwMode="auto">
          <a:xfrm>
            <a:off x="141288" y="1243013"/>
            <a:ext cx="8707437"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AR" altLang="es-AR" sz="2200" b="1">
                <a:solidFill>
                  <a:srgbClr val="0070C0"/>
                </a:solidFill>
              </a:rPr>
              <a:t>Revoluciones por unidad de tiempo </a:t>
            </a:r>
            <a:r>
              <a:rPr lang="es-AR" altLang="es-AR" sz="2200">
                <a:solidFill>
                  <a:srgbClr val="000000"/>
                </a:solidFill>
              </a:rPr>
              <a:t>es el número de rotaciones o vueltas completas por cada unidad de tiempo que el cuerpo realiza (gira) alrededor de un eje.</a:t>
            </a:r>
          </a:p>
        </p:txBody>
      </p:sp>
      <p:sp>
        <p:nvSpPr>
          <p:cNvPr id="7" name="Rectángulo 6">
            <a:extLst>
              <a:ext uri="{FF2B5EF4-FFF2-40B4-BE49-F238E27FC236}">
                <a16:creationId xmlns:a16="http://schemas.microsoft.com/office/drawing/2014/main" id="{67DF5091-61A9-47EB-9838-EE25FC500DF6}"/>
              </a:ext>
            </a:extLst>
          </p:cNvPr>
          <p:cNvSpPr>
            <a:spLocks noChangeArrowheads="1"/>
          </p:cNvSpPr>
          <p:nvPr/>
        </p:nvSpPr>
        <p:spPr bwMode="auto">
          <a:xfrm>
            <a:off x="141288" y="2527300"/>
            <a:ext cx="862647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AR" altLang="es-AR" sz="2200" dirty="0">
                <a:solidFill>
                  <a:srgbClr val="000000"/>
                </a:solidFill>
              </a:rPr>
              <a:t>Ambas magnitudes (periodo y frecuencia) quedan relacionadas por las siguientes expresiones:</a:t>
            </a:r>
          </a:p>
        </p:txBody>
      </p:sp>
      <p:sp>
        <p:nvSpPr>
          <p:cNvPr id="8" name="CuadroTexto 7">
            <a:extLst>
              <a:ext uri="{FF2B5EF4-FFF2-40B4-BE49-F238E27FC236}">
                <a16:creationId xmlns:a16="http://schemas.microsoft.com/office/drawing/2014/main" id="{8DD62E76-044A-4A79-97F0-5416537B61D5}"/>
              </a:ext>
            </a:extLst>
          </p:cNvPr>
          <p:cNvSpPr txBox="1">
            <a:spLocks noRot="1" noChangeAspect="1" noMove="1" noResize="1" noEditPoints="1" noAdjustHandles="1" noChangeArrowheads="1" noChangeShapeType="1" noTextEdit="1"/>
          </p:cNvSpPr>
          <p:nvPr/>
        </p:nvSpPr>
        <p:spPr>
          <a:xfrm>
            <a:off x="926146" y="3672884"/>
            <a:ext cx="846065" cy="695447"/>
          </a:xfrm>
          <a:prstGeom prst="rect">
            <a:avLst/>
          </a:prstGeom>
          <a:blipFill>
            <a:blip r:embed="rId2"/>
            <a:stretch>
              <a:fillRect/>
            </a:stretch>
          </a:blipFill>
        </p:spPr>
        <p:txBody>
          <a:bodyPr/>
          <a:lstStyle/>
          <a:p>
            <a:r>
              <a:rPr lang="es-AR">
                <a:noFill/>
              </a:rPr>
              <a:t> </a:t>
            </a:r>
          </a:p>
        </p:txBody>
      </p:sp>
      <p:sp>
        <p:nvSpPr>
          <p:cNvPr id="9" name="CuadroTexto 8">
            <a:extLst>
              <a:ext uri="{FF2B5EF4-FFF2-40B4-BE49-F238E27FC236}">
                <a16:creationId xmlns:a16="http://schemas.microsoft.com/office/drawing/2014/main" id="{D69F157F-2B92-4477-BE7B-0D62EF474263}"/>
              </a:ext>
            </a:extLst>
          </p:cNvPr>
          <p:cNvSpPr txBox="1">
            <a:spLocks noRot="1" noChangeAspect="1" noMove="1" noResize="1" noEditPoints="1" noAdjustHandles="1" noChangeArrowheads="1" noChangeShapeType="1" noTextEdit="1"/>
          </p:cNvSpPr>
          <p:nvPr/>
        </p:nvSpPr>
        <p:spPr>
          <a:xfrm>
            <a:off x="2494693" y="3703693"/>
            <a:ext cx="846065" cy="633828"/>
          </a:xfrm>
          <a:prstGeom prst="rect">
            <a:avLst/>
          </a:prstGeom>
          <a:blipFill>
            <a:blip r:embed="rId3"/>
            <a:stretch>
              <a:fillRect/>
            </a:stretch>
          </a:blipFill>
        </p:spPr>
        <p:txBody>
          <a:bodyPr/>
          <a:lstStyle/>
          <a:p>
            <a:r>
              <a:rPr lang="es-AR">
                <a:noFill/>
              </a:rPr>
              <a:t> </a:t>
            </a:r>
          </a:p>
        </p:txBody>
      </p:sp>
      <p:sp>
        <p:nvSpPr>
          <p:cNvPr id="10" name="CuadroTexto 9">
            <a:extLst>
              <a:ext uri="{FF2B5EF4-FFF2-40B4-BE49-F238E27FC236}">
                <a16:creationId xmlns:a16="http://schemas.microsoft.com/office/drawing/2014/main" id="{27E54053-6587-4319-B1FA-B97B8E26C364}"/>
              </a:ext>
            </a:extLst>
          </p:cNvPr>
          <p:cNvSpPr txBox="1">
            <a:spLocks noRot="1" noChangeAspect="1" noMove="1" noResize="1" noEditPoints="1" noAdjustHandles="1" noChangeArrowheads="1" noChangeShapeType="1" noTextEdit="1"/>
          </p:cNvSpPr>
          <p:nvPr/>
        </p:nvSpPr>
        <p:spPr>
          <a:xfrm>
            <a:off x="940582" y="4691618"/>
            <a:ext cx="2424062" cy="645177"/>
          </a:xfrm>
          <a:prstGeom prst="rect">
            <a:avLst/>
          </a:prstGeom>
          <a:blipFill>
            <a:blip r:embed="rId4"/>
            <a:stretch>
              <a:fillRect/>
            </a:stretch>
          </a:blipFill>
        </p:spPr>
        <p:txBody>
          <a:bodyPr/>
          <a:lstStyle/>
          <a:p>
            <a:r>
              <a:rPr lang="es-AR">
                <a:noFill/>
              </a:rPr>
              <a:t> </a:t>
            </a:r>
          </a:p>
        </p:txBody>
      </p:sp>
      <p:sp>
        <p:nvSpPr>
          <p:cNvPr id="11" name="CuadroTexto 10">
            <a:extLst>
              <a:ext uri="{FF2B5EF4-FFF2-40B4-BE49-F238E27FC236}">
                <a16:creationId xmlns:a16="http://schemas.microsoft.com/office/drawing/2014/main" id="{B661A0D3-CAD2-4037-AD20-9BD372C79B0C}"/>
              </a:ext>
            </a:extLst>
          </p:cNvPr>
          <p:cNvSpPr txBox="1">
            <a:spLocks noRot="1" noChangeAspect="1" noMove="1" noResize="1" noEditPoints="1" noAdjustHandles="1" noChangeArrowheads="1" noChangeShapeType="1" noTextEdit="1"/>
          </p:cNvSpPr>
          <p:nvPr/>
        </p:nvSpPr>
        <p:spPr>
          <a:xfrm>
            <a:off x="940582" y="5707759"/>
            <a:ext cx="1937453" cy="338554"/>
          </a:xfrm>
          <a:prstGeom prst="rect">
            <a:avLst/>
          </a:prstGeom>
          <a:blipFill>
            <a:blip r:embed="rId5"/>
            <a:stretch>
              <a:fillRect l="-5031" b="-37500"/>
            </a:stretch>
          </a:blipFill>
        </p:spPr>
        <p:txBody>
          <a:bodyPr/>
          <a:lstStyle/>
          <a:p>
            <a:r>
              <a:rPr lang="es-AR">
                <a:noFill/>
              </a:rPr>
              <a:t> </a:t>
            </a:r>
          </a:p>
        </p:txBody>
      </p:sp>
      <p:sp>
        <p:nvSpPr>
          <p:cNvPr id="12" name="Rectángulo 11">
            <a:extLst>
              <a:ext uri="{FF2B5EF4-FFF2-40B4-BE49-F238E27FC236}">
                <a16:creationId xmlns:a16="http://schemas.microsoft.com/office/drawing/2014/main" id="{C50A8B67-36DF-4AC3-98BC-4F214F488931}"/>
              </a:ext>
            </a:extLst>
          </p:cNvPr>
          <p:cNvSpPr>
            <a:spLocks noChangeArrowheads="1"/>
          </p:cNvSpPr>
          <p:nvPr/>
        </p:nvSpPr>
        <p:spPr bwMode="auto">
          <a:xfrm>
            <a:off x="141288" y="254000"/>
            <a:ext cx="8707437"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AR" altLang="es-AR" sz="2200"/>
              <a:t>Se denomina </a:t>
            </a:r>
            <a:r>
              <a:rPr lang="es-AR" altLang="es-AR" sz="2200" b="1">
                <a:solidFill>
                  <a:srgbClr val="0070C0"/>
                </a:solidFill>
              </a:rPr>
              <a:t>revolución</a:t>
            </a:r>
            <a:r>
              <a:rPr lang="es-AR" altLang="es-AR" sz="2200"/>
              <a:t> a una rotación </a:t>
            </a:r>
            <a:r>
              <a:rPr lang="es-AR" altLang="es-AR" sz="2200">
                <a:solidFill>
                  <a:srgbClr val="000000"/>
                </a:solidFill>
              </a:rPr>
              <a:t>completa</a:t>
            </a:r>
            <a:r>
              <a:rPr lang="es-AR" altLang="es-AR" sz="2200"/>
              <a:t> de una pieza o cuerpo sobre su eje.</a:t>
            </a:r>
            <a:endParaRPr lang="es-AR" altLang="es-AR" sz="2200">
              <a:solidFill>
                <a:srgbClr val="000000"/>
              </a:solidFill>
            </a:endParaRPr>
          </a:p>
        </p:txBody>
      </p:sp>
    </p:spTree>
    <p:extLst>
      <p:ext uri="{BB962C8B-B14F-4D97-AF65-F5344CB8AC3E}">
        <p14:creationId xmlns:p14="http://schemas.microsoft.com/office/powerpoint/2010/main" val="17256480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hlinkClick r:id="rId2"/>
            <a:extLst>
              <a:ext uri="{FF2B5EF4-FFF2-40B4-BE49-F238E27FC236}">
                <a16:creationId xmlns:a16="http://schemas.microsoft.com/office/drawing/2014/main" id="{FBD95F70-E2D3-463D-BD9E-9D22BEC9D0E3}"/>
              </a:ext>
            </a:extLst>
          </p:cNvPr>
          <p:cNvPicPr>
            <a:picLocks noChangeAspect="1"/>
          </p:cNvPicPr>
          <p:nvPr/>
        </p:nvPicPr>
        <p:blipFill rotWithShape="1">
          <a:blip r:embed="rId3"/>
          <a:srcRect l="29855" t="20936" r="29855" b="12301"/>
          <a:stretch/>
        </p:blipFill>
        <p:spPr>
          <a:xfrm>
            <a:off x="1643268" y="642938"/>
            <a:ext cx="5950227" cy="5543557"/>
          </a:xfrm>
          <a:prstGeom prst="rect">
            <a:avLst/>
          </a:prstGeom>
        </p:spPr>
      </p:pic>
      <p:sp>
        <p:nvSpPr>
          <p:cNvPr id="3" name="CuadroTexto 2">
            <a:extLst>
              <a:ext uri="{FF2B5EF4-FFF2-40B4-BE49-F238E27FC236}">
                <a16:creationId xmlns:a16="http://schemas.microsoft.com/office/drawing/2014/main" id="{D087D253-A49B-4F07-8BD8-D92CF92D0813}"/>
              </a:ext>
            </a:extLst>
          </p:cNvPr>
          <p:cNvSpPr txBox="1"/>
          <p:nvPr/>
        </p:nvSpPr>
        <p:spPr>
          <a:xfrm>
            <a:off x="125413" y="212725"/>
            <a:ext cx="6288639" cy="430213"/>
          </a:xfrm>
          <a:prstGeom prst="rect">
            <a:avLst/>
          </a:prstGeom>
          <a:noFill/>
        </p:spPr>
        <p:txBody>
          <a:bodyPr wrap="square">
            <a:spAutoFit/>
          </a:bodyPr>
          <a:lstStyle/>
          <a:p>
            <a:pPr>
              <a:defRPr/>
            </a:pPr>
            <a:r>
              <a:rPr lang="es-AR" sz="2200" b="1" dirty="0">
                <a:solidFill>
                  <a:schemeClr val="accent1">
                    <a:lumMod val="50000"/>
                  </a:schemeClr>
                </a:solidFill>
                <a:latin typeface="+mn-lt"/>
                <a:ea typeface="+mj-ea"/>
                <a:cs typeface="+mj-cs"/>
              </a:rPr>
              <a:t>Simulaciones. Aplicaciones. </a:t>
            </a:r>
            <a:endParaRPr lang="es-AR" b="1" dirty="0">
              <a:solidFill>
                <a:schemeClr val="accent1">
                  <a:lumMod val="50000"/>
                </a:schemeClr>
              </a:solidFill>
            </a:endParaRPr>
          </a:p>
        </p:txBody>
      </p:sp>
      <p:sp>
        <p:nvSpPr>
          <p:cNvPr id="4" name="CuadroTexto 5">
            <a:extLst>
              <a:ext uri="{FF2B5EF4-FFF2-40B4-BE49-F238E27FC236}">
                <a16:creationId xmlns:a16="http://schemas.microsoft.com/office/drawing/2014/main" id="{048CBD67-F2CA-4E6F-BCE5-F5C95352C9EA}"/>
              </a:ext>
            </a:extLst>
          </p:cNvPr>
          <p:cNvSpPr txBox="1">
            <a:spLocks noChangeArrowheads="1"/>
          </p:cNvSpPr>
          <p:nvPr/>
        </p:nvSpPr>
        <p:spPr bwMode="auto">
          <a:xfrm>
            <a:off x="1643268" y="6202718"/>
            <a:ext cx="53273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AR" altLang="es-AR" sz="1400" b="1" dirty="0"/>
              <a:t>[Se recomienda utilizar Internet Explorer o Mozilla Firefox]</a:t>
            </a:r>
          </a:p>
        </p:txBody>
      </p:sp>
    </p:spTree>
    <p:extLst>
      <p:ext uri="{BB962C8B-B14F-4D97-AF65-F5344CB8AC3E}">
        <p14:creationId xmlns:p14="http://schemas.microsoft.com/office/powerpoint/2010/main" val="3638745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8738C0D5-2C45-46A7-A7B6-C3ECDCC659B3}"/>
              </a:ext>
            </a:extLst>
          </p:cNvPr>
          <p:cNvSpPr txBox="1"/>
          <p:nvPr/>
        </p:nvSpPr>
        <p:spPr>
          <a:xfrm>
            <a:off x="4114800" y="2975113"/>
            <a:ext cx="65" cy="276999"/>
          </a:xfrm>
          <a:prstGeom prst="rect">
            <a:avLst/>
          </a:prstGeom>
          <a:blipFill>
            <a:blip r:embed="rId2"/>
            <a:stretch>
              <a:fillRect l="-504" b="-10714"/>
            </a:stretch>
          </a:blipFill>
        </p:spPr>
        <p:txBody>
          <a:bodyPr wrap="none" lIns="0" tIns="0" rIns="0" bIns="0" rtlCol="0">
            <a:spAutoFit/>
          </a:bodyPr>
          <a:lstStyle/>
          <a:p>
            <a:pPr algn="l"/>
            <a:endParaRPr lang="es-AR" dirty="0">
              <a:no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EEBA28CD-2223-4E3C-A93A-D4C80188CFE7}"/>
              </a:ext>
            </a:extLst>
          </p:cNvPr>
          <p:cNvSpPr txBox="1"/>
          <p:nvPr/>
        </p:nvSpPr>
        <p:spPr>
          <a:xfrm>
            <a:off x="168275" y="131763"/>
            <a:ext cx="8729663" cy="430212"/>
          </a:xfrm>
          <a:prstGeom prst="rect">
            <a:avLst/>
          </a:prstGeom>
          <a:solidFill>
            <a:schemeClr val="tx1"/>
          </a:solidFill>
        </p:spPr>
        <p:txBody>
          <a:bodyPr>
            <a:spAutoFit/>
          </a:bodyPr>
          <a:lstStyle/>
          <a:p>
            <a:pPr>
              <a:defRPr/>
            </a:pPr>
            <a:r>
              <a:rPr lang="es-AR" sz="2200" b="1" dirty="0">
                <a:solidFill>
                  <a:srgbClr val="FFFF00"/>
                </a:solidFill>
                <a:latin typeface="+mn-lt"/>
                <a:ea typeface="+mj-ea"/>
                <a:cs typeface="+mj-cs"/>
              </a:rPr>
              <a:t>Velocidad tangencial. </a:t>
            </a:r>
          </a:p>
        </p:txBody>
      </p:sp>
      <p:sp>
        <p:nvSpPr>
          <p:cNvPr id="12" name="Rectángulo 11">
            <a:extLst>
              <a:ext uri="{FF2B5EF4-FFF2-40B4-BE49-F238E27FC236}">
                <a16:creationId xmlns:a16="http://schemas.microsoft.com/office/drawing/2014/main" id="{AD5CC335-791E-44EE-824C-3C6A690C631C}"/>
              </a:ext>
            </a:extLst>
          </p:cNvPr>
          <p:cNvSpPr>
            <a:spLocks noChangeArrowheads="1"/>
          </p:cNvSpPr>
          <p:nvPr/>
        </p:nvSpPr>
        <p:spPr bwMode="auto">
          <a:xfrm>
            <a:off x="168275" y="748884"/>
            <a:ext cx="874395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AR" altLang="es-AR" sz="2200" dirty="0">
                <a:solidFill>
                  <a:srgbClr val="000000"/>
                </a:solidFill>
              </a:rPr>
              <a:t>Se denomina </a:t>
            </a:r>
            <a:r>
              <a:rPr lang="es-AR" altLang="es-AR" sz="2200" b="1" dirty="0">
                <a:solidFill>
                  <a:srgbClr val="FF0000"/>
                </a:solidFill>
              </a:rPr>
              <a:t>velocidad tangencial </a:t>
            </a:r>
            <a:r>
              <a:rPr lang="es-AR" altLang="es-AR" sz="2200" dirty="0">
                <a:solidFill>
                  <a:srgbClr val="000000"/>
                </a:solidFill>
              </a:rPr>
              <a:t>a aquella velocidad que es tangente a la trayectoria. La velocidad tangencial es un vector.</a:t>
            </a:r>
          </a:p>
        </p:txBody>
      </p:sp>
      <p:pic>
        <p:nvPicPr>
          <p:cNvPr id="9222" name="Imagen 12">
            <a:extLst>
              <a:ext uri="{FF2B5EF4-FFF2-40B4-BE49-F238E27FC236}">
                <a16:creationId xmlns:a16="http://schemas.microsoft.com/office/drawing/2014/main" id="{91EEB87A-9356-4B1E-909E-E5413C1BB51C}"/>
              </a:ext>
            </a:extLst>
          </p:cNvPr>
          <p:cNvPicPr>
            <a:picLocks noChangeAspect="1" noChangeArrowheads="1"/>
          </p:cNvPicPr>
          <p:nvPr/>
        </p:nvPicPr>
        <p:blipFill>
          <a:blip r:embed="rId3">
            <a:clrChange>
              <a:clrFrom>
                <a:srgbClr val="ECF9FF"/>
              </a:clrFrom>
              <a:clrTo>
                <a:srgbClr val="ECF9FF">
                  <a:alpha val="0"/>
                </a:srgbClr>
              </a:clrTo>
            </a:clrChange>
            <a:extLst>
              <a:ext uri="{28A0092B-C50C-407E-A947-70E740481C1C}">
                <a14:useLocalDpi xmlns:a14="http://schemas.microsoft.com/office/drawing/2010/main" val="0"/>
              </a:ext>
            </a:extLst>
          </a:blip>
          <a:srcRect r="73256" b="36545"/>
          <a:stretch>
            <a:fillRect/>
          </a:stretch>
        </p:blipFill>
        <p:spPr bwMode="auto">
          <a:xfrm>
            <a:off x="5022574" y="2728718"/>
            <a:ext cx="3978551" cy="392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ángulo 13">
            <a:extLst>
              <a:ext uri="{FF2B5EF4-FFF2-40B4-BE49-F238E27FC236}">
                <a16:creationId xmlns:a16="http://schemas.microsoft.com/office/drawing/2014/main" id="{FED7C616-9C67-4639-8B4A-0AC52DB8290F}"/>
              </a:ext>
            </a:extLst>
          </p:cNvPr>
          <p:cNvSpPr/>
          <p:nvPr/>
        </p:nvSpPr>
        <p:spPr>
          <a:xfrm>
            <a:off x="172382" y="734219"/>
            <a:ext cx="8729663" cy="178313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9225" name="CuadroTexto 8">
            <a:extLst>
              <a:ext uri="{FF2B5EF4-FFF2-40B4-BE49-F238E27FC236}">
                <a16:creationId xmlns:a16="http://schemas.microsoft.com/office/drawing/2014/main" id="{2B7FC3E8-8618-408E-89B0-A7246C3E122F}"/>
              </a:ext>
            </a:extLst>
          </p:cNvPr>
          <p:cNvSpPr txBox="1">
            <a:spLocks noChangeArrowheads="1"/>
          </p:cNvSpPr>
          <p:nvPr/>
        </p:nvSpPr>
        <p:spPr bwMode="auto">
          <a:xfrm>
            <a:off x="168275" y="4663643"/>
            <a:ext cx="4986338"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AR" altLang="es-AR" sz="2200" dirty="0"/>
              <a:t>En un tiempo igual a </a:t>
            </a:r>
            <a:r>
              <a:rPr lang="es-AR" altLang="es-AR" sz="2200" i="1" dirty="0">
                <a:latin typeface="Times New Roman" panose="02020603050405020304" pitchFamily="18" charset="0"/>
                <a:cs typeface="Times New Roman" panose="02020603050405020304" pitchFamily="18" charset="0"/>
              </a:rPr>
              <a:t>T</a:t>
            </a:r>
            <a:r>
              <a:rPr lang="es-AR" altLang="es-AR" sz="2200" dirty="0"/>
              <a:t> (periodo), el cuerpo recorre todo el perímetro del circunferencia (</a:t>
            </a:r>
            <a:r>
              <a:rPr lang="es-AR" altLang="es-AR" sz="2200" i="1" dirty="0">
                <a:latin typeface="Times New Roman" panose="02020603050405020304" pitchFamily="18" charset="0"/>
                <a:cs typeface="Times New Roman" panose="02020603050405020304" pitchFamily="18" charset="0"/>
              </a:rPr>
              <a:t>2</a:t>
            </a:r>
            <a:r>
              <a:rPr lang="es-AR" altLang="es-AR" sz="2200" i="1" dirty="0">
                <a:latin typeface="Times New Roman" panose="02020603050405020304" pitchFamily="18" charset="0"/>
                <a:cs typeface="Times New Roman" panose="02020603050405020304" pitchFamily="18" charset="0"/>
                <a:sym typeface="Symbol" panose="05050102010706020507" pitchFamily="18" charset="2"/>
              </a:rPr>
              <a:t>R</a:t>
            </a:r>
            <a:r>
              <a:rPr lang="es-AR" altLang="es-AR" sz="2200" dirty="0">
                <a:sym typeface="Symbol" panose="05050102010706020507" pitchFamily="18" charset="2"/>
              </a:rPr>
              <a:t>), por lo tanto:</a:t>
            </a:r>
          </a:p>
          <a:p>
            <a:endParaRPr lang="es-AR" altLang="es-AR" sz="2200" dirty="0">
              <a:sym typeface="Symbol" panose="05050102010706020507" pitchFamily="18" charset="2"/>
            </a:endParaRPr>
          </a:p>
          <a:p>
            <a:endParaRPr lang="es-AR" altLang="es-AR" sz="2200" dirty="0"/>
          </a:p>
        </p:txBody>
      </p:sp>
      <p:sp>
        <p:nvSpPr>
          <p:cNvPr id="5" name="CuadroTexto 4">
            <a:extLst>
              <a:ext uri="{FF2B5EF4-FFF2-40B4-BE49-F238E27FC236}">
                <a16:creationId xmlns:a16="http://schemas.microsoft.com/office/drawing/2014/main" id="{557092C2-8E34-4B71-951C-6C01F945B797}"/>
              </a:ext>
            </a:extLst>
          </p:cNvPr>
          <p:cNvSpPr txBox="1"/>
          <p:nvPr/>
        </p:nvSpPr>
        <p:spPr>
          <a:xfrm>
            <a:off x="168275" y="2656495"/>
            <a:ext cx="4285490" cy="1446550"/>
          </a:xfrm>
          <a:prstGeom prst="rect">
            <a:avLst/>
          </a:prstGeom>
          <a:noFill/>
        </p:spPr>
        <p:txBody>
          <a:bodyPr wrap="square" rtlCol="0">
            <a:spAutoFit/>
          </a:bodyPr>
          <a:lstStyle/>
          <a:p>
            <a:r>
              <a:rPr lang="es-AR" sz="2200" dirty="0"/>
              <a:t>Donde:</a:t>
            </a:r>
          </a:p>
          <a:p>
            <a:r>
              <a:rPr lang="es-AR" sz="2200" i="1" dirty="0">
                <a:latin typeface="Times New Roman" panose="02020603050405020304" pitchFamily="18" charset="0"/>
                <a:cs typeface="Times New Roman" panose="02020603050405020304" pitchFamily="18" charset="0"/>
              </a:rPr>
              <a:t>V</a:t>
            </a:r>
            <a:r>
              <a:rPr lang="es-AR" sz="2200" dirty="0"/>
              <a:t> = velocidad tangencial [</a:t>
            </a:r>
            <a:r>
              <a:rPr lang="es-AR" sz="2200" i="1" dirty="0">
                <a:latin typeface="Times New Roman" panose="02020603050405020304" pitchFamily="18" charset="0"/>
                <a:cs typeface="Times New Roman" panose="02020603050405020304" pitchFamily="18" charset="0"/>
              </a:rPr>
              <a:t>m/s</a:t>
            </a:r>
            <a:r>
              <a:rPr lang="es-AR" sz="2200" dirty="0"/>
              <a:t>]</a:t>
            </a:r>
          </a:p>
          <a:p>
            <a:r>
              <a:rPr lang="es-AR" sz="2200" i="1" dirty="0">
                <a:latin typeface="Times New Roman" panose="02020603050405020304" pitchFamily="18" charset="0"/>
                <a:cs typeface="Times New Roman" panose="02020603050405020304" pitchFamily="18" charset="0"/>
              </a:rPr>
              <a:t>R </a:t>
            </a:r>
            <a:r>
              <a:rPr lang="es-AR" sz="2200" dirty="0"/>
              <a:t>= radio [</a:t>
            </a:r>
            <a:r>
              <a:rPr lang="es-AR" sz="2200" i="1" dirty="0">
                <a:latin typeface="Times New Roman" panose="02020603050405020304" pitchFamily="18" charset="0"/>
                <a:cs typeface="Times New Roman" panose="02020603050405020304" pitchFamily="18" charset="0"/>
              </a:rPr>
              <a:t>m</a:t>
            </a:r>
            <a:r>
              <a:rPr lang="es-AR" sz="2200" dirty="0"/>
              <a:t>]</a:t>
            </a:r>
          </a:p>
          <a:p>
            <a:r>
              <a:rPr lang="es-AR" sz="2200" i="1" dirty="0">
                <a:latin typeface="Times New Roman" panose="02020603050405020304" pitchFamily="18" charset="0"/>
                <a:cs typeface="Times New Roman" panose="02020603050405020304" pitchFamily="18" charset="0"/>
              </a:rPr>
              <a:t>T</a:t>
            </a:r>
            <a:r>
              <a:rPr lang="es-AR" sz="2200" dirty="0"/>
              <a:t> = periodo [</a:t>
            </a:r>
            <a:r>
              <a:rPr lang="es-AR" sz="2200" i="1" dirty="0">
                <a:latin typeface="Times New Roman" panose="02020603050405020304" pitchFamily="18" charset="0"/>
                <a:cs typeface="Times New Roman" panose="02020603050405020304" pitchFamily="18" charset="0"/>
              </a:rPr>
              <a:t>s</a:t>
            </a:r>
            <a:r>
              <a:rPr lang="es-AR" sz="2200" dirty="0"/>
              <a:t>]</a:t>
            </a:r>
          </a:p>
        </p:txBody>
      </p:sp>
      <mc:AlternateContent xmlns:mc="http://schemas.openxmlformats.org/markup-compatibility/2006" xmlns:a14="http://schemas.microsoft.com/office/drawing/2010/main">
        <mc:Choice Requires="a14">
          <p:sp>
            <p:nvSpPr>
              <p:cNvPr id="6" name="CuadroTexto 5">
                <a:extLst>
                  <a:ext uri="{FF2B5EF4-FFF2-40B4-BE49-F238E27FC236}">
                    <a16:creationId xmlns:a16="http://schemas.microsoft.com/office/drawing/2014/main" id="{ADAF8985-BF49-440A-AF04-439ACEA99F1F}"/>
                  </a:ext>
                </a:extLst>
              </p:cNvPr>
              <p:cNvSpPr txBox="1"/>
              <p:nvPr/>
            </p:nvSpPr>
            <p:spPr>
              <a:xfrm>
                <a:off x="932876" y="1657959"/>
                <a:ext cx="1179938" cy="6338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AR" sz="2200" b="0" i="1" smtClean="0">
                          <a:latin typeface="Cambria Math" panose="02040503050406030204" pitchFamily="18" charset="0"/>
                        </a:rPr>
                        <m:t>𝑣</m:t>
                      </m:r>
                      <m:r>
                        <a:rPr lang="es-AR" sz="2200" b="0" i="1" smtClean="0">
                          <a:latin typeface="Cambria Math" panose="02040503050406030204" pitchFamily="18" charset="0"/>
                        </a:rPr>
                        <m:t>= </m:t>
                      </m:r>
                      <m:f>
                        <m:fPr>
                          <m:ctrlPr>
                            <a:rPr lang="es-AR" sz="2200" b="0" i="1" smtClean="0">
                              <a:latin typeface="Cambria Math" panose="02040503050406030204" pitchFamily="18" charset="0"/>
                            </a:rPr>
                          </m:ctrlPr>
                        </m:fPr>
                        <m:num>
                          <m:r>
                            <a:rPr lang="es-AR" sz="2200" b="0" i="1" smtClean="0">
                              <a:latin typeface="Cambria Math" panose="02040503050406030204" pitchFamily="18" charset="0"/>
                            </a:rPr>
                            <m:t>2</m:t>
                          </m:r>
                          <m:r>
                            <a:rPr lang="es-AR" sz="2200" b="0" i="1" smtClean="0">
                              <a:latin typeface="Cambria Math" panose="02040503050406030204" pitchFamily="18" charset="0"/>
                              <a:ea typeface="Cambria Math" panose="02040503050406030204" pitchFamily="18" charset="0"/>
                            </a:rPr>
                            <m:t>𝜋</m:t>
                          </m:r>
                          <m:r>
                            <a:rPr lang="es-AR" sz="2200" b="0" i="1" smtClean="0">
                              <a:latin typeface="Cambria Math" panose="02040503050406030204" pitchFamily="18" charset="0"/>
                              <a:ea typeface="Cambria Math" panose="02040503050406030204" pitchFamily="18" charset="0"/>
                            </a:rPr>
                            <m:t>𝑅</m:t>
                          </m:r>
                        </m:num>
                        <m:den>
                          <m:r>
                            <a:rPr lang="es-AR" sz="2200" b="0" i="1" smtClean="0">
                              <a:latin typeface="Cambria Math" panose="02040503050406030204" pitchFamily="18" charset="0"/>
                            </a:rPr>
                            <m:t>𝑇</m:t>
                          </m:r>
                        </m:den>
                      </m:f>
                    </m:oMath>
                  </m:oMathPara>
                </a14:m>
                <a:endParaRPr lang="es-AR" sz="2200" dirty="0"/>
              </a:p>
            </p:txBody>
          </p:sp>
        </mc:Choice>
        <mc:Fallback xmlns="">
          <p:sp>
            <p:nvSpPr>
              <p:cNvPr id="6" name="CuadroTexto 5">
                <a:extLst>
                  <a:ext uri="{FF2B5EF4-FFF2-40B4-BE49-F238E27FC236}">
                    <a16:creationId xmlns:a16="http://schemas.microsoft.com/office/drawing/2014/main" id="{ADAF8985-BF49-440A-AF04-439ACEA99F1F}"/>
                  </a:ext>
                </a:extLst>
              </p:cNvPr>
              <p:cNvSpPr txBox="1">
                <a:spLocks noRot="1" noChangeAspect="1" noMove="1" noResize="1" noEditPoints="1" noAdjustHandles="1" noChangeArrowheads="1" noChangeShapeType="1" noTextEdit="1"/>
              </p:cNvSpPr>
              <p:nvPr/>
            </p:nvSpPr>
            <p:spPr>
              <a:xfrm>
                <a:off x="932876" y="1657959"/>
                <a:ext cx="1179938" cy="633828"/>
              </a:xfrm>
              <a:prstGeom prst="rect">
                <a:avLst/>
              </a:prstGeom>
              <a:blipFill>
                <a:blip r:embed="rId4"/>
                <a:stretch>
                  <a:fillRect/>
                </a:stretch>
              </a:blipFill>
            </p:spPr>
            <p:txBody>
              <a:bodyPr/>
              <a:lstStyle/>
              <a:p>
                <a:r>
                  <a:rPr lang="es-AR">
                    <a:noFill/>
                  </a:rPr>
                  <a:t> </a:t>
                </a:r>
              </a:p>
            </p:txBody>
          </p:sp>
        </mc:Fallback>
      </mc:AlternateContent>
      <p:grpSp>
        <p:nvGrpSpPr>
          <p:cNvPr id="15" name="Grupo 14">
            <a:extLst>
              <a:ext uri="{FF2B5EF4-FFF2-40B4-BE49-F238E27FC236}">
                <a16:creationId xmlns:a16="http://schemas.microsoft.com/office/drawing/2014/main" id="{21537B07-15E0-4CE7-A1C8-4C328719E554}"/>
              </a:ext>
            </a:extLst>
          </p:cNvPr>
          <p:cNvGrpSpPr>
            <a:grpSpLocks/>
          </p:cNvGrpSpPr>
          <p:nvPr/>
        </p:nvGrpSpPr>
        <p:grpSpPr bwMode="auto">
          <a:xfrm>
            <a:off x="168275" y="5885327"/>
            <a:ext cx="3572906" cy="563420"/>
            <a:chOff x="413939" y="6018782"/>
            <a:chExt cx="3573458" cy="563359"/>
          </a:xfrm>
        </p:grpSpPr>
        <p:sp>
          <p:nvSpPr>
            <p:cNvPr id="17" name="CuadroTexto 16">
              <a:extLst>
                <a:ext uri="{FF2B5EF4-FFF2-40B4-BE49-F238E27FC236}">
                  <a16:creationId xmlns:a16="http://schemas.microsoft.com/office/drawing/2014/main" id="{BCD482D5-908D-4315-A508-D20310E2E9BD}"/>
                </a:ext>
              </a:extLst>
            </p:cNvPr>
            <p:cNvSpPr txBox="1">
              <a:spLocks noRot="1" noChangeAspect="1" noMove="1" noResize="1" noEditPoints="1" noAdjustHandles="1" noChangeArrowheads="1" noChangeShapeType="1" noTextEdit="1"/>
            </p:cNvSpPr>
            <p:nvPr/>
          </p:nvSpPr>
          <p:spPr>
            <a:xfrm>
              <a:off x="413939" y="6018782"/>
              <a:ext cx="2218108" cy="563359"/>
            </a:xfrm>
            <a:prstGeom prst="rect">
              <a:avLst/>
            </a:prstGeom>
            <a:blipFill>
              <a:blip r:embed="rId5"/>
              <a:stretch>
                <a:fillRect/>
              </a:stretch>
            </a:blipFill>
          </p:spPr>
          <p:txBody>
            <a:bodyPr/>
            <a:lstStyle/>
            <a:p>
              <a:r>
                <a:rPr lang="es-AR" sz="2200">
                  <a:noFill/>
                </a:rPr>
                <a:t> </a:t>
              </a:r>
            </a:p>
          </p:txBody>
        </p:sp>
        <p:sp>
          <p:nvSpPr>
            <p:cNvPr id="18" name="CuadroTexto 17">
              <a:extLst>
                <a:ext uri="{FF2B5EF4-FFF2-40B4-BE49-F238E27FC236}">
                  <a16:creationId xmlns:a16="http://schemas.microsoft.com/office/drawing/2014/main" id="{59309588-2E85-4C9D-A507-EBC1432EDD57}"/>
                </a:ext>
              </a:extLst>
            </p:cNvPr>
            <p:cNvSpPr txBox="1">
              <a:spLocks noRot="1" noChangeAspect="1" noMove="1" noResize="1" noEditPoints="1" noAdjustHandles="1" noChangeArrowheads="1" noChangeShapeType="1" noTextEdit="1"/>
            </p:cNvSpPr>
            <p:nvPr/>
          </p:nvSpPr>
          <p:spPr>
            <a:xfrm>
              <a:off x="3020146" y="6041159"/>
              <a:ext cx="967251" cy="518604"/>
            </a:xfrm>
            <a:prstGeom prst="rect">
              <a:avLst/>
            </a:prstGeom>
            <a:blipFill>
              <a:blip r:embed="rId6"/>
              <a:stretch>
                <a:fillRect/>
              </a:stretch>
            </a:blipFill>
          </p:spPr>
          <p:txBody>
            <a:bodyPr/>
            <a:lstStyle/>
            <a:p>
              <a:r>
                <a:rPr lang="es-AR" sz="2200">
                  <a:noFill/>
                </a:rPr>
                <a:t> </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nodeType="after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922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922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p:bldP spid="14" grpId="0" animBg="1"/>
      <p:bldP spid="9225" grpId="0"/>
      <p:bldP spid="5" grpId="0"/>
      <p:bldP spid="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lipFill>
          <a:blip xmlns:r="http://schemas.openxmlformats.org/officeDocument/2006/relationships" r:embed="rId1"/>
          <a:stretch>
            <a:fillRect l="-504" b="-10714"/>
          </a:stretch>
        </a:blipFill>
      </a:spPr>
      <a:bodyPr/>
      <a:lstStyle>
        <a:defPPr algn="l">
          <a:defRPr dirty="0">
            <a:noFill/>
          </a:defRPr>
        </a:defPPr>
      </a:lstStyle>
    </a:tx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19093</TotalTime>
  <Words>3631</Words>
  <Application>Microsoft Office PowerPoint</Application>
  <PresentationFormat>On-screen Show (4:3)</PresentationFormat>
  <Paragraphs>307</Paragraphs>
  <Slides>49</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Arial</vt:lpstr>
      <vt:lpstr>Calibri</vt:lpstr>
      <vt:lpstr>Cambria Math</vt:lpstr>
      <vt:lpstr>Symbol</vt:lpstr>
      <vt:lpstr>Times New Roman</vt:lpstr>
      <vt:lpstr>Diseño predeterminado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Cuando un automóvil toma una curva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Windows uE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WinuE</dc:creator>
  <cp:lastModifiedBy>word</cp:lastModifiedBy>
  <cp:revision>400</cp:revision>
  <dcterms:created xsi:type="dcterms:W3CDTF">2009-03-15T00:38:57Z</dcterms:created>
  <dcterms:modified xsi:type="dcterms:W3CDTF">2026-02-26T23:51:53Z</dcterms:modified>
</cp:coreProperties>
</file>