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372" r:id="rId2"/>
    <p:sldId id="375" r:id="rId3"/>
    <p:sldId id="370" r:id="rId4"/>
    <p:sldId id="352" r:id="rId5"/>
    <p:sldId id="413" r:id="rId6"/>
    <p:sldId id="381" r:id="rId7"/>
    <p:sldId id="384" r:id="rId8"/>
    <p:sldId id="385" r:id="rId9"/>
    <p:sldId id="386" r:id="rId10"/>
    <p:sldId id="387" r:id="rId11"/>
    <p:sldId id="388" r:id="rId12"/>
    <p:sldId id="407" r:id="rId13"/>
    <p:sldId id="414" r:id="rId14"/>
    <p:sldId id="415" r:id="rId15"/>
    <p:sldId id="389" r:id="rId16"/>
    <p:sldId id="390" r:id="rId17"/>
    <p:sldId id="391" r:id="rId18"/>
    <p:sldId id="392" r:id="rId19"/>
    <p:sldId id="393" r:id="rId20"/>
    <p:sldId id="408" r:id="rId21"/>
    <p:sldId id="409" r:id="rId22"/>
    <p:sldId id="396" r:id="rId23"/>
    <p:sldId id="416" r:id="rId24"/>
    <p:sldId id="397" r:id="rId25"/>
    <p:sldId id="398" r:id="rId26"/>
    <p:sldId id="410" r:id="rId27"/>
    <p:sldId id="411" r:id="rId28"/>
    <p:sldId id="399" r:id="rId29"/>
    <p:sldId id="400" r:id="rId30"/>
    <p:sldId id="401" r:id="rId31"/>
    <p:sldId id="412" r:id="rId32"/>
    <p:sldId id="402" r:id="rId33"/>
    <p:sldId id="404" r:id="rId34"/>
    <p:sldId id="403" r:id="rId35"/>
    <p:sldId id="405" r:id="rId36"/>
    <p:sldId id="406" r:id="rId37"/>
    <p:sldId id="418" r:id="rId38"/>
    <p:sldId id="417" r:id="rId39"/>
    <p:sldId id="395" r:id="rId40"/>
  </p:sldIdLst>
  <p:sldSz cx="9144000" cy="6858000" type="screen4x3"/>
  <p:notesSz cx="6815138" cy="9942513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4">
          <p15:clr>
            <a:srgbClr val="A4A3A4"/>
          </p15:clr>
        </p15:guide>
        <p15:guide id="2" pos="292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FF0066"/>
    <a:srgbClr val="CCFFFF"/>
    <a:srgbClr val="CCECFF"/>
    <a:srgbClr val="FFFFCC"/>
    <a:srgbClr val="333333"/>
    <a:srgbClr val="4D4D4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88" autoAdjust="0"/>
    <p:restoredTop sz="93750" autoAdjust="0"/>
  </p:normalViewPr>
  <p:slideViewPr>
    <p:cSldViewPr snapToGrid="0">
      <p:cViewPr varScale="1">
        <p:scale>
          <a:sx n="68" d="100"/>
          <a:sy n="68" d="100"/>
        </p:scale>
        <p:origin x="1416" y="60"/>
      </p:cViewPr>
      <p:guideLst>
        <p:guide orient="horz" pos="2154"/>
        <p:guide pos="29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693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B715FB6F-AF2C-489D-AD1B-86F13A5155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492B7EBE-F669-49F5-867D-1014B13C1C8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60800" y="0"/>
            <a:ext cx="29527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A19D4328-0FFE-48C5-B5A9-4EC1CA988335}" type="datetimeFigureOut">
              <a:rPr lang="es-ES"/>
              <a:pPr>
                <a:defRPr/>
              </a:pPr>
              <a:t>27/02/2026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878E1D9A-59F5-489A-A975-130EAB43CB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6B061F31-16EE-41CF-A317-49F3358AE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1038" y="4722813"/>
            <a:ext cx="5453062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E9FB7EED-97EB-48A5-8C96-3E9DDD8958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527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E500E435-5BBA-4EDD-AED4-FEE1CBF33A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60800" y="9444038"/>
            <a:ext cx="29527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CA1955C-392D-485B-BC10-67DFDE97A874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Marcador de imagen de diapositiva 1">
            <a:extLst>
              <a:ext uri="{FF2B5EF4-FFF2-40B4-BE49-F238E27FC236}">
                <a16:creationId xmlns:a16="http://schemas.microsoft.com/office/drawing/2014/main" id="{D9F1D539-7158-493A-8387-4CB86BF79D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Marcador de notas 2">
            <a:extLst>
              <a:ext uri="{FF2B5EF4-FFF2-40B4-BE49-F238E27FC236}">
                <a16:creationId xmlns:a16="http://schemas.microsoft.com/office/drawing/2014/main" id="{7A9F9DC0-9740-4FDD-82A7-E3EE4C90A6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AR" altLang="es-AR"/>
          </a:p>
        </p:txBody>
      </p:sp>
      <p:sp>
        <p:nvSpPr>
          <p:cNvPr id="16388" name="Marcador de número de diapositiva 3">
            <a:extLst>
              <a:ext uri="{FF2B5EF4-FFF2-40B4-BE49-F238E27FC236}">
                <a16:creationId xmlns:a16="http://schemas.microsoft.com/office/drawing/2014/main" id="{FDB438E2-BA4D-4A3E-AEEF-7965A4BF11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5D66D8D-81DD-421F-A0B5-A38A1EC6CF63}" type="slidenum">
              <a:rPr lang="es-ES" altLang="es-AR" smtClean="0"/>
              <a:pPr/>
              <a:t>15</a:t>
            </a:fld>
            <a:endParaRPr lang="es-ES" altLang="es-A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52F077-B216-4215-B5D9-DE3591F1024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1A32AC2-9921-4C22-AC76-C9E71BBA72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4D37142-55FE-4E6F-9661-E7853B0281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BDE12D-296B-405C-B28F-E42B3262A85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845078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EA89F6F-94F0-4318-902A-42861322512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AC8E2D0-8FDC-41D4-BB96-7206D1D71DD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53EBE9-A612-4DC6-9D65-4C8A478A19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AF513-D198-42D3-880A-6E5B9D9DAE3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3073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93BD076-5736-46D4-92EB-C315FF66787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71D393-9799-4017-A37B-28EC7FA1580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375B4DC-E2B5-48AE-B825-95011F9F5CC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5C157-F2C3-43B2-84D3-FCEE930004DB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198695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A62AFA-666C-43AD-85C3-55FDF86E30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9E92CE0-A308-4322-80E5-8A31225B7E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3670DE1-D72D-469A-A03F-A777B8B25C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01842-DEED-42AE-966F-98842DA1562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88360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770FD0-6463-4CFF-89D2-3F40AAD0AC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21999FD-E72B-4C28-B868-4BB5DA3B3F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7AA9E3-19C7-41D9-9E8C-14B2CA1AB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8D302-6029-4AC7-8532-8106D75E1F46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38319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2B8DA3-BAE2-4F7E-8A05-02DFC4F6343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F6D2E3B-367C-4437-B410-12B0C2A9FD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42B750-1248-42C7-A59C-3CEDB19697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0E3346-6779-4256-A3C7-258DDF64137E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44086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F2263B-2690-4A44-A30A-1821041ED1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124E63-D684-412A-91D3-397F909D700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CE189A-5C11-48F8-8DD4-D2ABF77F202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9CC9DE-DF17-489D-A3AB-5BE11250A985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7453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5E25FBE-7FD4-4E2D-BE04-1D0D5E58147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94D6AF2-96DB-4F48-9C1A-572A57D1230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A2C65C0-9D2F-4891-A0FF-EA48EA5D4D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B3188-0564-411C-8ECD-36DF7EA5028C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35832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26EBF8A-5066-4E53-884E-D9F81FDF988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38739BD-48EE-4C8F-9B3A-537E04FDB8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880FC5B-BD16-4D47-9847-6BC87728325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1225-F67D-407D-8557-BB53C443F479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8384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FA0178-5B9B-4318-88FB-51D87049EE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F1B0221-8F60-412B-AD40-82780E03F0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09F6C67-54BE-4573-9CA8-39E1F5ACA48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3F65F-CEBB-4374-8F88-DBD289BE51C3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95099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856B13-E3EB-4970-94B1-5F0C7D45A6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DA30BD-7D4F-4F10-8253-3C5EAB61E5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D44930-3764-42F5-B62C-50A7B4FECAC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B45BEF-A9F2-4626-BB27-A26FE0AC287F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64937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C5AAFA-C2D2-4BA9-A12D-37377BEEB0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45E0FC-D1C6-4FBD-875B-C77AD944564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8BD14E-E84B-40AB-AAE2-9A85EC2F724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C7776-9B84-4D80-B291-9953F1EF2B4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24284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C462616-2FF0-478F-AA36-B32C94F179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A32DE30-CA67-42B1-965C-53D9A880B0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altLang="es-AR"/>
              <a:t>Haga clic para modificar el estilo de texto del patrón</a:t>
            </a:r>
          </a:p>
          <a:p>
            <a:pPr lvl="1"/>
            <a:r>
              <a:rPr lang="es-ES_tradnl" altLang="es-AR"/>
              <a:t>Segundo nivel</a:t>
            </a:r>
          </a:p>
          <a:p>
            <a:pPr lvl="2"/>
            <a:r>
              <a:rPr lang="es-ES_tradnl" altLang="es-AR"/>
              <a:t>Tercer nivel</a:t>
            </a:r>
          </a:p>
          <a:p>
            <a:pPr lvl="3"/>
            <a:r>
              <a:rPr lang="es-ES_tradnl" altLang="es-AR"/>
              <a:t>Cuarto nivel</a:t>
            </a:r>
          </a:p>
          <a:p>
            <a:pPr lvl="4"/>
            <a:r>
              <a:rPr lang="es-ES_tradnl" altLang="es-A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5655AAD4-C94A-4D0E-858A-1662F3008D2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ADA511D-EE44-43D5-8817-CE4D8524F72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E68C17BE-7377-4A1C-9F48-9A08689C219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C10F695-F5BF-4ED2-9418-E271270E881D}" type="slidenum">
              <a:rPr lang="es-ES_tradnl"/>
              <a:pPr>
                <a:defRPr/>
              </a:pPr>
              <a:t>‹#›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2.fices.unsl.edu.ar/~fisica/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://www3.gobiernodecanarias.org/medusa/lentiscal/2-CD-Fiisca-TIC/1-4Energia/1-EnergiaApplets/Trabajo/trabajodef.ht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dumedia-sciences.com/es/media/228-trabajo-de-una-fuerza-constante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edumedia-sciences.com/es/media/228-trabajo-de-una-fuerza-constante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10" Type="http://schemas.openxmlformats.org/officeDocument/2006/relationships/image" Target="../media/image78.png"/><Relationship Id="rId4" Type="http://schemas.openxmlformats.org/officeDocument/2006/relationships/image" Target="../media/image72.png"/><Relationship Id="rId9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hyperlink" Target="https://phet.colorado.edu/es/simulation/energy-skate-park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s://www.edumedia-sciences.com/es/media/595-conservacion-de-la-energia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hyperlink" Target="http://www.fisica-quimica-secundaria-bachillerato.com/animaciones-flash-interactivas/mecanica_fuerzas_gravitacion_energia/pendulo_simple_oscilaciones_gravedad_fuerzas_velocidad_energia.htm" TargetMode="Externa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>
            <a:extLst>
              <a:ext uri="{FF2B5EF4-FFF2-40B4-BE49-F238E27FC236}">
                <a16:creationId xmlns:a16="http://schemas.microsoft.com/office/drawing/2014/main" id="{04672BE1-C903-4B52-BBAF-CD5D402B77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325" y="2709863"/>
            <a:ext cx="578167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AR" altLang="es-AR"/>
              <a:t>Se estudia el concepto de trabajo y su relación con la energía, utilizando el modelo newtoniano. Se comienza a desarrollar una ley de conservación de la energía (en particular la energía mecánica).</a:t>
            </a:r>
            <a:endParaRPr lang="es-ES" altLang="es-AR" b="1"/>
          </a:p>
        </p:txBody>
      </p:sp>
      <p:sp>
        <p:nvSpPr>
          <p:cNvPr id="5" name="Rectangle 3">
            <a:hlinkClick r:id="rId2"/>
            <a:extLst>
              <a:ext uri="{FF2B5EF4-FFF2-40B4-BE49-F238E27FC236}">
                <a16:creationId xmlns:a16="http://schemas.microsoft.com/office/drawing/2014/main" id="{EEC19432-9FA0-422D-A3D4-C90A1A4809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68325"/>
            <a:ext cx="91440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AR" sz="4800" b="1"/>
              <a:t>FÍSICA BÁSICA</a:t>
            </a:r>
          </a:p>
        </p:txBody>
      </p:sp>
      <p:sp>
        <p:nvSpPr>
          <p:cNvPr id="7" name="Rectangle 2">
            <a:hlinkClick r:id="rId2"/>
            <a:extLst>
              <a:ext uri="{FF2B5EF4-FFF2-40B4-BE49-F238E27FC236}">
                <a16:creationId xmlns:a16="http://schemas.microsoft.com/office/drawing/2014/main" id="{F089AED2-B065-45A6-86E3-7CCFB4CE1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775" y="1878013"/>
            <a:ext cx="60086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AR" sz="4800" b="1"/>
              <a:t>5. Trabajo y Energía</a:t>
            </a:r>
          </a:p>
        </p:txBody>
      </p:sp>
      <p:pic>
        <p:nvPicPr>
          <p:cNvPr id="3077" name="Imagen 2">
            <a:extLst>
              <a:ext uri="{FF2B5EF4-FFF2-40B4-BE49-F238E27FC236}">
                <a16:creationId xmlns:a16="http://schemas.microsoft.com/office/drawing/2014/main" id="{D93E6D96-2CDB-41BF-8C7E-02BE20DD81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3381375"/>
            <a:ext cx="2503488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2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2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14E12E9-ACF1-4644-8363-E835B9DBB7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66750"/>
            <a:ext cx="8623300" cy="299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AR" altLang="es-AR" sz="2200">
                <a:ea typeface="Calibri" panose="020F0502020204030204" pitchFamily="34" charset="0"/>
                <a:cs typeface="Formata-Medium"/>
              </a:rPr>
              <a:t>Trabajo efectuado sobre un cajón. </a:t>
            </a:r>
            <a:r>
              <a:rPr lang="es-AR" altLang="es-AR" sz="2200">
                <a:ea typeface="Calibri" panose="020F0502020204030204" pitchFamily="34" charset="0"/>
                <a:cs typeface="TimesTen-Roman"/>
              </a:rPr>
              <a:t>Una persona jala un cajón de 50 kg, 40 m a lo largo de un piso horizontal con una fuerza constante F</a:t>
            </a:r>
            <a:r>
              <a:rPr lang="es-AR" altLang="es-AR" sz="2200" baseline="-25000">
                <a:ea typeface="Calibri" panose="020F0502020204030204" pitchFamily="34" charset="0"/>
                <a:cs typeface="TimesTen-Roman"/>
              </a:rPr>
              <a:t>P</a:t>
            </a:r>
            <a:r>
              <a:rPr lang="es-AR" altLang="es-AR" sz="2200">
                <a:ea typeface="Calibri" panose="020F0502020204030204" pitchFamily="34" charset="0"/>
                <a:cs typeface="TimesTen-Roman"/>
              </a:rPr>
              <a:t> = 100 N, que actúa a un ángulo de 37° como se muestra en la </a:t>
            </a:r>
            <a:r>
              <a:rPr lang="es-AR" altLang="es-AR" sz="2200">
                <a:ea typeface="Calibri" panose="020F0502020204030204" pitchFamily="34" charset="0"/>
                <a:cs typeface="Times New Roman" panose="02020603050405020304" pitchFamily="18" charset="0"/>
              </a:rPr>
              <a:t>figura. </a:t>
            </a:r>
            <a:r>
              <a:rPr lang="es-AR" altLang="es-AR" sz="2200">
                <a:cs typeface="Calibri" panose="020F0502020204030204" pitchFamily="34" charset="0"/>
              </a:rPr>
              <a:t>El piso es liso y no ejerce ninguna fuerza de fricción. Determine: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AR" altLang="es-AR" sz="2200">
                <a:ea typeface="TimesTen-Italic"/>
                <a:cs typeface="TimesTen-Italic"/>
              </a:rPr>
              <a:t>a</a:t>
            </a:r>
            <a:r>
              <a:rPr lang="es-AR" altLang="es-AR" sz="2200">
                <a:cs typeface="Calibri" panose="020F0502020204030204" pitchFamily="34" charset="0"/>
              </a:rPr>
              <a:t>) El trabajo efectuado por cada una de las fuerzas que actúan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AR" altLang="es-AR" sz="2200">
                <a:cs typeface="Calibri" panose="020F0502020204030204" pitchFamily="34" charset="0"/>
              </a:rPr>
              <a:t>    sobre el cajón.</a:t>
            </a:r>
          </a:p>
          <a:p>
            <a:pPr>
              <a:lnSpc>
                <a:spcPct val="107000"/>
              </a:lnSpc>
              <a:spcBef>
                <a:spcPct val="0"/>
              </a:spcBef>
              <a:buFontTx/>
              <a:buNone/>
            </a:pPr>
            <a:r>
              <a:rPr lang="es-AR" altLang="es-AR" sz="2200">
                <a:ea typeface="TimesTen-Italic"/>
                <a:cs typeface="TimesTen-Italic"/>
              </a:rPr>
              <a:t>b</a:t>
            </a:r>
            <a:r>
              <a:rPr lang="es-AR" altLang="es-AR" sz="2200">
                <a:cs typeface="Calibri" panose="020F0502020204030204" pitchFamily="34" charset="0"/>
              </a:rPr>
              <a:t>) El trabajo neto efectuado sobre el cajón.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A0017A69-7A0E-4B08-9B53-8958FEEA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49103" r="19043" b="23798"/>
          <a:stretch>
            <a:fillRect/>
          </a:stretch>
        </p:blipFill>
        <p:spPr bwMode="auto">
          <a:xfrm>
            <a:off x="254000" y="3883025"/>
            <a:ext cx="8766175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4EF645F3-7D16-4100-962F-B6BA0D584CE9}"/>
              </a:ext>
            </a:extLst>
          </p:cNvPr>
          <p:cNvSpPr txBox="1"/>
          <p:nvPr/>
        </p:nvSpPr>
        <p:spPr>
          <a:xfrm>
            <a:off x="155575" y="227013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Ejemplo de aplicación. </a:t>
            </a:r>
            <a:endParaRPr lang="es-A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Imagen 10">
            <a:extLst>
              <a:ext uri="{FF2B5EF4-FFF2-40B4-BE49-F238E27FC236}">
                <a16:creationId xmlns:a16="http://schemas.microsoft.com/office/drawing/2014/main" id="{FC81FF38-7BFE-4D3E-B03E-9C688BE74E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2" t="49103" r="19043" b="23798"/>
          <a:stretch>
            <a:fillRect/>
          </a:stretch>
        </p:blipFill>
        <p:spPr bwMode="auto">
          <a:xfrm>
            <a:off x="2681288" y="12700"/>
            <a:ext cx="6462712" cy="170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A301676B-B9E6-447E-8036-CD7EC3B07FB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700" y="3137275"/>
            <a:ext cx="1720920" cy="338554"/>
          </a:xfrm>
          <a:prstGeom prst="rect">
            <a:avLst/>
          </a:prstGeom>
          <a:blipFill>
            <a:blip r:embed="rId3"/>
            <a:stretch>
              <a:fillRect l="-1064" r="-2837" b="-10909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AD82501-9E33-4E6E-9CF2-A7D59A2DEBB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4700" y="4012308"/>
            <a:ext cx="4617098" cy="338554"/>
          </a:xfrm>
          <a:prstGeom prst="rect">
            <a:avLst/>
          </a:prstGeom>
          <a:blipFill>
            <a:blip r:embed="rId4"/>
            <a:stretch>
              <a:fillRect b="-17857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E6C6211-0896-4F27-870C-C7F11DC108E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7968" y="4555906"/>
            <a:ext cx="7774756" cy="338554"/>
          </a:xfrm>
          <a:prstGeom prst="rect">
            <a:avLst/>
          </a:prstGeom>
          <a:blipFill>
            <a:blip r:embed="rId5"/>
            <a:stretch>
              <a:fillRect r="-470" b="-30357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D1F5B1-61C5-4B99-907C-791DF378683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6730" y="5099504"/>
            <a:ext cx="4282839" cy="338554"/>
          </a:xfrm>
          <a:prstGeom prst="rect">
            <a:avLst/>
          </a:prstGeom>
          <a:blipFill>
            <a:blip r:embed="rId6"/>
            <a:stretch>
              <a:fillRect l="-142" r="-711" b="-29091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3319" name="Rectángulo 16">
            <a:extLst>
              <a:ext uri="{FF2B5EF4-FFF2-40B4-BE49-F238E27FC236}">
                <a16:creationId xmlns:a16="http://schemas.microsoft.com/office/drawing/2014/main" id="{644F13B2-8973-4F5A-95A9-D0F170F80E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100" y="217488"/>
            <a:ext cx="8542338" cy="2462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>
                <a:ea typeface="Calibri" panose="020F0502020204030204" pitchFamily="34" charset="0"/>
                <a:cs typeface="TimesTen-Roman"/>
              </a:rPr>
              <a:t>Datos: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 = 50 kg,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x = 40 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s-AR" altLang="es-AR" sz="22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AR" altLang="es-A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 = 100 N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>
                <a:cs typeface="Calibri" panose="020F0502020204030204" pitchFamily="34" charset="0"/>
              </a:rPr>
              <a:t>        que actúa a un ángulo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>
                <a:cs typeface="Calibri" panose="020F0502020204030204" pitchFamily="34" charset="0"/>
              </a:rPr>
              <a:t>        de </a:t>
            </a:r>
            <a:r>
              <a:rPr lang="es-AR" altLang="es-AR" sz="2200" i="1">
                <a:latin typeface="Times New Roman" panose="02020603050405020304" pitchFamily="18" charset="0"/>
                <a:cs typeface="Calibri" panose="020F0502020204030204" pitchFamily="34" charset="0"/>
              </a:rPr>
              <a:t>37°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>
                <a:cs typeface="Calibri" panose="020F0502020204030204" pitchFamily="34" charset="0"/>
              </a:rPr>
              <a:t>Superficie lisa (sin fricción)</a:t>
            </a:r>
            <a:endParaRPr lang="es-AR" altLang="es-AR" sz="220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DB3AD58-E6AB-410D-92DF-CE8F75F20E2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3002" y="5974538"/>
            <a:ext cx="6539867" cy="338554"/>
          </a:xfrm>
          <a:prstGeom prst="rect">
            <a:avLst/>
          </a:prstGeom>
          <a:blipFill>
            <a:blip r:embed="rId7"/>
            <a:stretch>
              <a:fillRect l="-1119" r="-933" b="-30357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>
            <a:extLst>
              <a:ext uri="{FF2B5EF4-FFF2-40B4-BE49-F238E27FC236}">
                <a16:creationId xmlns:a16="http://schemas.microsoft.com/office/drawing/2014/main" id="{81CB62B0-190B-417C-993A-90B596D94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263" y="0"/>
            <a:ext cx="7429500" cy="719138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es-AR" sz="2200" b="1" dirty="0">
                <a:solidFill>
                  <a:srgbClr val="0070C0"/>
                </a:solidFill>
                <a:latin typeface="+mn-lt"/>
              </a:rPr>
              <a:t>Resumen</a:t>
            </a:r>
          </a:p>
        </p:txBody>
      </p:sp>
      <p:pic>
        <p:nvPicPr>
          <p:cNvPr id="14339" name="Imagen 2">
            <a:extLst>
              <a:ext uri="{FF2B5EF4-FFF2-40B4-BE49-F238E27FC236}">
                <a16:creationId xmlns:a16="http://schemas.microsoft.com/office/drawing/2014/main" id="{B2CB256A-695A-44A5-A26B-0F66F8654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70"/>
          <a:stretch>
            <a:fillRect/>
          </a:stretch>
        </p:blipFill>
        <p:spPr bwMode="auto">
          <a:xfrm>
            <a:off x="0" y="500063"/>
            <a:ext cx="9144000" cy="625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BB7CA32-5C92-4726-AD4A-B6928F045541}"/>
              </a:ext>
            </a:extLst>
          </p:cNvPr>
          <p:cNvSpPr txBox="1"/>
          <p:nvPr/>
        </p:nvSpPr>
        <p:spPr>
          <a:xfrm>
            <a:off x="125413" y="212725"/>
            <a:ext cx="628808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Simulaciones. Aplicaciones. 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892" name="CuadroTexto 5">
            <a:extLst>
              <a:ext uri="{FF2B5EF4-FFF2-40B4-BE49-F238E27FC236}">
                <a16:creationId xmlns:a16="http://schemas.microsoft.com/office/drawing/2014/main" id="{7603513D-950A-47AF-B615-74AAEB8FE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5897563"/>
            <a:ext cx="532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400" b="1"/>
              <a:t>[Se recomienda utilizar Internet Explorer o Mozilla Firefox]</a:t>
            </a:r>
          </a:p>
        </p:txBody>
      </p:sp>
      <p:pic>
        <p:nvPicPr>
          <p:cNvPr id="2" name="Imagen 1">
            <a:hlinkClick r:id="rId2"/>
            <a:extLst>
              <a:ext uri="{FF2B5EF4-FFF2-40B4-BE49-F238E27FC236}">
                <a16:creationId xmlns:a16="http://schemas.microsoft.com/office/drawing/2014/main" id="{9AFB821B-F8C5-40EE-A70E-A5396B66D3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9859" t="27798" r="20295" b="12275"/>
          <a:stretch/>
        </p:blipFill>
        <p:spPr>
          <a:xfrm>
            <a:off x="520504" y="991284"/>
            <a:ext cx="8096055" cy="455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8220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BB7CA32-5C92-4726-AD4A-B6928F045541}"/>
              </a:ext>
            </a:extLst>
          </p:cNvPr>
          <p:cNvSpPr txBox="1"/>
          <p:nvPr/>
        </p:nvSpPr>
        <p:spPr>
          <a:xfrm>
            <a:off x="125413" y="212725"/>
            <a:ext cx="628808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Simulaciones. Aplicaciones. 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892" name="CuadroTexto 5">
            <a:extLst>
              <a:ext uri="{FF2B5EF4-FFF2-40B4-BE49-F238E27FC236}">
                <a16:creationId xmlns:a16="http://schemas.microsoft.com/office/drawing/2014/main" id="{7603513D-950A-47AF-B615-74AAEB8FE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5897563"/>
            <a:ext cx="532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400" b="1"/>
              <a:t>[Se recomienda utilizar Internet Explorer o Mozilla Firefox]</a:t>
            </a:r>
          </a:p>
        </p:txBody>
      </p:sp>
      <p:pic>
        <p:nvPicPr>
          <p:cNvPr id="3" name="Imagen 2">
            <a:hlinkClick r:id="rId2"/>
            <a:extLst>
              <a:ext uri="{FF2B5EF4-FFF2-40B4-BE49-F238E27FC236}">
                <a16:creationId xmlns:a16="http://schemas.microsoft.com/office/drawing/2014/main" id="{D6D613AE-AF3E-4707-9D72-5CDB9F2408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077" t="12307" r="21692" b="14085"/>
          <a:stretch/>
        </p:blipFill>
        <p:spPr>
          <a:xfrm>
            <a:off x="1069145" y="731032"/>
            <a:ext cx="7022966" cy="50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09572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17EC600D-1631-4340-9E6F-77BA045DFFCD}"/>
              </a:ext>
            </a:extLst>
          </p:cNvPr>
          <p:cNvSpPr/>
          <p:nvPr/>
        </p:nvSpPr>
        <p:spPr>
          <a:xfrm>
            <a:off x="165100" y="781050"/>
            <a:ext cx="8732838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Una </a:t>
            </a:r>
            <a:r>
              <a:rPr lang="es-AR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Ten-Roman"/>
              </a:rPr>
              <a:t>fuerza variable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es aquella que varía en magnitud o dirección (o ambas) durante un proceso.</a:t>
            </a:r>
            <a:endParaRPr lang="es-AR" sz="2200" dirty="0">
              <a:latin typeface="+mn-l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FDF40A1-CFF3-413D-88B7-21BAA0DD52E4}"/>
              </a:ext>
            </a:extLst>
          </p:cNvPr>
          <p:cNvSpPr/>
          <p:nvPr/>
        </p:nvSpPr>
        <p:spPr>
          <a:xfrm>
            <a:off x="165100" y="1843088"/>
            <a:ext cx="7046913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Un ejemplo de ello es la fuerza ejercida por un resorte.</a:t>
            </a:r>
            <a:endParaRPr lang="es-AR" sz="2200" dirty="0">
              <a:latin typeface="+mn-lt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82534AB2-3472-42B3-B49D-2F004B2B711C}"/>
              </a:ext>
            </a:extLst>
          </p:cNvPr>
          <p:cNvSpPr/>
          <p:nvPr/>
        </p:nvSpPr>
        <p:spPr>
          <a:xfrm>
            <a:off x="165100" y="2586038"/>
            <a:ext cx="63627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La fuerza restauradora (</a:t>
            </a:r>
            <a:r>
              <a:rPr lang="es-AR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Fs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) efectuada por el resorte contraria a la fuerza externa aplicada efectuado 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419493D-3C71-443F-9800-0CB2FD60D708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2807" y="3786209"/>
            <a:ext cx="2471057" cy="4308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801919A-C259-4FAB-80E3-7D668967D8C1}"/>
              </a:ext>
            </a:extLst>
          </p:cNvPr>
          <p:cNvSpPr/>
          <p:nvPr/>
        </p:nvSpPr>
        <p:spPr>
          <a:xfrm>
            <a:off x="165100" y="4879975"/>
            <a:ext cx="6002338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Donde:</a:t>
            </a:r>
          </a:p>
          <a:p>
            <a:pPr algn="just">
              <a:defRPr/>
            </a:pPr>
            <a:r>
              <a:rPr lang="es-AR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 = constante llamada constante del resorte</a:t>
            </a:r>
          </a:p>
          <a:p>
            <a:pPr algn="just"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     (o constante de rigidez del resorte)</a:t>
            </a:r>
            <a:endParaRPr lang="es-AR" sz="2200" dirty="0">
              <a:latin typeface="+mn-lt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5481E61-DD89-4DB2-BD07-2F10156151AF}"/>
              </a:ext>
            </a:extLst>
          </p:cNvPr>
          <p:cNvSpPr/>
          <p:nvPr/>
        </p:nvSpPr>
        <p:spPr>
          <a:xfrm>
            <a:off x="193675" y="5942013"/>
            <a:ext cx="5621338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 = longitud de la deformación</a:t>
            </a:r>
            <a:endParaRPr lang="es-AR" sz="2200" dirty="0">
              <a:latin typeface="+mn-lt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FA082A22-D4FD-4526-866C-E81BF13262FF}"/>
              </a:ext>
            </a:extLst>
          </p:cNvPr>
          <p:cNvSpPr/>
          <p:nvPr/>
        </p:nvSpPr>
        <p:spPr>
          <a:xfrm>
            <a:off x="3003550" y="3810000"/>
            <a:ext cx="192722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Ley de Hooke</a:t>
            </a:r>
            <a:endParaRPr lang="es-AR" sz="2200" dirty="0">
              <a:latin typeface="+mn-lt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EEDF06A-0113-4D3E-814D-226C92A04199}"/>
              </a:ext>
            </a:extLst>
          </p:cNvPr>
          <p:cNvSpPr txBox="1"/>
          <p:nvPr/>
        </p:nvSpPr>
        <p:spPr>
          <a:xfrm>
            <a:off x="168275" y="131763"/>
            <a:ext cx="8729663" cy="4302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Trabajo efectuado por una fuerza variable. </a:t>
            </a:r>
          </a:p>
        </p:txBody>
      </p:sp>
      <p:pic>
        <p:nvPicPr>
          <p:cNvPr id="26626" name="Picture 2" descr="Resultado de imagen para resorte gif movimiento">
            <a:extLst>
              <a:ext uri="{FF2B5EF4-FFF2-40B4-BE49-F238E27FC236}">
                <a16:creationId xmlns:a16="http://schemas.microsoft.com/office/drawing/2014/main" id="{BAA51C33-76CE-4C1E-AF75-606905823A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113" y="1281113"/>
            <a:ext cx="2028825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A109397-6D05-410E-90F9-CF4297914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5170488"/>
            <a:ext cx="2730500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  <p:bldP spid="17" grpId="0"/>
      <p:bldP spid="18" grpId="0"/>
      <p:bldP spid="19" grpId="0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99A6802-2F7E-4F80-A674-764156AA3769}"/>
              </a:ext>
            </a:extLst>
          </p:cNvPr>
          <p:cNvSpPr/>
          <p:nvPr/>
        </p:nvSpPr>
        <p:spPr>
          <a:xfrm>
            <a:off x="106363" y="692150"/>
            <a:ext cx="879157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Definiremos energía en la manera usual como “la capacidad de realizar trabajo”. </a:t>
            </a:r>
            <a:endParaRPr lang="es-AR" sz="2200" dirty="0">
              <a:latin typeface="+mn-lt"/>
            </a:endParaRPr>
          </a:p>
        </p:txBody>
      </p:sp>
      <p:pic>
        <p:nvPicPr>
          <p:cNvPr id="7" name="Picture 2" descr="Resultado de imagen para gif cañón">
            <a:extLst>
              <a:ext uri="{FF2B5EF4-FFF2-40B4-BE49-F238E27FC236}">
                <a16:creationId xmlns:a16="http://schemas.microsoft.com/office/drawing/2014/main" id="{F3D66548-2B70-4CB2-BA00-492DDE09B06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150" y="2541588"/>
            <a:ext cx="1744663" cy="1290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A7D4DBE-C672-4D22-AB5E-EF39DE474D50}"/>
              </a:ext>
            </a:extLst>
          </p:cNvPr>
          <p:cNvSpPr/>
          <p:nvPr/>
        </p:nvSpPr>
        <p:spPr>
          <a:xfrm>
            <a:off x="106363" y="1738313"/>
            <a:ext cx="8789987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Un objeto en movimiento puede efectuar trabajo sobre otro objeto al que golpea:</a:t>
            </a:r>
            <a:endParaRPr lang="es-AR" sz="2200" dirty="0">
              <a:latin typeface="+mn-lt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F055A91-FC82-4A8C-AD4A-3C36366C9BF5}"/>
              </a:ext>
            </a:extLst>
          </p:cNvPr>
          <p:cNvSpPr/>
          <p:nvPr/>
        </p:nvSpPr>
        <p:spPr>
          <a:xfrm>
            <a:off x="106363" y="2903538"/>
            <a:ext cx="5595937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Una bala de cañón disparada efectúa trabajo sobre una pared de ladrillos al derribarla</a:t>
            </a:r>
            <a:endParaRPr lang="es-AR" sz="2200" dirty="0">
              <a:latin typeface="+mn-lt"/>
            </a:endParaRPr>
          </a:p>
        </p:txBody>
      </p:sp>
      <p:pic>
        <p:nvPicPr>
          <p:cNvPr id="10" name="Picture 4" descr="Resultado de imagen para martillo gif">
            <a:extLst>
              <a:ext uri="{FF2B5EF4-FFF2-40B4-BE49-F238E27FC236}">
                <a16:creationId xmlns:a16="http://schemas.microsoft.com/office/drawing/2014/main" id="{29ABA3B0-15A2-4108-BE6F-FC2980254C4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150" y="3849688"/>
            <a:ext cx="1589088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AA9A02B0-B048-40A4-B4EA-ACD0B4577564}"/>
              </a:ext>
            </a:extLst>
          </p:cNvPr>
          <p:cNvSpPr/>
          <p:nvPr/>
        </p:nvSpPr>
        <p:spPr>
          <a:xfrm>
            <a:off x="166688" y="4330700"/>
            <a:ext cx="5476875" cy="11064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Un martillo que se mueve realiza trabajo sobre un clavo al insertarlo en la madera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AD4A0CB-7E64-4377-ACBF-520703B7512D}"/>
              </a:ext>
            </a:extLst>
          </p:cNvPr>
          <p:cNvSpPr/>
          <p:nvPr/>
        </p:nvSpPr>
        <p:spPr>
          <a:xfrm>
            <a:off x="231775" y="5810250"/>
            <a:ext cx="74295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Un objeto en movimiento ejerce una fuerza sobre un segundo objeto que sufre un desplazamiento. </a:t>
            </a:r>
            <a:endParaRPr lang="es-AR" sz="2200" dirty="0">
              <a:latin typeface="+mn-lt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84BF91-B1F2-4DB6-90F9-B68B9A5D53DE}"/>
              </a:ext>
            </a:extLst>
          </p:cNvPr>
          <p:cNvSpPr txBox="1"/>
          <p:nvPr/>
        </p:nvSpPr>
        <p:spPr>
          <a:xfrm>
            <a:off x="168275" y="131763"/>
            <a:ext cx="8729663" cy="4302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Energía. 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379BAFD-8B01-4639-BD84-E40B292EC12C}"/>
              </a:ext>
            </a:extLst>
          </p:cNvPr>
          <p:cNvSpPr/>
          <p:nvPr/>
        </p:nvSpPr>
        <p:spPr>
          <a:xfrm>
            <a:off x="166688" y="693738"/>
            <a:ext cx="8729662" cy="766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8C4919DA-143D-4D5D-9D18-78D35D536B16}"/>
              </a:ext>
            </a:extLst>
          </p:cNvPr>
          <p:cNvSpPr/>
          <p:nvPr/>
        </p:nvSpPr>
        <p:spPr>
          <a:xfrm>
            <a:off x="323850" y="390525"/>
            <a:ext cx="8729663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latin typeface="+mj-lt"/>
                <a:ea typeface="Calibri" panose="020F0502020204030204" pitchFamily="34" charset="0"/>
                <a:cs typeface="TimesTen-Roman"/>
              </a:rPr>
              <a:t>Un objeto en movimiento tiene la capacidad de efectuar trabajo y se dice entonces que tiene energía.</a:t>
            </a:r>
            <a:endParaRPr lang="es-AR" sz="2200" dirty="0">
              <a:latin typeface="+mj-lt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83E030AF-B0D7-4A3F-8755-0F8C8DBA24D6}"/>
              </a:ext>
            </a:extLst>
          </p:cNvPr>
          <p:cNvSpPr/>
          <p:nvPr/>
        </p:nvSpPr>
        <p:spPr>
          <a:xfrm>
            <a:off x="323850" y="1444625"/>
            <a:ext cx="8594725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j-lt"/>
                <a:ea typeface="Calibri" panose="020F0502020204030204" pitchFamily="34" charset="0"/>
                <a:cs typeface="TimesTen-Roman"/>
              </a:rPr>
              <a:t>La energía asociado al movimiento se llama </a:t>
            </a:r>
            <a:r>
              <a:rPr lang="es-AR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Ten-Roman"/>
              </a:rPr>
              <a:t>energía cinética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01AC99D9-8BC5-4E7C-BED8-D1946CDE48E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12298" y="2234693"/>
            <a:ext cx="1568122" cy="72616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7A8BF95-92C3-4C23-8CA5-A1736C0968A4}"/>
              </a:ext>
            </a:extLst>
          </p:cNvPr>
          <p:cNvSpPr/>
          <p:nvPr/>
        </p:nvSpPr>
        <p:spPr>
          <a:xfrm>
            <a:off x="323850" y="392113"/>
            <a:ext cx="8729663" cy="30114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40206472-E205-4343-915E-0190784FE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3552825"/>
            <a:ext cx="8891588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E62CA673-3FB6-4164-A426-DC5FD9FA135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19217" y="1845280"/>
            <a:ext cx="3791807" cy="72616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4BEB53A-31A9-45B0-B19A-1DEB1D39A532}"/>
              </a:ext>
            </a:extLst>
          </p:cNvPr>
          <p:cNvSpPr/>
          <p:nvPr/>
        </p:nvSpPr>
        <p:spPr>
          <a:xfrm>
            <a:off x="174625" y="819150"/>
            <a:ext cx="872331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Bold"/>
              </a:rPr>
              <a:t>El </a:t>
            </a:r>
            <a:r>
              <a:rPr lang="es-AR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Ten-Bold"/>
              </a:rPr>
              <a:t>trabajo neto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Bold"/>
              </a:rPr>
              <a:t>efectuado sobre un objeto es igual al cambio en su energía cinética.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A78E6736-2383-4998-B82E-6B746FFB33B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65998" y="4162637"/>
            <a:ext cx="4171144" cy="78047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97C2E6ED-BF6F-46CB-A43A-8CCBBFB15D49}"/>
              </a:ext>
            </a:extLst>
          </p:cNvPr>
          <p:cNvSpPr/>
          <p:nvPr/>
        </p:nvSpPr>
        <p:spPr>
          <a:xfrm>
            <a:off x="174625" y="3173413"/>
            <a:ext cx="60896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Las unidades de energía son las mismas unidades de trabajo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AA82A7B2-07E9-4C06-A404-60982E181843}"/>
              </a:ext>
            </a:extLst>
          </p:cNvPr>
          <p:cNvSpPr txBox="1"/>
          <p:nvPr/>
        </p:nvSpPr>
        <p:spPr>
          <a:xfrm>
            <a:off x="168275" y="131763"/>
            <a:ext cx="8729663" cy="4302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Principio del trabajo y la energía. 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E193530-1D1A-4E8D-A9CC-4609FA6256A0}"/>
              </a:ext>
            </a:extLst>
          </p:cNvPr>
          <p:cNvSpPr/>
          <p:nvPr/>
        </p:nvSpPr>
        <p:spPr>
          <a:xfrm>
            <a:off x="168275" y="822325"/>
            <a:ext cx="8729663" cy="197643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D9B1A3CA-2C16-48F4-9B52-EAB63662ED7D}"/>
              </a:ext>
            </a:extLst>
          </p:cNvPr>
          <p:cNvSpPr/>
          <p:nvPr/>
        </p:nvSpPr>
        <p:spPr>
          <a:xfrm>
            <a:off x="155575" y="808038"/>
            <a:ext cx="8377238" cy="2800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-Roman"/>
              </a:rPr>
              <a:t>Energía cinética y trabajo efectuado sobre una pelota de béisbol. Una pelota de béisbol de 145 g se lanza con una rapidez de 25 m/s. </a:t>
            </a:r>
          </a:p>
          <a:p>
            <a:pPr>
              <a:spcAft>
                <a:spcPts val="0"/>
              </a:spcAft>
              <a:defRPr/>
            </a:pP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-Roman"/>
              </a:rPr>
              <a:t>a) ¿Cuál es su energía cinética?</a:t>
            </a:r>
          </a:p>
          <a:p>
            <a:pPr marL="457200" indent="-457200">
              <a:spcAft>
                <a:spcPts val="0"/>
              </a:spcAft>
              <a:buFontTx/>
              <a:buAutoNum type="alphaLcParenR"/>
              <a:defRPr/>
            </a:pP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-Roman"/>
              </a:rPr>
              <a:t>b) ¿Cuál fue el trabajo neto realizado sobre la pelota para alcanzar esta rapidez, partiendo del reposo?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A576D8A-0777-40F3-9904-C438BF47030B}"/>
              </a:ext>
            </a:extLst>
          </p:cNvPr>
          <p:cNvSpPr txBox="1"/>
          <p:nvPr/>
        </p:nvSpPr>
        <p:spPr>
          <a:xfrm>
            <a:off x="155575" y="227013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Ejemplo de aplicación. </a:t>
            </a:r>
            <a:endParaRPr lang="es-AR" b="1" dirty="0">
              <a:solidFill>
                <a:srgbClr val="00B050"/>
              </a:solidFill>
            </a:endParaRPr>
          </a:p>
        </p:txBody>
      </p:sp>
      <p:sp>
        <p:nvSpPr>
          <p:cNvPr id="20484" name="CuadroTexto 7">
            <a:extLst>
              <a:ext uri="{FF2B5EF4-FFF2-40B4-BE49-F238E27FC236}">
                <a16:creationId xmlns:a16="http://schemas.microsoft.com/office/drawing/2014/main" id="{37CB9F44-3130-4364-A39D-53E584145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757613"/>
            <a:ext cx="29813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Datos: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m = 145 g = 0,145 kg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vf = 25 m/s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vo = 0 m/s</a:t>
            </a:r>
          </a:p>
          <a:p>
            <a:pPr>
              <a:spcBef>
                <a:spcPct val="0"/>
              </a:spcBef>
              <a:buFontTx/>
              <a:buNone/>
            </a:pPr>
            <a:endParaRPr lang="es-AR" altLang="es-AR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AR" altLang="es-AR" sz="2200"/>
          </a:p>
        </p:txBody>
      </p:sp>
      <p:sp>
        <p:nvSpPr>
          <p:cNvPr id="20485" name="CuadroTexto 8">
            <a:extLst>
              <a:ext uri="{FF2B5EF4-FFF2-40B4-BE49-F238E27FC236}">
                <a16:creationId xmlns:a16="http://schemas.microsoft.com/office/drawing/2014/main" id="{5D58B082-D88D-4EEC-B0FB-7304F671C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3513" y="2968625"/>
            <a:ext cx="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1800"/>
          </a:p>
        </p:txBody>
      </p:sp>
      <p:pic>
        <p:nvPicPr>
          <p:cNvPr id="20486" name="Picture 6" descr="Resultado de imagen para bate fisica fuerza beisbol">
            <a:extLst>
              <a:ext uri="{FF2B5EF4-FFF2-40B4-BE49-F238E27FC236}">
                <a16:creationId xmlns:a16="http://schemas.microsoft.com/office/drawing/2014/main" id="{B1F1C6AB-8F32-4DF3-9C9B-B09DC8E91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8763" y="4200525"/>
            <a:ext cx="2749550" cy="229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Imagen 13">
            <a:extLst>
              <a:ext uri="{FF2B5EF4-FFF2-40B4-BE49-F238E27FC236}">
                <a16:creationId xmlns:a16="http://schemas.microsoft.com/office/drawing/2014/main" id="{84D19A95-0786-45E5-BCA1-7E62C4064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0388" y="3814763"/>
            <a:ext cx="762000" cy="77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E60B4EF-864A-49FF-A59C-5E2FF560A4CA}"/>
              </a:ext>
            </a:extLst>
          </p:cNvPr>
          <p:cNvSpPr/>
          <p:nvPr/>
        </p:nvSpPr>
        <p:spPr>
          <a:xfrm>
            <a:off x="153988" y="115888"/>
            <a:ext cx="8836025" cy="67103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</a:rPr>
              <a:t>Unidad 5. Trabajo y energía.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1000" dirty="0">
                <a:solidFill>
                  <a:srgbClr val="FC060A"/>
                </a:solidFill>
                <a:latin typeface="+mn-lt"/>
              </a:rPr>
              <a:t/>
            </a:r>
            <a:br>
              <a:rPr lang="es-AR" sz="1000" dirty="0">
                <a:solidFill>
                  <a:srgbClr val="FC060A"/>
                </a:solidFill>
                <a:latin typeface="+mn-lt"/>
              </a:rPr>
            </a:br>
            <a:r>
              <a:rPr lang="es-AR" sz="2200" dirty="0">
                <a:solidFill>
                  <a:srgbClr val="000000"/>
                </a:solidFill>
                <a:latin typeface="+mn-lt"/>
              </a:rPr>
              <a:t>5.1. Trabajo de una fuerza constante, definición.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2200" dirty="0">
                <a:solidFill>
                  <a:srgbClr val="000000"/>
                </a:solidFill>
                <a:latin typeface="+mn-lt"/>
              </a:rPr>
              <a:t>5.2. Trabajo de una fuerza variable.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2200" dirty="0">
                <a:solidFill>
                  <a:srgbClr val="000000"/>
                </a:solidFill>
                <a:latin typeface="+mn-lt"/>
              </a:rPr>
              <a:t>5.3. Energía cinética. Teorema del Trabajo y la Energía Cinética.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2200" dirty="0">
                <a:solidFill>
                  <a:srgbClr val="000000"/>
                </a:solidFill>
                <a:latin typeface="+mn-lt"/>
              </a:rPr>
              <a:t>5.4. Fuerzas conservativas y no conservativas.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2200" dirty="0">
                <a:solidFill>
                  <a:srgbClr val="000000"/>
                </a:solidFill>
                <a:latin typeface="+mn-lt"/>
              </a:rPr>
              <a:t>5.5. Energía Potencial de un sistema.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2200" dirty="0">
                <a:solidFill>
                  <a:srgbClr val="000000"/>
                </a:solidFill>
                <a:latin typeface="+mn-lt"/>
              </a:rPr>
              <a:t>5.6. Conservación de la Energía Mecánica. Principio de conservación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dirty="0">
                <a:solidFill>
                  <a:srgbClr val="000000"/>
                </a:solidFill>
                <a:latin typeface="+mn-lt"/>
              </a:rPr>
              <a:t>       de la Energía.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2200" dirty="0">
                <a:solidFill>
                  <a:srgbClr val="000000"/>
                </a:solidFill>
                <a:latin typeface="+mn-lt"/>
              </a:rPr>
              <a:t>5.7. Fuerzas conservativas y fuerzas no conservativas. Energía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dirty="0">
                <a:solidFill>
                  <a:srgbClr val="000000"/>
                </a:solidFill>
                <a:latin typeface="+mn-lt"/>
              </a:rPr>
              <a:t>       potencial.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2200" dirty="0">
                <a:solidFill>
                  <a:srgbClr val="000000"/>
                </a:solidFill>
                <a:latin typeface="+mn-lt"/>
              </a:rPr>
              <a:t>5.8. Conservación de la energía mecánica. Principio de conservación</a:t>
            </a:r>
          </a:p>
          <a:p>
            <a:pPr>
              <a:spcBef>
                <a:spcPts val="0"/>
              </a:spcBef>
              <a:spcAft>
                <a:spcPts val="0"/>
              </a:spcAft>
              <a:defRPr/>
            </a:pPr>
            <a:r>
              <a:rPr lang="es-AR" sz="2200" dirty="0">
                <a:solidFill>
                  <a:srgbClr val="000000"/>
                </a:solidFill>
                <a:latin typeface="+mn-lt"/>
              </a:rPr>
              <a:t>       de la energía.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2200" dirty="0">
                <a:solidFill>
                  <a:srgbClr val="000000"/>
                </a:solidFill>
                <a:latin typeface="+mn-lt"/>
              </a:rPr>
              <a:t>5.9. Potencia.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s-AR" sz="2200" dirty="0">
                <a:solidFill>
                  <a:srgbClr val="000000"/>
                </a:solidFill>
                <a:latin typeface="+mn-lt"/>
              </a:rPr>
              <a:t>5.10. Unidades. Ejemplos y aplicaciones.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40B8824E-6857-4ADE-992D-50ADACC268B2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599" y="295220"/>
            <a:ext cx="1968872" cy="72616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FADE0A5-3B30-409E-BC84-257DDB281B9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599" y="1167417"/>
            <a:ext cx="4629088" cy="7718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668BBC7D-99C4-406B-80BD-920EC74FC95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5599" y="2548665"/>
            <a:ext cx="3854325" cy="72616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ACB0DBE-D57A-4FF9-90B5-921B73B7B41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1568" y="4801704"/>
            <a:ext cx="3025124" cy="579774"/>
          </a:xfrm>
          <a:prstGeom prst="rect">
            <a:avLst/>
          </a:prstGeom>
          <a:blipFill>
            <a:blip r:embed="rId5"/>
            <a:stretch>
              <a:fillRect r="-1613" b="-7368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BCA9AEAF-F971-452C-98F9-8DCD778F4A0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66489" y="3878521"/>
            <a:ext cx="3056414" cy="338554"/>
          </a:xfrm>
          <a:prstGeom prst="rect">
            <a:avLst/>
          </a:prstGeom>
          <a:blipFill>
            <a:blip r:embed="rId6"/>
            <a:stretch>
              <a:fillRect l="-599" r="-1397" b="-12500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3283E1B0-4299-4EF2-B636-767405BDB2F5}"/>
              </a:ext>
            </a:extLst>
          </p:cNvPr>
          <p:cNvSpPr/>
          <p:nvPr/>
        </p:nvSpPr>
        <p:spPr>
          <a:xfrm>
            <a:off x="155575" y="763588"/>
            <a:ext cx="87344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-Roman"/>
              </a:rPr>
              <a:t>Trabajo sobre un automóvil para incrementar su energía cinética. ¿Cuánto trabajo neto se debe realizar para acelerar un automóvil de 1000 kg de 20 m/s a 30 m/s?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E40D69-73A5-4253-BA1E-7CF457758EB1}"/>
              </a:ext>
            </a:extLst>
          </p:cNvPr>
          <p:cNvSpPr txBox="1"/>
          <p:nvPr/>
        </p:nvSpPr>
        <p:spPr>
          <a:xfrm>
            <a:off x="155575" y="227013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Ejemplo de aplicación. </a:t>
            </a:r>
            <a:endParaRPr lang="es-AR" b="1" dirty="0">
              <a:solidFill>
                <a:srgbClr val="00B050"/>
              </a:solidFill>
            </a:endParaRPr>
          </a:p>
        </p:txBody>
      </p:sp>
      <p:sp>
        <p:nvSpPr>
          <p:cNvPr id="22532" name="CuadroTexto 7">
            <a:extLst>
              <a:ext uri="{FF2B5EF4-FFF2-40B4-BE49-F238E27FC236}">
                <a16:creationId xmlns:a16="http://schemas.microsoft.com/office/drawing/2014/main" id="{7E016A4D-B61A-4A12-9623-568B4471B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575" y="2127250"/>
            <a:ext cx="2039938" cy="212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Datos: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m = 1000 kg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vo = 20 m/s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vf = 30 m/s</a:t>
            </a:r>
          </a:p>
          <a:p>
            <a:pPr>
              <a:spcBef>
                <a:spcPct val="0"/>
              </a:spcBef>
              <a:buFontTx/>
              <a:buNone/>
            </a:pPr>
            <a:endParaRPr lang="es-AR" altLang="es-AR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AR" altLang="es-AR" sz="220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CBF23A0-E16A-44BF-82D2-C7793CB214AB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965" y="4316707"/>
            <a:ext cx="3854325" cy="72616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9E9D991-8ACA-490C-86C8-FF49577CF71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5109369"/>
            <a:ext cx="6987619" cy="77181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7B2096D-9F61-403D-A76A-BB1531483FE6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5575" y="6118559"/>
            <a:ext cx="2268763" cy="430887"/>
          </a:xfrm>
          <a:prstGeom prst="rect">
            <a:avLst/>
          </a:prstGeom>
          <a:blipFill>
            <a:blip r:embed="rId4"/>
            <a:stretch>
              <a:fillRect l="-269" t="-10000" r="-2419" b="-28571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pic>
        <p:nvPicPr>
          <p:cNvPr id="22536" name="Imagen 10">
            <a:extLst>
              <a:ext uri="{FF2B5EF4-FFF2-40B4-BE49-F238E27FC236}">
                <a16:creationId xmlns:a16="http://schemas.microsoft.com/office/drawing/2014/main" id="{1DBE59E7-CDDA-4780-8930-C320DA6F4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100" y="2127250"/>
            <a:ext cx="4916488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D8DD8B2-27E0-42F1-A3B3-5DE6636CEFBD}"/>
              </a:ext>
            </a:extLst>
          </p:cNvPr>
          <p:cNvSpPr/>
          <p:nvPr/>
        </p:nvSpPr>
        <p:spPr>
          <a:xfrm>
            <a:off x="168275" y="666750"/>
            <a:ext cx="2195513" cy="55086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El </a:t>
            </a:r>
            <a:r>
              <a:rPr lang="es-AR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Ten-Roman"/>
              </a:rPr>
              <a:t>trabajo hecho por la fuerza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sobre un objeto que se mueve de un punto a otro depende sólo de las posiciones inicial y final del objeto, y </a:t>
            </a:r>
            <a:r>
              <a:rPr lang="es-AR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Ten-Roman"/>
              </a:rPr>
              <a:t>es independiente de la trayectoria particular tomada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.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93FB995-0317-4711-9914-61810239F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38" t="36328" r="16846" b="18796"/>
          <a:stretch>
            <a:fillRect/>
          </a:stretch>
        </p:blipFill>
        <p:spPr bwMode="auto">
          <a:xfrm>
            <a:off x="2428875" y="912813"/>
            <a:ext cx="6473825" cy="4691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F52E1621-C897-4099-9B31-57EE9781EF95}"/>
              </a:ext>
            </a:extLst>
          </p:cNvPr>
          <p:cNvSpPr/>
          <p:nvPr/>
        </p:nvSpPr>
        <p:spPr>
          <a:xfrm>
            <a:off x="168275" y="6280150"/>
            <a:ext cx="6875463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La </a:t>
            </a:r>
            <a:r>
              <a:rPr lang="es-AR" sz="2200" b="1" dirty="0">
                <a:solidFill>
                  <a:srgbClr val="3605FC"/>
                </a:solidFill>
                <a:cs typeface="Arial" panose="020B0604020202020204" pitchFamily="34" charset="0"/>
              </a:rPr>
              <a:t>fuerza de gravedad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es una </a:t>
            </a:r>
            <a:r>
              <a:rPr lang="es-AR" sz="2200" b="1" dirty="0">
                <a:solidFill>
                  <a:srgbClr val="3605FC"/>
                </a:solidFill>
                <a:cs typeface="Arial" panose="020B0604020202020204" pitchFamily="34" charset="0"/>
              </a:rPr>
              <a:t>fuerza conservativa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.</a:t>
            </a:r>
            <a:endParaRPr lang="es-AR" sz="2200" dirty="0"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0D0975A-8CC3-48A2-B4CF-06345F5BA3DE}"/>
              </a:ext>
            </a:extLst>
          </p:cNvPr>
          <p:cNvSpPr txBox="1"/>
          <p:nvPr/>
        </p:nvSpPr>
        <p:spPr>
          <a:xfrm>
            <a:off x="168275" y="131763"/>
            <a:ext cx="8729663" cy="4302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Fuerzas conservativas.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BB7CA32-5C92-4726-AD4A-B6928F045541}"/>
              </a:ext>
            </a:extLst>
          </p:cNvPr>
          <p:cNvSpPr txBox="1"/>
          <p:nvPr/>
        </p:nvSpPr>
        <p:spPr>
          <a:xfrm>
            <a:off x="125413" y="212725"/>
            <a:ext cx="628808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Simulaciones. Aplicaciones. 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892" name="CuadroTexto 5">
            <a:extLst>
              <a:ext uri="{FF2B5EF4-FFF2-40B4-BE49-F238E27FC236}">
                <a16:creationId xmlns:a16="http://schemas.microsoft.com/office/drawing/2014/main" id="{7603513D-950A-47AF-B615-74AAEB8FE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5897563"/>
            <a:ext cx="532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400" b="1"/>
              <a:t>[Se recomienda utilizar Internet Explorer o Mozilla Firefox]</a:t>
            </a:r>
          </a:p>
        </p:txBody>
      </p:sp>
      <p:pic>
        <p:nvPicPr>
          <p:cNvPr id="3" name="Imagen 2">
            <a:hlinkClick r:id="rId2"/>
            <a:extLst>
              <a:ext uri="{FF2B5EF4-FFF2-40B4-BE49-F238E27FC236}">
                <a16:creationId xmlns:a16="http://schemas.microsoft.com/office/drawing/2014/main" id="{D6D613AE-AF3E-4707-9D72-5CDB9F24088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1077" t="12307" r="21692" b="14085"/>
          <a:stretch/>
        </p:blipFill>
        <p:spPr>
          <a:xfrm>
            <a:off x="1069145" y="731032"/>
            <a:ext cx="7022966" cy="507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970443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1117A09B-53BA-4884-AF74-14402535CB9D}"/>
              </a:ext>
            </a:extLst>
          </p:cNvPr>
          <p:cNvSpPr/>
          <p:nvPr/>
        </p:nvSpPr>
        <p:spPr>
          <a:xfrm>
            <a:off x="201613" y="922338"/>
            <a:ext cx="8097837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200" dirty="0">
                <a:latin typeface="+mj-lt"/>
                <a:ea typeface="Calibri" panose="020F0502020204030204" pitchFamily="34" charset="0"/>
                <a:cs typeface="TimesTen-Roman"/>
              </a:rPr>
              <a:t>El trabajo que realizan estás fuerzas depende de la trayectoria.</a:t>
            </a:r>
            <a:endParaRPr lang="es-AR" sz="2200" dirty="0">
              <a:latin typeface="+mj-lt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D3DFD88B-DBE7-4E5E-B27A-00B4A253EF79}"/>
              </a:ext>
            </a:extLst>
          </p:cNvPr>
          <p:cNvSpPr/>
          <p:nvPr/>
        </p:nvSpPr>
        <p:spPr>
          <a:xfrm>
            <a:off x="168275" y="1595438"/>
            <a:ext cx="5557838" cy="14462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j-lt"/>
                <a:ea typeface="Calibri" panose="020F0502020204030204" pitchFamily="34" charset="0"/>
                <a:cs typeface="TimesTen-Roman"/>
              </a:rPr>
              <a:t>Ejemplo:</a:t>
            </a:r>
          </a:p>
          <a:p>
            <a:pPr>
              <a:defRPr/>
            </a:pPr>
            <a:r>
              <a:rPr lang="es-AR" sz="2200" dirty="0">
                <a:latin typeface="+mj-lt"/>
                <a:ea typeface="Calibri" panose="020F0502020204030204" pitchFamily="34" charset="0"/>
                <a:cs typeface="TimesTen-Roman"/>
              </a:rPr>
              <a:t>- fuerza de fricción</a:t>
            </a:r>
          </a:p>
          <a:p>
            <a:pPr>
              <a:defRPr/>
            </a:pPr>
            <a:r>
              <a:rPr lang="es-AR" sz="2200" dirty="0">
                <a:latin typeface="+mj-lt"/>
                <a:ea typeface="Calibri" panose="020F0502020204030204" pitchFamily="34" charset="0"/>
                <a:cs typeface="TimesTen-Roman"/>
              </a:rPr>
              <a:t>- empuje realizado por una persona</a:t>
            </a:r>
            <a:r>
              <a:rPr lang="es-AR" sz="2200" dirty="0">
                <a:latin typeface="+mj-lt"/>
              </a:rPr>
              <a:t>			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DC3262F6-8E04-421A-B5D2-6E0DEEA39AC1}"/>
              </a:ext>
            </a:extLst>
          </p:cNvPr>
          <p:cNvSpPr txBox="1"/>
          <p:nvPr/>
        </p:nvSpPr>
        <p:spPr>
          <a:xfrm>
            <a:off x="168275" y="131763"/>
            <a:ext cx="8729663" cy="4302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Fuerzas no conservativas.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63921E6-B458-47C2-AC39-F4C1C334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3" y="3041650"/>
            <a:ext cx="8256587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D1DA40A3-6403-47AE-8196-A33DBC160E5E}"/>
              </a:ext>
            </a:extLst>
          </p:cNvPr>
          <p:cNvSpPr/>
          <p:nvPr/>
        </p:nvSpPr>
        <p:spPr>
          <a:xfrm>
            <a:off x="169863" y="804863"/>
            <a:ext cx="85820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Es la energía que almacenan los objetos por encontrarse a una determinada altura con respecto a un cero tomado arbitrariamente. </a:t>
            </a:r>
            <a:endParaRPr lang="es-AR" sz="2200" dirty="0">
              <a:latin typeface="+mn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DB8F37A9-4C4D-496F-AF5F-18F860A874F9}"/>
              </a:ext>
            </a:extLst>
          </p:cNvPr>
          <p:cNvSpPr/>
          <p:nvPr/>
        </p:nvSpPr>
        <p:spPr>
          <a:xfrm>
            <a:off x="168275" y="1825625"/>
            <a:ext cx="4364038" cy="538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Ten-Roman"/>
              </a:rPr>
              <a:t>Energía potencial gravitacional</a:t>
            </a:r>
            <a:endParaRPr lang="es-AR" sz="22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5C96EC62-F811-474A-AB63-763B8D2AE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0" t="13583" r="60794" b="29532"/>
          <a:stretch>
            <a:fillRect/>
          </a:stretch>
        </p:blipFill>
        <p:spPr bwMode="auto">
          <a:xfrm>
            <a:off x="6175375" y="1758950"/>
            <a:ext cx="2722563" cy="327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5506B95-1F9F-431D-8EBF-C5363AC5DBA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0259" y="2472289"/>
            <a:ext cx="5749074" cy="430887"/>
          </a:xfrm>
          <a:prstGeom prst="rect">
            <a:avLst/>
          </a:prstGeom>
          <a:blipFill>
            <a:blip r:embed="rId3"/>
            <a:stretch>
              <a:fillRect b="-11429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DE7B9DD-C8D2-4CD4-9CAD-6A8FB1C419B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25455" y="3204172"/>
            <a:ext cx="5796074" cy="458395"/>
          </a:xfrm>
          <a:prstGeom prst="rect">
            <a:avLst/>
          </a:prstGeom>
          <a:blipFill>
            <a:blip r:embed="rId4"/>
            <a:stretch>
              <a:fillRect b="-6667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3375FA4-FA62-40CD-A835-D1272952D0BC}"/>
              </a:ext>
            </a:extLst>
          </p:cNvPr>
          <p:cNvSpPr/>
          <p:nvPr/>
        </p:nvSpPr>
        <p:spPr>
          <a:xfrm>
            <a:off x="169863" y="5662613"/>
            <a:ext cx="846137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El trabajo realizado por la gravedad depende sólo de la altura, de manera que los cambios en la energía potencial gravitacional no dependen de la trayectoria seguida.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AE77010-C0F1-444E-8F74-FB1D507D037D}"/>
              </a:ext>
            </a:extLst>
          </p:cNvPr>
          <p:cNvSpPr/>
          <p:nvPr/>
        </p:nvSpPr>
        <p:spPr>
          <a:xfrm>
            <a:off x="306388" y="3913188"/>
            <a:ext cx="5476875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cambio en energía potencial gravitacional </a:t>
            </a:r>
            <a:endParaRPr lang="es-AR" sz="2200" dirty="0">
              <a:latin typeface="+mn-lt"/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5A2D76F0-6E86-4B1C-925B-691D10E2273B}"/>
              </a:ext>
            </a:extLst>
          </p:cNvPr>
          <p:cNvSpPr txBox="1"/>
          <p:nvPr/>
        </p:nvSpPr>
        <p:spPr>
          <a:xfrm>
            <a:off x="168275" y="131763"/>
            <a:ext cx="8729663" cy="4302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Energía potencial. 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3C538AA6-5754-45F5-B762-B62B989A0F37}"/>
              </a:ext>
            </a:extLst>
          </p:cNvPr>
          <p:cNvSpPr/>
          <p:nvPr/>
        </p:nvSpPr>
        <p:spPr>
          <a:xfrm>
            <a:off x="168275" y="766763"/>
            <a:ext cx="8729663" cy="933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E65C57F0-43AB-4E33-840B-2BAB8FB0397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6388" y="4459558"/>
            <a:ext cx="2883225" cy="338554"/>
          </a:xfrm>
          <a:prstGeom prst="rect">
            <a:avLst/>
          </a:prstGeom>
          <a:blipFill>
            <a:blip r:embed="rId5"/>
            <a:stretch>
              <a:fillRect l="-1480" r="-1480" b="-18182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0E1C87D-8EDB-4724-869D-A6E5A52D962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06388" y="5061024"/>
            <a:ext cx="3435941" cy="366062"/>
          </a:xfrm>
          <a:prstGeom prst="rect">
            <a:avLst/>
          </a:prstGeom>
          <a:blipFill>
            <a:blip r:embed="rId6"/>
            <a:stretch>
              <a:fillRect l="-1241" r="-1064" b="-26667"/>
            </a:stretch>
          </a:blipFill>
        </p:spPr>
        <p:txBody>
          <a:bodyPr/>
          <a:lstStyle/>
          <a:p>
            <a:r>
              <a:rPr lang="es-AR">
                <a:noFill/>
              </a:rPr>
              <a:t> 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9" grpId="0"/>
      <p:bldP spid="20" grpId="0"/>
      <p:bldP spid="24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7A0A7E3F-3A69-455B-903A-43E50858CF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575" y="760413"/>
            <a:ext cx="8763000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Cambios de la energía potencial en una montaña rusa. Un carro de 1000 kg de una montaña rusa se mueve del punto 1, al punto 2 y luego al punto 3.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a) ¿Cuál es la energía potencial gravitacional en 2 y en 3 con respecto al punto 1? Considere y = 0 para el punto 1.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b) ¿Cuál es el cambio en la energía potencial cuando el carro pasa de 2 a 3?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c) Resuelva nuevamente los incisos a) y b) pero ahora tome el punto de referencia (y = 0) en el punto 3.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61E51FA-8DB0-48F9-B80A-B75014D17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2" t="25055" r="5974" b="37210"/>
          <a:stretch>
            <a:fillRect/>
          </a:stretch>
        </p:blipFill>
        <p:spPr bwMode="auto">
          <a:xfrm>
            <a:off x="2166938" y="3206750"/>
            <a:ext cx="5529262" cy="343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FF3EDD49-72FA-4278-84AF-FEAA6DC54587}"/>
              </a:ext>
            </a:extLst>
          </p:cNvPr>
          <p:cNvSpPr txBox="1"/>
          <p:nvPr/>
        </p:nvSpPr>
        <p:spPr>
          <a:xfrm>
            <a:off x="155575" y="227013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Ejemplo de aplicación. </a:t>
            </a:r>
            <a:endParaRPr lang="es-AR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Imagen 10">
            <a:extLst>
              <a:ext uri="{FF2B5EF4-FFF2-40B4-BE49-F238E27FC236}">
                <a16:creationId xmlns:a16="http://schemas.microsoft.com/office/drawing/2014/main" id="{2B8509D3-2D32-4863-91A1-9B8565ED47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2" t="25055" r="5974" b="37210"/>
          <a:stretch>
            <a:fillRect/>
          </a:stretch>
        </p:blipFill>
        <p:spPr bwMode="auto">
          <a:xfrm>
            <a:off x="2011363" y="-112713"/>
            <a:ext cx="5530850" cy="343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uadroTexto 5">
            <a:extLst>
              <a:ext uri="{FF2B5EF4-FFF2-40B4-BE49-F238E27FC236}">
                <a16:creationId xmlns:a16="http://schemas.microsoft.com/office/drawing/2014/main" id="{9A80FF7D-D04D-4196-85C0-337E86E8A0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1838" y="1122363"/>
            <a:ext cx="15621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800"/>
              <a:t>  </a:t>
            </a:r>
            <a:r>
              <a:rPr lang="es-AR" altLang="es-AR" sz="1800">
                <a:sym typeface="Symbol" panose="05050102010706020507" pitchFamily="18" charset="2"/>
              </a:rPr>
              <a:t> </a:t>
            </a:r>
            <a:r>
              <a:rPr lang="es-AR" altLang="es-AR" sz="1800"/>
              <a:t>y = 0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5FABE72-8081-4D21-AE99-CD3796ACE856}"/>
              </a:ext>
            </a:extLst>
          </p:cNvPr>
          <p:cNvCxnSpPr/>
          <p:nvPr/>
        </p:nvCxnSpPr>
        <p:spPr>
          <a:xfrm>
            <a:off x="731838" y="1490663"/>
            <a:ext cx="203993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653" name="CuadroTexto 13">
            <a:extLst>
              <a:ext uri="{FF2B5EF4-FFF2-40B4-BE49-F238E27FC236}">
                <a16:creationId xmlns:a16="http://schemas.microsoft.com/office/drawing/2014/main" id="{92187965-ABEB-4ECF-BB87-A46BFE6A23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55588"/>
            <a:ext cx="2039937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Datos: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m = 1000 kg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40534B9-83F4-4355-9515-6A6B26C939A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7914" y="3690527"/>
            <a:ext cx="4562852" cy="5799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40DBB92-1677-4861-8B7F-192AA7AB9E1C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83015" y="2725558"/>
            <a:ext cx="1462965" cy="338554"/>
          </a:xfrm>
          <a:prstGeom prst="rect">
            <a:avLst/>
          </a:prstGeom>
          <a:blipFill>
            <a:blip r:embed="rId4"/>
            <a:stretch>
              <a:fillRect l="-3750" r="-3750" b="-28571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3A422076-16C6-4B34-9B0F-061987326C87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7778" y="4315942"/>
            <a:ext cx="6027996" cy="57996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3D9F16A-1359-4A55-B00B-A4DE33A05F8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7778" y="4926157"/>
            <a:ext cx="6780638" cy="57996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E51BDF4F-C892-4182-9EDA-B89EE43AB17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673" y="6161070"/>
            <a:ext cx="7463325" cy="338554"/>
          </a:xfrm>
          <a:prstGeom prst="rect">
            <a:avLst/>
          </a:prstGeom>
          <a:blipFill>
            <a:blip r:embed="rId7"/>
            <a:stretch>
              <a:fillRect l="-327" r="-654" b="-32727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27659" name="CuadroTexto 11">
            <a:extLst>
              <a:ext uri="{FF2B5EF4-FFF2-40B4-BE49-F238E27FC236}">
                <a16:creationId xmlns:a16="http://schemas.microsoft.com/office/drawing/2014/main" id="{904A1E67-CA58-47BA-8259-A2C0AECEAE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3290888"/>
            <a:ext cx="20399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a)</a:t>
            </a:r>
            <a:endParaRPr lang="es-AR" altLang="es-AR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60" name="CuadroTexto 19">
            <a:extLst>
              <a:ext uri="{FF2B5EF4-FFF2-40B4-BE49-F238E27FC236}">
                <a16:creationId xmlns:a16="http://schemas.microsoft.com/office/drawing/2014/main" id="{2C1E49AF-61E8-41FD-AD96-A8841A8DAB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5588000"/>
            <a:ext cx="20399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b)</a:t>
            </a:r>
            <a:endParaRPr lang="es-AR" altLang="es-AR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n 10">
            <a:extLst>
              <a:ext uri="{FF2B5EF4-FFF2-40B4-BE49-F238E27FC236}">
                <a16:creationId xmlns:a16="http://schemas.microsoft.com/office/drawing/2014/main" id="{B148AD51-7840-4218-917A-49AE695437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22" t="25055" r="5974" b="37210"/>
          <a:stretch>
            <a:fillRect/>
          </a:stretch>
        </p:blipFill>
        <p:spPr bwMode="auto">
          <a:xfrm>
            <a:off x="2011363" y="-112713"/>
            <a:ext cx="5530850" cy="3435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CuadroTexto 5">
            <a:extLst>
              <a:ext uri="{FF2B5EF4-FFF2-40B4-BE49-F238E27FC236}">
                <a16:creationId xmlns:a16="http://schemas.microsoft.com/office/drawing/2014/main" id="{EB77FF96-3EF3-4C28-AF21-D278C597C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45350" y="2246313"/>
            <a:ext cx="1562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800"/>
              <a:t>  </a:t>
            </a:r>
            <a:r>
              <a:rPr lang="es-AR" altLang="es-AR" sz="1800">
                <a:sym typeface="Symbol" panose="05050102010706020507" pitchFamily="18" charset="2"/>
              </a:rPr>
              <a:t> </a:t>
            </a:r>
            <a:r>
              <a:rPr lang="es-AR" altLang="es-AR" sz="1800"/>
              <a:t>y = 0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35FABE72-8081-4D21-AE99-CD3796ACE856}"/>
              </a:ext>
            </a:extLst>
          </p:cNvPr>
          <p:cNvCxnSpPr/>
          <p:nvPr/>
        </p:nvCxnSpPr>
        <p:spPr>
          <a:xfrm>
            <a:off x="6226175" y="2616200"/>
            <a:ext cx="203993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CuadroTexto 20">
            <a:extLst>
              <a:ext uri="{FF2B5EF4-FFF2-40B4-BE49-F238E27FC236}">
                <a16:creationId xmlns:a16="http://schemas.microsoft.com/office/drawing/2014/main" id="{D5755D8C-7DBC-47D9-9E54-C41DC028579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13506" y="3690527"/>
            <a:ext cx="6533071" cy="57996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2E16548F-924E-47EB-ABC4-47E97D30C9D8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97778" y="4315942"/>
            <a:ext cx="6189002" cy="579967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142BCB36-4FC5-4BD4-87A5-14B61DB9BBB6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673" y="4925798"/>
            <a:ext cx="5042854" cy="57996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4167D537-A156-47E3-B17A-E80D114BC61A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7673" y="6161070"/>
            <a:ext cx="6729150" cy="338554"/>
          </a:xfrm>
          <a:prstGeom prst="rect">
            <a:avLst/>
          </a:prstGeom>
          <a:blipFill>
            <a:blip r:embed="rId6"/>
            <a:stretch>
              <a:fillRect b="-32727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28681" name="CuadroTexto 24">
            <a:extLst>
              <a:ext uri="{FF2B5EF4-FFF2-40B4-BE49-F238E27FC236}">
                <a16:creationId xmlns:a16="http://schemas.microsoft.com/office/drawing/2014/main" id="{04AE85F2-6499-44F9-825B-B2ED9BC81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3290888"/>
            <a:ext cx="20399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c-a)</a:t>
            </a:r>
            <a:endParaRPr lang="es-AR" altLang="es-AR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82" name="CuadroTexto 25">
            <a:extLst>
              <a:ext uri="{FF2B5EF4-FFF2-40B4-BE49-F238E27FC236}">
                <a16:creationId xmlns:a16="http://schemas.microsoft.com/office/drawing/2014/main" id="{B703A9F3-CD4F-41FA-9E5C-6F22595370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3363" y="5588000"/>
            <a:ext cx="2039937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c-b)</a:t>
            </a:r>
            <a:endParaRPr lang="es-AR" altLang="es-AR" sz="2200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9EB78620-E048-4269-9A70-E4E9AD27AF31}"/>
              </a:ext>
            </a:extLst>
          </p:cNvPr>
          <p:cNvSpPr/>
          <p:nvPr/>
        </p:nvSpPr>
        <p:spPr>
          <a:xfrm>
            <a:off x="179388" y="142875"/>
            <a:ext cx="4289425" cy="5365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Giovanni-Bold"/>
              </a:rPr>
              <a:t>Energía potencial elástica</a:t>
            </a:r>
            <a:endParaRPr lang="es-AR" sz="2200" b="1" dirty="0">
              <a:solidFill>
                <a:srgbClr val="FF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6F0CFC9A-E69F-4D8E-987F-A99C9C16647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25945" y="1673650"/>
            <a:ext cx="1361527" cy="430887"/>
          </a:xfrm>
          <a:prstGeom prst="rect">
            <a:avLst/>
          </a:prstGeom>
          <a:blipFill>
            <a:blip r:embed="rId2"/>
            <a:stretch>
              <a:fillRect b="-2857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66686C7-E538-439E-93A6-3B8A3F99C1A2}"/>
              </a:ext>
            </a:extLst>
          </p:cNvPr>
          <p:cNvSpPr/>
          <p:nvPr/>
        </p:nvSpPr>
        <p:spPr>
          <a:xfrm>
            <a:off x="179388" y="846138"/>
            <a:ext cx="4392612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Fuerza ejercida por la mano de una persona</a:t>
            </a:r>
            <a:endParaRPr lang="es-AR" sz="2200" dirty="0">
              <a:latin typeface="+mn-lt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12800DB-A053-418A-BFE5-A9E0FCEEF62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58298" y="3868159"/>
            <a:ext cx="1468672" cy="43088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168677A-5779-4CCA-AD11-316DDD71D802}"/>
              </a:ext>
            </a:extLst>
          </p:cNvPr>
          <p:cNvSpPr/>
          <p:nvPr/>
        </p:nvSpPr>
        <p:spPr>
          <a:xfrm>
            <a:off x="179388" y="2535238"/>
            <a:ext cx="3959225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El Resorte empuja en sentido contrario con una fuerza (tercera ley de Newton)</a:t>
            </a:r>
            <a:endParaRPr lang="es-AR" sz="2200" dirty="0">
              <a:latin typeface="+mn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6A1C3F1-DF04-4A09-8C7A-879923D48C3A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48885" y="5571901"/>
            <a:ext cx="2031325" cy="59182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E91FEBA-AB4C-4CAA-B7C2-F0C84C40B3CB}"/>
              </a:ext>
            </a:extLst>
          </p:cNvPr>
          <p:cNvSpPr/>
          <p:nvPr/>
        </p:nvSpPr>
        <p:spPr>
          <a:xfrm>
            <a:off x="179388" y="6180138"/>
            <a:ext cx="5930900" cy="4302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TimesTen-Italic"/>
                <a:cs typeface="TimesTen-Italic"/>
              </a:rPr>
              <a:t>donde </a:t>
            </a:r>
            <a:r>
              <a:rPr lang="es-AR" sz="2200" i="1" dirty="0">
                <a:latin typeface="Times New Roman" panose="02020603050405020304" pitchFamily="18" charset="0"/>
                <a:ea typeface="TimesTen-Italic"/>
                <a:cs typeface="Times New Roman" panose="02020603050405020304" pitchFamily="18" charset="0"/>
              </a:rPr>
              <a:t>k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es la constante de rigidez del resorte</a:t>
            </a:r>
            <a:endParaRPr lang="es-AR" sz="2200" dirty="0">
              <a:latin typeface="+mn-lt"/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A3B8C703-2D97-4DED-8615-9D00E3974E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7" b="899"/>
          <a:stretch>
            <a:fillRect/>
          </a:stretch>
        </p:blipFill>
        <p:spPr bwMode="auto">
          <a:xfrm>
            <a:off x="4713288" y="765175"/>
            <a:ext cx="4256087" cy="503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543D0347-4D7F-4478-8F40-F9F4CD7EA6F2}"/>
              </a:ext>
            </a:extLst>
          </p:cNvPr>
          <p:cNvSpPr/>
          <p:nvPr/>
        </p:nvSpPr>
        <p:spPr>
          <a:xfrm>
            <a:off x="187325" y="4654550"/>
            <a:ext cx="4384675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La energía potencial elástica almacenada en el resorte es</a:t>
            </a:r>
            <a:endParaRPr lang="es-AR" sz="2200" dirty="0">
              <a:latin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3" grpId="0"/>
      <p:bldP spid="15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ángulo 8">
            <a:extLst>
              <a:ext uri="{FF2B5EF4-FFF2-40B4-BE49-F238E27FC236}">
                <a16:creationId xmlns:a16="http://schemas.microsoft.com/office/drawing/2014/main" id="{FF5E05D6-CFE9-4ABF-9128-D0FEDD70E73E}"/>
              </a:ext>
            </a:extLst>
          </p:cNvPr>
          <p:cNvSpPr/>
          <p:nvPr/>
        </p:nvSpPr>
        <p:spPr>
          <a:xfrm>
            <a:off x="168275" y="717550"/>
            <a:ext cx="6176963" cy="1784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Levantar y empujar una carretilla ...</a:t>
            </a:r>
          </a:p>
          <a:p>
            <a:pPr algn="just">
              <a:defRPr/>
            </a:pPr>
            <a:endParaRPr lang="es-AR" sz="2200" dirty="0">
              <a:latin typeface="+mn-lt"/>
            </a:endParaRPr>
          </a:p>
          <a:p>
            <a:pPr algn="just"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empujar o desplazar una caja …</a:t>
            </a:r>
          </a:p>
          <a:p>
            <a:pPr algn="just">
              <a:defRPr/>
            </a:pPr>
            <a:endParaRPr lang="es-AR" sz="2200" dirty="0">
              <a:latin typeface="+mn-lt"/>
            </a:endParaRPr>
          </a:p>
          <a:p>
            <a:pPr algn="just"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o elevar un balde mediante una polea.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C24F70F-BC36-4A1F-BB61-370B11711719}"/>
              </a:ext>
            </a:extLst>
          </p:cNvPr>
          <p:cNvSpPr/>
          <p:nvPr/>
        </p:nvSpPr>
        <p:spPr>
          <a:xfrm>
            <a:off x="168275" y="4926013"/>
            <a:ext cx="707707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b="1" dirty="0">
                <a:solidFill>
                  <a:srgbClr val="3605FC"/>
                </a:solidFill>
                <a:cs typeface="Arial" panose="020B0604020202020204" pitchFamily="34" charset="0"/>
              </a:rPr>
              <a:t>Trabajo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en uso común, es cualquier actividad que requiere esfuerzo muscular o mental.</a:t>
            </a:r>
            <a:endParaRPr lang="es-AR" sz="2200" dirty="0">
              <a:latin typeface="+mn-lt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E26A03D8-26C0-4E7C-83CC-08F9D77E3545}"/>
              </a:ext>
            </a:extLst>
          </p:cNvPr>
          <p:cNvSpPr txBox="1"/>
          <p:nvPr/>
        </p:nvSpPr>
        <p:spPr>
          <a:xfrm>
            <a:off x="168275" y="131763"/>
            <a:ext cx="8729663" cy="4302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Trabajo. 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A47152E-C266-42A6-B4FB-DF2D25F7AF8A}"/>
              </a:ext>
            </a:extLst>
          </p:cNvPr>
          <p:cNvSpPr/>
          <p:nvPr/>
        </p:nvSpPr>
        <p:spPr>
          <a:xfrm>
            <a:off x="168275" y="5843588"/>
            <a:ext cx="8729663" cy="7667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95D45DF-CBCF-467C-8AF8-0143F7E2FBAD}"/>
              </a:ext>
            </a:extLst>
          </p:cNvPr>
          <p:cNvSpPr/>
          <p:nvPr/>
        </p:nvSpPr>
        <p:spPr>
          <a:xfrm>
            <a:off x="168275" y="5997575"/>
            <a:ext cx="8516938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latin typeface="+mn-lt"/>
                <a:cs typeface="Times New Roman" panose="02020603050405020304" pitchFamily="18" charset="0"/>
              </a:rPr>
              <a:t>En física, </a:t>
            </a:r>
            <a:r>
              <a:rPr lang="es-AR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Trabajo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es la energía transferida por una fuerza.</a:t>
            </a:r>
            <a:endParaRPr lang="es-AR" sz="2200" dirty="0">
              <a:latin typeface="+mn-lt"/>
            </a:endParaRP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87938B15-5FBF-445E-BBBB-004905A675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665163"/>
            <a:ext cx="1573213" cy="4954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AEEBE1AA-52EC-44ED-A32F-5FAB4023A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75" y="2947988"/>
            <a:ext cx="261620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89DD1A19-096C-45E8-94C2-6D579B299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88" y="2786063"/>
            <a:ext cx="2427287" cy="213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  <p:bldP spid="10" grpId="0"/>
      <p:bldP spid="14" grpId="0" animBg="1"/>
      <p:bldP spid="17" grpId="0" animBg="1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2CC72BEA-8B9D-45FB-A159-9237148C02B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83097" y="906738"/>
            <a:ext cx="1623842" cy="430887"/>
          </a:xfrm>
          <a:prstGeom prst="rect">
            <a:avLst/>
          </a:prstGeom>
          <a:blipFill>
            <a:blip r:embed="rId2"/>
            <a:stretch>
              <a:fillRect b="-1429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DB9A2192-7DD2-4AC7-B02D-259695E78439}"/>
              </a:ext>
            </a:extLst>
          </p:cNvPr>
          <p:cNvSpPr/>
          <p:nvPr/>
        </p:nvSpPr>
        <p:spPr>
          <a:xfrm>
            <a:off x="168275" y="838200"/>
            <a:ext cx="5065713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Principio trabajo-energía, el trabajo neto </a:t>
            </a:r>
            <a:r>
              <a:rPr lang="es-AR" sz="22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s-AR" sz="2200" i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net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 efectuado sobre un objeto es igual a su cambio en energía cinética:</a:t>
            </a:r>
            <a:endParaRPr lang="es-AR" sz="2200" dirty="0">
              <a:latin typeface="+mn-lt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3C12381F-C110-465B-BF18-F1B0B097C2A9}"/>
              </a:ext>
            </a:extLst>
          </p:cNvPr>
          <p:cNvSpPr/>
          <p:nvPr/>
        </p:nvSpPr>
        <p:spPr>
          <a:xfrm>
            <a:off x="153988" y="2233613"/>
            <a:ext cx="50800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latin typeface="+mn-lt"/>
              </a:rPr>
              <a:t>El trabajo neto realizado sobre un objeto en términos del cambio en la energía potencial total: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2C2137E5-65D4-42F0-BEF4-C824F83176F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883097" y="2233034"/>
            <a:ext cx="1855443" cy="456985"/>
          </a:xfrm>
          <a:prstGeom prst="rect">
            <a:avLst/>
          </a:prstGeom>
          <a:blipFill>
            <a:blip r:embed="rId3"/>
            <a:stretch>
              <a:fillRect b="-5333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2D65D7-1CA9-496A-B018-402C31265A6E}"/>
              </a:ext>
            </a:extLst>
          </p:cNvPr>
          <p:cNvSpPr/>
          <p:nvPr/>
        </p:nvSpPr>
        <p:spPr>
          <a:xfrm>
            <a:off x="168275" y="3671888"/>
            <a:ext cx="7523163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Combinamos las dos ecuaciones previas, haciendo </a:t>
            </a:r>
            <a:r>
              <a:rPr lang="es-AR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 igual a la energía potencial total: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14B4003C-468C-421A-A5CE-3C038CB5112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1610" y="4555095"/>
            <a:ext cx="5621539" cy="5990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C1723C29-C283-41B9-A32B-FE86D5E1DB2B}"/>
              </a:ext>
            </a:extLst>
          </p:cNvPr>
          <p:cNvSpPr/>
          <p:nvPr/>
        </p:nvSpPr>
        <p:spPr>
          <a:xfrm>
            <a:off x="153988" y="5354638"/>
            <a:ext cx="874395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Definimos ahora una cantidad </a:t>
            </a:r>
            <a:r>
              <a:rPr lang="es-AR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, llamada </a:t>
            </a:r>
            <a:r>
              <a:rPr lang="es-AR" sz="2200" b="1" dirty="0">
                <a:solidFill>
                  <a:srgbClr val="FF0000"/>
                </a:solidFill>
                <a:latin typeface="+mn-lt"/>
                <a:ea typeface="Calibri" panose="020F0502020204030204" pitchFamily="34" charset="0"/>
                <a:cs typeface="TimesTen-Roman"/>
              </a:rPr>
              <a:t>energía mecánica total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de nuestro sistema:</a:t>
            </a:r>
            <a:endParaRPr lang="es-AR" sz="2200" dirty="0">
              <a:latin typeface="+mn-lt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1A6277C4-0EE2-429F-BC90-57AB7D1AE44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1610" y="6235641"/>
            <a:ext cx="1733616" cy="456985"/>
          </a:xfrm>
          <a:prstGeom prst="rect">
            <a:avLst/>
          </a:prstGeom>
          <a:blipFill>
            <a:blip r:embed="rId5"/>
            <a:stretch>
              <a:fillRect b="-4000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71F28357-A0FA-4451-9CD4-F5BB684D28AF}"/>
              </a:ext>
            </a:extLst>
          </p:cNvPr>
          <p:cNvSpPr txBox="1"/>
          <p:nvPr/>
        </p:nvSpPr>
        <p:spPr>
          <a:xfrm>
            <a:off x="168275" y="131763"/>
            <a:ext cx="8729663" cy="4302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Principio de conservación de la energía mecánica.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8" grpId="0"/>
      <p:bldP spid="20" grpId="0"/>
      <p:bldP spid="2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7EA4CF8E-F31D-4407-9E1B-C4A1A1062D9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8189" y="1563088"/>
            <a:ext cx="6875087" cy="501099"/>
          </a:xfrm>
          <a:prstGeom prst="rect">
            <a:avLst/>
          </a:prstGeom>
          <a:blipFill>
            <a:blip r:embed="rId2"/>
            <a:stretch>
              <a:fillRect l="-89" t="-7229" b="-9639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03DCDDA-A522-4B51-936F-A5A8A2C9276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4117" y="450810"/>
            <a:ext cx="4008020" cy="59901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8B5EF42-236C-4587-9716-22865D9DFCC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38189" y="2577455"/>
            <a:ext cx="2709203" cy="338554"/>
          </a:xfrm>
          <a:prstGeom prst="rect">
            <a:avLst/>
          </a:prstGeom>
          <a:blipFill>
            <a:blip r:embed="rId4"/>
            <a:stretch>
              <a:fillRect l="-1802" r="-1351" b="-18182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AD334C3-8CE4-4871-A77E-4FB66BC2FC8F}"/>
              </a:ext>
            </a:extLst>
          </p:cNvPr>
          <p:cNvSpPr/>
          <p:nvPr/>
        </p:nvSpPr>
        <p:spPr>
          <a:xfrm>
            <a:off x="238125" y="3133725"/>
            <a:ext cx="793591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principio de conservación de la energía mecánica para fuerzas conservativas 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E598AFD2-4F58-40F0-B5C4-D51B2A04A219}"/>
              </a:ext>
            </a:extLst>
          </p:cNvPr>
          <p:cNvSpPr/>
          <p:nvPr/>
        </p:nvSpPr>
        <p:spPr>
          <a:xfrm>
            <a:off x="168275" y="2419350"/>
            <a:ext cx="8729663" cy="16605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A03C25BF-C9BC-438C-B8CB-6193C3F72F07}"/>
              </a:ext>
            </a:extLst>
          </p:cNvPr>
          <p:cNvSpPr/>
          <p:nvPr/>
        </p:nvSpPr>
        <p:spPr>
          <a:xfrm>
            <a:off x="155575" y="889000"/>
            <a:ext cx="8547100" cy="11080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Caída de una piedra. Si la altura original de la piedra en la figura es y</a:t>
            </a:r>
            <a:r>
              <a:rPr lang="es-AR" sz="2200" baseline="-25000" dirty="0">
                <a:latin typeface="+mn-lt"/>
                <a:ea typeface="Calibri" panose="020F0502020204030204" pitchFamily="34" charset="0"/>
                <a:cs typeface="TimesTen-Roman"/>
              </a:rPr>
              <a:t>1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 = h =3.0 m, calcule la rapidez de la piedra cuando ha caído a 1.0 m por arriba del suelo</a:t>
            </a:r>
            <a:endParaRPr lang="es-AR" sz="2200" dirty="0">
              <a:latin typeface="+mn-lt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9E7BCCB-B859-4C1B-BC7C-DF670587B1B2}"/>
              </a:ext>
            </a:extLst>
          </p:cNvPr>
          <p:cNvSpPr txBox="1"/>
          <p:nvPr/>
        </p:nvSpPr>
        <p:spPr>
          <a:xfrm>
            <a:off x="155575" y="227013"/>
            <a:ext cx="8131175" cy="4318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00B050"/>
                </a:solidFill>
                <a:latin typeface="+mn-lt"/>
                <a:ea typeface="+mj-ea"/>
                <a:cs typeface="+mj-cs"/>
              </a:rPr>
              <a:t>Ejemplo de aplicación. </a:t>
            </a:r>
            <a:endParaRPr lang="es-AR" b="1" dirty="0">
              <a:solidFill>
                <a:srgbClr val="00B050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B4FC2D5-5B89-43B7-8960-9F8809FD3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227263"/>
            <a:ext cx="3895725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Imagen 12">
            <a:extLst>
              <a:ext uri="{FF2B5EF4-FFF2-40B4-BE49-F238E27FC236}">
                <a16:creationId xmlns:a16="http://schemas.microsoft.com/office/drawing/2014/main" id="{91049111-A078-41F5-9312-477B7FAFF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988" y="1566863"/>
            <a:ext cx="3895726" cy="452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CuadroTexto 13">
            <a:extLst>
              <a:ext uri="{FF2B5EF4-FFF2-40B4-BE49-F238E27FC236}">
                <a16:creationId xmlns:a16="http://schemas.microsoft.com/office/drawing/2014/main" id="{327B3F63-878A-48C8-AE69-7E9BBB77B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255588"/>
            <a:ext cx="2039937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Datos: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lang="es-AR" altLang="es-AR" sz="2200" i="1" baseline="-2500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s-AR" altLang="es-AR" sz="2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= h =3 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cs typeface="Times New Roman" panose="02020603050405020304" pitchFamily="18" charset="0"/>
              </a:rPr>
              <a:t>h´ = 1 m</a:t>
            </a:r>
          </a:p>
        </p:txBody>
      </p:sp>
      <p:cxnSp>
        <p:nvCxnSpPr>
          <p:cNvPr id="16" name="Conector recto 15">
            <a:extLst>
              <a:ext uri="{FF2B5EF4-FFF2-40B4-BE49-F238E27FC236}">
                <a16:creationId xmlns:a16="http://schemas.microsoft.com/office/drawing/2014/main" id="{600FF319-C2D5-40B9-8AB6-1BD5647616C6}"/>
              </a:ext>
            </a:extLst>
          </p:cNvPr>
          <p:cNvCxnSpPr/>
          <p:nvPr/>
        </p:nvCxnSpPr>
        <p:spPr>
          <a:xfrm>
            <a:off x="1843088" y="3960813"/>
            <a:ext cx="79216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85360316-E2C6-48EB-84BC-F6EEC878E04B}"/>
              </a:ext>
            </a:extLst>
          </p:cNvPr>
          <p:cNvCxnSpPr/>
          <p:nvPr/>
        </p:nvCxnSpPr>
        <p:spPr>
          <a:xfrm>
            <a:off x="2084388" y="3960813"/>
            <a:ext cx="0" cy="1716087"/>
          </a:xfrm>
          <a:prstGeom prst="straightConnector1">
            <a:avLst/>
          </a:prstGeom>
          <a:ln>
            <a:headEnd type="triangle" w="med" len="lg"/>
            <a:tailEnd type="triangle" w="med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798" name="CuadroTexto 19">
            <a:extLst>
              <a:ext uri="{FF2B5EF4-FFF2-40B4-BE49-F238E27FC236}">
                <a16:creationId xmlns:a16="http://schemas.microsoft.com/office/drawing/2014/main" id="{1E0A2250-9C0A-46F6-88EB-E273EA88E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8663" y="4545013"/>
            <a:ext cx="1055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h´ = 1 m</a:t>
            </a:r>
          </a:p>
        </p:txBody>
      </p:sp>
      <p:sp>
        <p:nvSpPr>
          <p:cNvPr id="33799" name="CuadroTexto 20">
            <a:extLst>
              <a:ext uri="{FF2B5EF4-FFF2-40B4-BE49-F238E27FC236}">
                <a16:creationId xmlns:a16="http://schemas.microsoft.com/office/drawing/2014/main" id="{2DCFD97A-336A-45A8-9CE5-E54E751EF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84388" y="1836738"/>
            <a:ext cx="1054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vo = 0</a:t>
            </a:r>
          </a:p>
        </p:txBody>
      </p:sp>
      <p:sp>
        <p:nvSpPr>
          <p:cNvPr id="33800" name="CuadroTexto 21">
            <a:extLst>
              <a:ext uri="{FF2B5EF4-FFF2-40B4-BE49-F238E27FC236}">
                <a16:creationId xmlns:a16="http://schemas.microsoft.com/office/drawing/2014/main" id="{F27337E5-2203-45C5-B9F7-31F1A3ED7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25" y="4089400"/>
            <a:ext cx="6318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8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vf</a:t>
            </a:r>
          </a:p>
          <a:p>
            <a:pPr>
              <a:spcBef>
                <a:spcPct val="0"/>
              </a:spcBef>
              <a:buFontTx/>
              <a:buNone/>
            </a:pPr>
            <a:endParaRPr lang="es-AR" altLang="es-AR" sz="1800" b="1" i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Conector recto de flecha 23">
            <a:extLst>
              <a:ext uri="{FF2B5EF4-FFF2-40B4-BE49-F238E27FC236}">
                <a16:creationId xmlns:a16="http://schemas.microsoft.com/office/drawing/2014/main" id="{406A968C-C39E-49A6-98D6-5F50C5EB3EAF}"/>
              </a:ext>
            </a:extLst>
          </p:cNvPr>
          <p:cNvCxnSpPr/>
          <p:nvPr/>
        </p:nvCxnSpPr>
        <p:spPr>
          <a:xfrm>
            <a:off x="1689100" y="3960813"/>
            <a:ext cx="0" cy="5842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uadroTexto 26">
            <a:extLst>
              <a:ext uri="{FF2B5EF4-FFF2-40B4-BE49-F238E27FC236}">
                <a16:creationId xmlns:a16="http://schemas.microsoft.com/office/drawing/2014/main" id="{8483AE8D-AA70-4423-BD71-7D153A787DC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68536" y="543065"/>
            <a:ext cx="2709203" cy="338554"/>
          </a:xfrm>
          <a:prstGeom prst="rect">
            <a:avLst/>
          </a:prstGeom>
          <a:blipFill>
            <a:blip r:embed="rId3"/>
            <a:stretch>
              <a:fillRect l="-1577" r="-1126" b="-17857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4BAA2902-F1C4-4E90-B9E5-AD84E8BC210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0790" y="1066368"/>
            <a:ext cx="3092513" cy="501099"/>
          </a:xfrm>
          <a:prstGeom prst="rect">
            <a:avLst/>
          </a:prstGeom>
          <a:blipFill>
            <a:blip r:embed="rId4"/>
            <a:stretch>
              <a:fillRect b="-3659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73AF25A-36DA-453F-B047-90B42CF875B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6664" y="1749662"/>
            <a:ext cx="3926267" cy="72616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ECD8E4EF-86D5-4D9C-9D6B-41C51163BFA1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36664" y="2658019"/>
            <a:ext cx="3926267" cy="726161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7D623E9F-CC8C-4738-B684-88326482148D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742798" y="3527547"/>
            <a:ext cx="2646686" cy="726161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51907DB5-2D0F-46AB-AA4F-682DC6F57C7D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68536" y="4410606"/>
            <a:ext cx="5196679" cy="434414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A3F77E5B-5EAF-4019-935F-CB16B5487FC4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42782" y="5138307"/>
            <a:ext cx="3750770" cy="688971"/>
          </a:xfrm>
          <a:prstGeom prst="rect">
            <a:avLst/>
          </a:pr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DC9FE697-86EE-47A8-8663-23DFFCD4F1A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842782" y="5946617"/>
            <a:ext cx="1520416" cy="577594"/>
          </a:xfrm>
          <a:prstGeom prst="rect">
            <a:avLst/>
          </a:pr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ángulo 15">
            <a:extLst>
              <a:ext uri="{FF2B5EF4-FFF2-40B4-BE49-F238E27FC236}">
                <a16:creationId xmlns:a16="http://schemas.microsoft.com/office/drawing/2014/main" id="{1261A28E-EE3E-4552-B713-A712C837A9C0}"/>
              </a:ext>
            </a:extLst>
          </p:cNvPr>
          <p:cNvSpPr/>
          <p:nvPr/>
        </p:nvSpPr>
        <p:spPr>
          <a:xfrm>
            <a:off x="168275" y="815975"/>
            <a:ext cx="8729663" cy="15414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Se ha encontrado experimentalmente que la energía total </a:t>
            </a:r>
            <a:r>
              <a:rPr lang="es-AR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siempre permanece constante. Es decir, el cambio en la energía total, cinética más potencial más todas las otras formas de energía, es igual a cero: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B943F401-5AAE-4721-A38C-D3C5F103F3D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275" y="2731367"/>
            <a:ext cx="8822951" cy="430887"/>
          </a:xfrm>
          <a:prstGeom prst="rect">
            <a:avLst/>
          </a:prstGeom>
          <a:blipFill>
            <a:blip r:embed="rId2"/>
            <a:stretch>
              <a:fillRect l="-69" b="-16901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8E34B39-77A2-4758-B19F-E8D7C10728E3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275" y="3661887"/>
            <a:ext cx="2648161" cy="462884"/>
          </a:xfrm>
          <a:prstGeom prst="rect">
            <a:avLst/>
          </a:prstGeom>
          <a:blipFill>
            <a:blip r:embed="rId3"/>
            <a:stretch>
              <a:fillRect b="-9211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DA5B6E20-5967-4FE8-9FB6-4C6886FFE2E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275" y="4525709"/>
            <a:ext cx="4945906" cy="726161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A6164EE3-587B-4B16-8957-91BBA698E953}"/>
              </a:ext>
            </a:extLst>
          </p:cNvPr>
          <p:cNvSpPr txBox="1"/>
          <p:nvPr/>
        </p:nvSpPr>
        <p:spPr>
          <a:xfrm>
            <a:off x="168275" y="131763"/>
            <a:ext cx="8729663" cy="4302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Conservación de la energía con fuerzas </a:t>
            </a:r>
            <a:r>
              <a:rPr lang="es-AR" sz="2200" b="1" dirty="0" err="1">
                <a:solidFill>
                  <a:srgbClr val="FFFF00"/>
                </a:solidFill>
                <a:latin typeface="+mn-lt"/>
                <a:ea typeface="+mj-ea"/>
                <a:cs typeface="+mj-cs"/>
              </a:rPr>
              <a:t>disipativas</a:t>
            </a: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.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F6AB7A7-B578-4706-8DA9-00ECFB82D33B}"/>
              </a:ext>
            </a:extLst>
          </p:cNvPr>
          <p:cNvSpPr/>
          <p:nvPr/>
        </p:nvSpPr>
        <p:spPr>
          <a:xfrm>
            <a:off x="168275" y="660400"/>
            <a:ext cx="8729663" cy="4811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0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ángulo 1">
            <a:extLst>
              <a:ext uri="{FF2B5EF4-FFF2-40B4-BE49-F238E27FC236}">
                <a16:creationId xmlns:a16="http://schemas.microsoft.com/office/drawing/2014/main" id="{94B5F539-264F-43D3-8BB1-DB3A4F6312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1488" y="593725"/>
            <a:ext cx="85312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La energía suele manifestarte en los cuerpos en forma combinada de tipo cinético, potencial gravitatoria y potencial elástica. </a:t>
            </a:r>
          </a:p>
          <a:p>
            <a:pPr>
              <a:spcBef>
                <a:spcPct val="0"/>
              </a:spcBef>
              <a:buFontTx/>
              <a:buNone/>
            </a:pPr>
            <a:endParaRPr lang="es-AR" altLang="es-AR" sz="2200"/>
          </a:p>
          <a:p>
            <a:pPr>
              <a:spcBef>
                <a:spcPct val="0"/>
              </a:spcBef>
              <a:buFontTx/>
              <a:buNone/>
            </a:pPr>
            <a:r>
              <a:rPr lang="es-AR" altLang="es-AR" sz="2200"/>
              <a:t>Esta suma de estas energías, que pueden reconvertirse unas en otras, se denomina </a:t>
            </a:r>
            <a:r>
              <a:rPr lang="es-AR" altLang="es-AR" sz="2200" b="1"/>
              <a:t>energía mecánica</a:t>
            </a:r>
            <a:r>
              <a:rPr lang="es-AR" altLang="es-AR" sz="2200"/>
              <a:t>, y se escribe genéricamente como:</a:t>
            </a:r>
          </a:p>
          <a:p>
            <a:pPr>
              <a:spcBef>
                <a:spcPct val="0"/>
              </a:spcBef>
              <a:buFontTx/>
              <a:buNone/>
            </a:pPr>
            <a:endParaRPr lang="es-AR" altLang="es-AR" sz="220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BB7CA32-5C92-4726-AD4A-B6928F045541}"/>
              </a:ext>
            </a:extLst>
          </p:cNvPr>
          <p:cNvSpPr txBox="1"/>
          <p:nvPr/>
        </p:nvSpPr>
        <p:spPr>
          <a:xfrm>
            <a:off x="125413" y="212725"/>
            <a:ext cx="628808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Simulaciones. Aplicaciones. 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892" name="CuadroTexto 5">
            <a:extLst>
              <a:ext uri="{FF2B5EF4-FFF2-40B4-BE49-F238E27FC236}">
                <a16:creationId xmlns:a16="http://schemas.microsoft.com/office/drawing/2014/main" id="{7603513D-950A-47AF-B615-74AAEB8FE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5897563"/>
            <a:ext cx="532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400" b="1"/>
              <a:t>[Se recomienda utilizar Internet Explorer o Mozilla Firefox]</a:t>
            </a:r>
          </a:p>
        </p:txBody>
      </p:sp>
      <p:pic>
        <p:nvPicPr>
          <p:cNvPr id="2" name="Imagen 1">
            <a:hlinkClick r:id="rId2"/>
            <a:extLst>
              <a:ext uri="{FF2B5EF4-FFF2-40B4-BE49-F238E27FC236}">
                <a16:creationId xmlns:a16="http://schemas.microsoft.com/office/drawing/2014/main" id="{091A3582-1FA8-4752-9EA9-4B77410AB12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692" t="7107" r="32923" b="7517"/>
          <a:stretch/>
        </p:blipFill>
        <p:spPr>
          <a:xfrm>
            <a:off x="1853395" y="642938"/>
            <a:ext cx="5739618" cy="5160693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BB7CA32-5C92-4726-AD4A-B6928F045541}"/>
              </a:ext>
            </a:extLst>
          </p:cNvPr>
          <p:cNvSpPr txBox="1"/>
          <p:nvPr/>
        </p:nvSpPr>
        <p:spPr>
          <a:xfrm>
            <a:off x="125413" y="212725"/>
            <a:ext cx="628808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Simulaciones. Aplicaciones. 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892" name="CuadroTexto 5">
            <a:extLst>
              <a:ext uri="{FF2B5EF4-FFF2-40B4-BE49-F238E27FC236}">
                <a16:creationId xmlns:a16="http://schemas.microsoft.com/office/drawing/2014/main" id="{7603513D-950A-47AF-B615-74AAEB8FE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5897563"/>
            <a:ext cx="532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400" b="1"/>
              <a:t>[Se recomienda utilizar Internet Explorer o Mozilla Firefox]</a:t>
            </a:r>
          </a:p>
        </p:txBody>
      </p:sp>
      <p:pic>
        <p:nvPicPr>
          <p:cNvPr id="3" name="Imagen 2">
            <a:hlinkClick r:id="rId2"/>
            <a:extLst>
              <a:ext uri="{FF2B5EF4-FFF2-40B4-BE49-F238E27FC236}">
                <a16:creationId xmlns:a16="http://schemas.microsoft.com/office/drawing/2014/main" id="{D12AD1C9-DD72-4F53-9B87-1ADC8EAA61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20462" t="12033" r="22154" b="12444"/>
          <a:stretch/>
        </p:blipFill>
        <p:spPr>
          <a:xfrm>
            <a:off x="1252024" y="850607"/>
            <a:ext cx="6540052" cy="483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355452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8BB7CA32-5C92-4726-AD4A-B6928F045541}"/>
              </a:ext>
            </a:extLst>
          </p:cNvPr>
          <p:cNvSpPr txBox="1"/>
          <p:nvPr/>
        </p:nvSpPr>
        <p:spPr>
          <a:xfrm>
            <a:off x="125413" y="212725"/>
            <a:ext cx="6288087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Simulaciones. Aplicaciones. </a:t>
            </a:r>
            <a:endParaRPr lang="es-AR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7892" name="CuadroTexto 5">
            <a:extLst>
              <a:ext uri="{FF2B5EF4-FFF2-40B4-BE49-F238E27FC236}">
                <a16:creationId xmlns:a16="http://schemas.microsoft.com/office/drawing/2014/main" id="{7603513D-950A-47AF-B615-74AAEB8FE9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363" y="5897563"/>
            <a:ext cx="53276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1400" b="1"/>
              <a:t>[Se recomienda utilizar Internet Explorer o Mozilla Firefox]</a:t>
            </a:r>
          </a:p>
        </p:txBody>
      </p:sp>
      <p:pic>
        <p:nvPicPr>
          <p:cNvPr id="4" name="Imagen 3">
            <a:hlinkClick r:id="rId2"/>
            <a:extLst>
              <a:ext uri="{FF2B5EF4-FFF2-40B4-BE49-F238E27FC236}">
                <a16:creationId xmlns:a16="http://schemas.microsoft.com/office/drawing/2014/main" id="{38E5A36F-3EB2-4943-86BA-BB391249EF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8154" t="17233" r="20615" b="5876"/>
          <a:stretch/>
        </p:blipFill>
        <p:spPr>
          <a:xfrm>
            <a:off x="1223889" y="801858"/>
            <a:ext cx="6907237" cy="4876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862467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0332D79B-83DC-4C62-AF53-80D294553BE3}"/>
              </a:ext>
            </a:extLst>
          </p:cNvPr>
          <p:cNvSpPr/>
          <p:nvPr/>
        </p:nvSpPr>
        <p:spPr>
          <a:xfrm>
            <a:off x="168275" y="850900"/>
            <a:ext cx="8729663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-Bold"/>
              </a:rPr>
              <a:t>Potencia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-Roman"/>
              </a:rPr>
              <a:t>es la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-Italic"/>
              </a:rPr>
              <a:t>rapidez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-Roman"/>
              </a:rPr>
              <a:t>con que se efectúa o realiza trabajo. </a:t>
            </a:r>
          </a:p>
          <a:p>
            <a:pPr>
              <a:spcAft>
                <a:spcPts val="0"/>
              </a:spcAft>
              <a:defRPr/>
            </a:pPr>
            <a:endParaRPr lang="es-AR" sz="2200" dirty="0">
              <a:latin typeface="+mn-lt"/>
              <a:ea typeface="Calibri" panose="020F0502020204030204" pitchFamily="34" charset="0"/>
              <a:cs typeface="Times-Roman"/>
            </a:endParaRPr>
          </a:p>
          <a:p>
            <a:pPr>
              <a:spcAft>
                <a:spcPts val="0"/>
              </a:spcAft>
              <a:defRPr/>
            </a:pPr>
            <a:endParaRPr lang="es-AR" sz="2200" dirty="0">
              <a:latin typeface="+mn-lt"/>
              <a:ea typeface="Calibri" panose="020F0502020204030204" pitchFamily="34" charset="0"/>
              <a:cs typeface="Times-Roman"/>
            </a:endParaRPr>
          </a:p>
          <a:p>
            <a:pPr>
              <a:spcAft>
                <a:spcPts val="0"/>
              </a:spcAft>
              <a:defRPr/>
            </a:pPr>
            <a:endParaRPr lang="es-AR" sz="2200" dirty="0">
              <a:latin typeface="+mn-lt"/>
              <a:ea typeface="Calibri" panose="020F0502020204030204" pitchFamily="34" charset="0"/>
              <a:cs typeface="Times-Roman"/>
            </a:endParaRPr>
          </a:p>
          <a:p>
            <a:pPr>
              <a:spcAft>
                <a:spcPts val="0"/>
              </a:spcAft>
              <a:defRPr/>
            </a:pPr>
            <a:endParaRPr lang="es-AR" sz="2200" dirty="0">
              <a:latin typeface="+mn-lt"/>
              <a:ea typeface="Calibri" panose="020F0502020204030204" pitchFamily="34" charset="0"/>
              <a:cs typeface="Times-Roman"/>
            </a:endParaRPr>
          </a:p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-Roman"/>
              </a:rPr>
              <a:t>Al igual que el trabajo y la energía, la potencia es una cantidad escalar.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0954778-8E0B-41AA-B06F-4C033119FB27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43465" y="1550885"/>
            <a:ext cx="1866473" cy="728341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6358A83-7DB5-4C2F-81C7-D8DDD1984B0D}"/>
              </a:ext>
            </a:extLst>
          </p:cNvPr>
          <p:cNvSpPr/>
          <p:nvPr/>
        </p:nvSpPr>
        <p:spPr>
          <a:xfrm>
            <a:off x="50800" y="3717925"/>
            <a:ext cx="5740400" cy="4318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En el SI la unidad de potencia es el watt (</a:t>
            </a:r>
            <a:r>
              <a:rPr lang="es-AR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)</a:t>
            </a:r>
            <a:endParaRPr lang="es-AR" sz="2200" dirty="0">
              <a:latin typeface="+mn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EAB66B1E-E758-41A8-A4AE-7DA149FA1C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4325938"/>
            <a:ext cx="14176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W =1 J/s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C174549E-1DAA-4D96-A85F-7FE05C7CE0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4835525"/>
            <a:ext cx="30702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hp = 746 W =0.746 kW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52795A44-8BA1-4102-ADBF-EAF41BB9F3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163" y="5616575"/>
            <a:ext cx="264636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 i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Caballo potencia: Hp</a:t>
            </a: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79CC9A59-3E0A-4FE6-9E74-746931CDE788}"/>
              </a:ext>
            </a:extLst>
          </p:cNvPr>
          <p:cNvSpPr/>
          <p:nvPr/>
        </p:nvSpPr>
        <p:spPr>
          <a:xfrm>
            <a:off x="157163" y="6242050"/>
            <a:ext cx="8810625" cy="430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-Roman"/>
              </a:rPr>
              <a:t>El </a:t>
            </a:r>
            <a:r>
              <a:rPr lang="es-AR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kilowatt-hora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-Roman"/>
              </a:rPr>
              <a:t>es una unidad de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-Italic"/>
              </a:rPr>
              <a:t>trabajo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-Roman"/>
              </a:rPr>
              <a:t>o 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-Italic"/>
              </a:rPr>
              <a:t>energía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-Roman"/>
              </a:rPr>
              <a:t>, no de potencia.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115D42C6-DE9E-4386-844A-AEEE711A5086}"/>
              </a:ext>
            </a:extLst>
          </p:cNvPr>
          <p:cNvSpPr txBox="1"/>
          <p:nvPr/>
        </p:nvSpPr>
        <p:spPr>
          <a:xfrm>
            <a:off x="168275" y="131763"/>
            <a:ext cx="8729663" cy="4302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Potencia. 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5658C65F-C6F0-4B0A-B88F-697ABF0AE845}"/>
              </a:ext>
            </a:extLst>
          </p:cNvPr>
          <p:cNvSpPr/>
          <p:nvPr/>
        </p:nvSpPr>
        <p:spPr>
          <a:xfrm>
            <a:off x="168275" y="822325"/>
            <a:ext cx="8729663" cy="24907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7C42FFBA-905D-4DEF-8B82-FA0B5B3E1433}"/>
              </a:ext>
            </a:extLst>
          </p:cNvPr>
          <p:cNvSpPr/>
          <p:nvPr/>
        </p:nvSpPr>
        <p:spPr>
          <a:xfrm>
            <a:off x="168275" y="819150"/>
            <a:ext cx="8729663" cy="144621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</a:rPr>
              <a:t>El </a:t>
            </a:r>
            <a:r>
              <a:rPr lang="es-AR" sz="2200" b="1" dirty="0">
                <a:solidFill>
                  <a:srgbClr val="FF0000"/>
                </a:solidFill>
                <a:latin typeface="+mn-lt"/>
              </a:rPr>
              <a:t>trabajo</a:t>
            </a:r>
            <a:r>
              <a:rPr lang="es-AR" sz="2200" dirty="0">
                <a:latin typeface="+mn-lt"/>
              </a:rPr>
              <a:t> realizado sobre un objeto por una </a:t>
            </a:r>
            <a:r>
              <a:rPr lang="es-AR" sz="2200" b="1" dirty="0">
                <a:solidFill>
                  <a:srgbClr val="FF0000"/>
                </a:solidFill>
                <a:latin typeface="+mn-lt"/>
              </a:rPr>
              <a:t>fuerza constante </a:t>
            </a:r>
            <a:r>
              <a:rPr lang="es-AR" sz="2200" dirty="0">
                <a:latin typeface="+mn-lt"/>
              </a:rPr>
              <a:t>(en magnitud y dirección) se define como el producto de la magnitud del desplazamiento del objeto multiplicado por la componente de la fuerza paralela al desplazamiento.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EE97031E-72B1-481B-96FF-2E2F6C267BC6}"/>
              </a:ext>
            </a:extLst>
          </p:cNvPr>
          <p:cNvSpPr/>
          <p:nvPr/>
        </p:nvSpPr>
        <p:spPr>
          <a:xfrm>
            <a:off x="168275" y="3171825"/>
            <a:ext cx="8729663" cy="16637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Donde: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F es la magnitud de la fuerza constante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 es la magnitud del desplazamiento del objeto </a:t>
            </a:r>
          </a:p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θ es el ángulo entre los vectores fuerza y desplazamiento</a:t>
            </a:r>
            <a:endParaRPr lang="es-AR" sz="2200" dirty="0">
              <a:latin typeface="+mn-lt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4AED539-1BC4-451F-86A6-DB28CC0DAAB9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4402" y="2485298"/>
            <a:ext cx="2031325" cy="4308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A4A1C31F-5E34-4070-B6B2-1FB56927755D}"/>
              </a:ext>
            </a:extLst>
          </p:cNvPr>
          <p:cNvSpPr/>
          <p:nvPr/>
        </p:nvSpPr>
        <p:spPr>
          <a:xfrm>
            <a:off x="168275" y="5149850"/>
            <a:ext cx="4784725" cy="4302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 trabajo es una </a:t>
            </a:r>
            <a:r>
              <a:rPr lang="es-AR" sz="2200" b="1" dirty="0">
                <a:solidFill>
                  <a:srgbClr val="3605FC"/>
                </a:solidFill>
                <a:cs typeface="Arial" panose="020B0604020202020204" pitchFamily="34" charset="0"/>
              </a:rPr>
              <a:t>magnitud escalar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AR" sz="2200" dirty="0">
              <a:latin typeface="+mn-lt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9A70E6A-A90E-4547-87F4-E67758D6A5CB}"/>
              </a:ext>
            </a:extLst>
          </p:cNvPr>
          <p:cNvSpPr txBox="1"/>
          <p:nvPr/>
        </p:nvSpPr>
        <p:spPr>
          <a:xfrm>
            <a:off x="168275" y="131763"/>
            <a:ext cx="8729663" cy="4302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Trabajo. 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9DA66A3-1E56-42A0-8F74-6EDAD203DBF2}"/>
              </a:ext>
            </a:extLst>
          </p:cNvPr>
          <p:cNvSpPr/>
          <p:nvPr/>
        </p:nvSpPr>
        <p:spPr>
          <a:xfrm>
            <a:off x="168275" y="817563"/>
            <a:ext cx="8729663" cy="50339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AR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CDF0C07B-E212-43E6-B917-65E968E782FC}"/>
              </a:ext>
            </a:extLst>
          </p:cNvPr>
          <p:cNvSpPr/>
          <p:nvPr/>
        </p:nvSpPr>
        <p:spPr>
          <a:xfrm>
            <a:off x="168275" y="479425"/>
            <a:ext cx="8729663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/>
              <a:t>El concepto de </a:t>
            </a:r>
            <a:r>
              <a:rPr lang="es-AR" sz="2200" b="1" dirty="0">
                <a:solidFill>
                  <a:srgbClr val="FF0000"/>
                </a:solidFill>
              </a:rPr>
              <a:t>trabajo mecánico </a:t>
            </a:r>
            <a:r>
              <a:rPr lang="es-AR" sz="2200" dirty="0"/>
              <a:t>aparece estrechamente vinculado al de </a:t>
            </a:r>
            <a:r>
              <a:rPr lang="es-AR" sz="2200" b="1" dirty="0">
                <a:solidFill>
                  <a:srgbClr val="FF0000"/>
                </a:solidFill>
              </a:rPr>
              <a:t>fuerza</a:t>
            </a:r>
            <a:r>
              <a:rPr lang="es-AR" sz="2200" dirty="0"/>
              <a:t>. </a:t>
            </a:r>
          </a:p>
          <a:p>
            <a:pPr>
              <a:defRPr/>
            </a:pPr>
            <a:endParaRPr lang="es-AR" sz="2200" dirty="0"/>
          </a:p>
          <a:p>
            <a:pPr>
              <a:defRPr/>
            </a:pPr>
            <a:r>
              <a:rPr lang="es-AR" sz="2200" dirty="0"/>
              <a:t>Para que exista trabajo debe aplicarse una fuerza a lo largo de una cierta trayectoria, esto significa que la fuerza que realiza trabajo debe ser la responsable del movimiento que aparece sobre el cuerpo.</a:t>
            </a:r>
          </a:p>
          <a:p>
            <a:pPr>
              <a:defRPr/>
            </a:pPr>
            <a:endParaRPr lang="es-AR" sz="2200" dirty="0"/>
          </a:p>
          <a:p>
            <a:pPr>
              <a:defRPr/>
            </a:pPr>
            <a:r>
              <a:rPr lang="es-AR" sz="2200" dirty="0"/>
              <a:t>La cantidad de trabajo realizado para mover un cuerpo depende de la fuerza aplicada sobre el objeto y de la distancia recorrida por ese objeto gracias a la acción de dicha fuerza.</a:t>
            </a:r>
          </a:p>
          <a:p>
            <a:pPr>
              <a:defRPr/>
            </a:pPr>
            <a:endParaRPr lang="es-AR" sz="2200" dirty="0">
              <a:latin typeface="+mn-lt"/>
            </a:endParaRPr>
          </a:p>
          <a:p>
            <a:pPr>
              <a:defRPr/>
            </a:pPr>
            <a:r>
              <a:rPr lang="es-AR" sz="2200" dirty="0">
                <a:latin typeface="+mn-lt"/>
              </a:rPr>
              <a:t>Trabajo no es una forma de energía, sino una forma de transferir energía de lugar a otro.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27005DBE-F963-4C9C-BFC3-F905F430D80D}"/>
              </a:ext>
            </a:extLst>
          </p:cNvPr>
          <p:cNvSpPr/>
          <p:nvPr/>
        </p:nvSpPr>
        <p:spPr>
          <a:xfrm>
            <a:off x="185738" y="1990725"/>
            <a:ext cx="8729662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El movimiento y la fuerza tienen la misma dirección y sentido. Por lo tanto se cumple que: </a:t>
            </a:r>
            <a:endParaRPr lang="es-AR" sz="2200" dirty="0">
              <a:latin typeface="+mn-lt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CDF0C07B-E212-43E6-B917-65E968E782FC}"/>
              </a:ext>
            </a:extLst>
          </p:cNvPr>
          <p:cNvSpPr/>
          <p:nvPr/>
        </p:nvSpPr>
        <p:spPr>
          <a:xfrm>
            <a:off x="168275" y="803275"/>
            <a:ext cx="8729663" cy="4318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El trabajo es una cantidad escalar y puede ser positivo o negativo</a:t>
            </a:r>
            <a:endParaRPr lang="es-AR" sz="2200" dirty="0">
              <a:latin typeface="+mn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02EBE01-3F20-4E3C-A32E-7DF73E8165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275" y="1476375"/>
            <a:ext cx="2727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 b="1">
                <a:solidFill>
                  <a:srgbClr val="3605FC"/>
                </a:solidFill>
                <a:cs typeface="Arial" panose="020B0604020202020204" pitchFamily="34" charset="0"/>
              </a:rPr>
              <a:t>Primera situación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26BDDC7-F91C-49D4-B05A-A555599BA8DB}"/>
              </a:ext>
            </a:extLst>
          </p:cNvPr>
          <p:cNvSpPr txBox="1"/>
          <p:nvPr/>
        </p:nvSpPr>
        <p:spPr>
          <a:xfrm>
            <a:off x="168275" y="131763"/>
            <a:ext cx="8729663" cy="4302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Trabajo de una fuerza constante.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8D36D70C-C7EF-4B18-B1AF-60B88FCC33E5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8275" y="2842122"/>
            <a:ext cx="4210245" cy="923330"/>
          </a:xfrm>
          <a:prstGeom prst="rect">
            <a:avLst/>
          </a:prstGeom>
          <a:blipFill>
            <a:blip r:embed="rId2"/>
            <a:stretch>
              <a:fillRect l="-1884" t="-5921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grpSp>
        <p:nvGrpSpPr>
          <p:cNvPr id="20" name="Grupo 19">
            <a:extLst>
              <a:ext uri="{FF2B5EF4-FFF2-40B4-BE49-F238E27FC236}">
                <a16:creationId xmlns:a16="http://schemas.microsoft.com/office/drawing/2014/main" id="{812E56BC-9FA2-406F-9D9C-0DD0B2B41A9D}"/>
              </a:ext>
            </a:extLst>
          </p:cNvPr>
          <p:cNvGrpSpPr>
            <a:grpSpLocks/>
          </p:cNvGrpSpPr>
          <p:nvPr/>
        </p:nvGrpSpPr>
        <p:grpSpPr bwMode="auto">
          <a:xfrm>
            <a:off x="593725" y="3898900"/>
            <a:ext cx="7877175" cy="2776538"/>
            <a:chOff x="594518" y="3899540"/>
            <a:chExt cx="7877175" cy="2776464"/>
          </a:xfrm>
        </p:grpSpPr>
        <p:pic>
          <p:nvPicPr>
            <p:cNvPr id="8200" name="Imagen 17">
              <a:extLst>
                <a:ext uri="{FF2B5EF4-FFF2-40B4-BE49-F238E27FC236}">
                  <a16:creationId xmlns:a16="http://schemas.microsoft.com/office/drawing/2014/main" id="{9B7D7BEF-08AB-4E23-BDBC-6783A62FB3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061"/>
            <a:stretch>
              <a:fillRect/>
            </a:stretch>
          </p:blipFill>
          <p:spPr bwMode="auto">
            <a:xfrm>
              <a:off x="594518" y="3899540"/>
              <a:ext cx="7877175" cy="27764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1" name="CuadroTexto 18">
              <a:extLst>
                <a:ext uri="{FF2B5EF4-FFF2-40B4-BE49-F238E27FC236}">
                  <a16:creationId xmlns:a16="http://schemas.microsoft.com/office/drawing/2014/main" id="{6A9A1BE7-9813-4700-9755-D4605E0B05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956236" y="6137749"/>
              <a:ext cx="5656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AR" altLang="es-AR" sz="2200" b="1" i="1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716B121-AA7A-4DA5-842A-995E0FC4E868}"/>
              </a:ext>
            </a:extLst>
          </p:cNvPr>
          <p:cNvSpPr/>
          <p:nvPr/>
        </p:nvSpPr>
        <p:spPr>
          <a:xfrm>
            <a:off x="231775" y="785813"/>
            <a:ext cx="653097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Una fuerza puede ser ejercida sobre un objeto y, sin embargo, no efectuar trabajo.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95FD7CF8-1463-4B71-9AFB-AEAE747B0F40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38241" y="2440890"/>
            <a:ext cx="1779910" cy="430887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9DB034E-A039-4068-8002-8CB7A2CB0420}"/>
              </a:ext>
            </a:extLst>
          </p:cNvPr>
          <p:cNvSpPr/>
          <p:nvPr/>
        </p:nvSpPr>
        <p:spPr>
          <a:xfrm>
            <a:off x="3025775" y="4438650"/>
            <a:ext cx="587851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b) Si se carga al caminar horizontalmente a lo</a:t>
            </a:r>
          </a:p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    largo del piso a velocidad constante:</a:t>
            </a:r>
            <a:endParaRPr lang="es-AR" sz="2200" dirty="0">
              <a:latin typeface="+mn-lt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0759B366-952E-480A-953A-E498829070B4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296719" y="5259333"/>
            <a:ext cx="4210245" cy="1415772"/>
          </a:xfrm>
          <a:prstGeom prst="rect">
            <a:avLst/>
          </a:prstGeom>
          <a:blipFill>
            <a:blip r:embed="rId3"/>
            <a:stretch>
              <a:fillRect l="-1884" t="-3879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6C960CE9-E9FF-4B2E-978F-336F66C51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775" y="215900"/>
            <a:ext cx="279400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 b="1">
                <a:solidFill>
                  <a:srgbClr val="3605FC"/>
                </a:solidFill>
                <a:cs typeface="Arial" panose="020B0604020202020204" pitchFamily="34" charset="0"/>
              </a:rPr>
              <a:t>Segundo situación 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FEF7D9C5-7640-4F05-981B-B0EC25562DC8}"/>
              </a:ext>
            </a:extLst>
          </p:cNvPr>
          <p:cNvSpPr/>
          <p:nvPr/>
        </p:nvSpPr>
        <p:spPr>
          <a:xfrm>
            <a:off x="249238" y="1560513"/>
            <a:ext cx="6096000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FontTx/>
              <a:buAutoNum type="alphaLcParenR"/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Sostener en las manos un objeto en reposo </a:t>
            </a:r>
          </a:p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      (</a:t>
            </a:r>
            <a:r>
              <a:rPr lang="es-AR" sz="2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 = 0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).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9AC121F-CEA4-4EB4-8A34-6A47CCB5D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3414713"/>
            <a:ext cx="22860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E5A9052-7420-4B0F-8B80-6FBACCCFA3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400" y="215900"/>
            <a:ext cx="1724025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8BDF9393-E21D-43D4-A524-DCFD480BFE8F}"/>
              </a:ext>
            </a:extLst>
          </p:cNvPr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53613" y="771479"/>
            <a:ext cx="8780041" cy="1687000"/>
          </a:xfrm>
          <a:prstGeom prst="rect">
            <a:avLst/>
          </a:prstGeom>
          <a:blipFill>
            <a:blip r:embed="rId2"/>
            <a:stretch>
              <a:fillRect l="-903" t="-2536" r="-903"/>
            </a:stretch>
          </a:blipFill>
        </p:spPr>
        <p:txBody>
          <a:bodyPr/>
          <a:lstStyle/>
          <a:p>
            <a:pPr>
              <a:defRPr/>
            </a:pPr>
            <a:r>
              <a:rPr lang="es-AR">
                <a:noFill/>
              </a:rPr>
              <a:t> </a:t>
            </a:r>
          </a:p>
        </p:txBody>
      </p:sp>
      <p:sp>
        <p:nvSpPr>
          <p:cNvPr id="10243" name="Rectángulo 12">
            <a:extLst>
              <a:ext uri="{FF2B5EF4-FFF2-40B4-BE49-F238E27FC236}">
                <a16:creationId xmlns:a16="http://schemas.microsoft.com/office/drawing/2014/main" id="{13B54207-0580-4A99-93B3-BA70D56ADE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988" y="219075"/>
            <a:ext cx="250348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AR" altLang="es-AR" sz="2200" b="1">
                <a:solidFill>
                  <a:srgbClr val="3605FC"/>
                </a:solidFill>
                <a:cs typeface="Arial" panose="020B0604020202020204" pitchFamily="34" charset="0"/>
              </a:rPr>
              <a:t>Tercera situación</a:t>
            </a:r>
          </a:p>
        </p:txBody>
      </p:sp>
      <p:pic>
        <p:nvPicPr>
          <p:cNvPr id="10244" name="Imagen 4">
            <a:extLst>
              <a:ext uri="{FF2B5EF4-FFF2-40B4-BE49-F238E27FC236}">
                <a16:creationId xmlns:a16="http://schemas.microsoft.com/office/drawing/2014/main" id="{B61E3A47-364F-4415-AC7D-83C232B0D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" t="1938" r="1088" b="2383"/>
          <a:stretch>
            <a:fillRect/>
          </a:stretch>
        </p:blipFill>
        <p:spPr bwMode="auto">
          <a:xfrm>
            <a:off x="0" y="2265363"/>
            <a:ext cx="8891588" cy="430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D5CB7ACF-4F02-475F-9D99-DB0184D28E64}"/>
              </a:ext>
            </a:extLst>
          </p:cNvPr>
          <p:cNvSpPr/>
          <p:nvPr/>
        </p:nvSpPr>
        <p:spPr>
          <a:xfrm>
            <a:off x="207963" y="677863"/>
            <a:ext cx="7023100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s-AR" sz="2200" b="1" dirty="0">
                <a:solidFill>
                  <a:srgbClr val="3605FC"/>
                </a:solidFill>
                <a:cs typeface="Arial" panose="020B0604020202020204" pitchFamily="34" charset="0"/>
              </a:rPr>
              <a:t>Sistema MKS	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	</a:t>
            </a:r>
          </a:p>
          <a:p>
            <a:pPr algn="just">
              <a:spcAft>
                <a:spcPts val="0"/>
              </a:spcAft>
              <a:defRPr/>
            </a:pPr>
            <a:r>
              <a:rPr lang="en-US" sz="2200" dirty="0">
                <a:latin typeface="+mn-lt"/>
                <a:ea typeface="Calibri" panose="020F0502020204030204" pitchFamily="34" charset="0"/>
                <a:cs typeface="TimesTen-Roman"/>
              </a:rPr>
              <a:t>Newton metro = Joule   [ J = N  m]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F096916B-93A5-4A88-A344-A152018C6C16}"/>
              </a:ext>
            </a:extLst>
          </p:cNvPr>
          <p:cNvSpPr/>
          <p:nvPr/>
        </p:nvSpPr>
        <p:spPr>
          <a:xfrm>
            <a:off x="166688" y="2709863"/>
            <a:ext cx="7208837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s-AR" sz="2200" b="1" dirty="0">
                <a:solidFill>
                  <a:srgbClr val="3605FC"/>
                </a:solidFill>
                <a:cs typeface="Arial" panose="020B0604020202020204" pitchFamily="34" charset="0"/>
              </a:rPr>
              <a:t>Sistema CGS </a:t>
            </a:r>
          </a:p>
          <a:p>
            <a:pPr algn="just">
              <a:spcAft>
                <a:spcPts val="0"/>
              </a:spcAft>
              <a:defRPr/>
            </a:pPr>
            <a:r>
              <a:rPr lang="es-AR" sz="2200" dirty="0" err="1">
                <a:latin typeface="+mn-lt"/>
                <a:ea typeface="Calibri" panose="020F0502020204030204" pitchFamily="34" charset="0"/>
                <a:cs typeface="TimesTen-Roman"/>
              </a:rPr>
              <a:t>Dyna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  centímetro = Ergio    	[Erg = dyn  cm]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5AF6E952-A6F3-4BC0-8C07-35B67C3E54D9}"/>
              </a:ext>
            </a:extLst>
          </p:cNvPr>
          <p:cNvSpPr/>
          <p:nvPr/>
        </p:nvSpPr>
        <p:spPr>
          <a:xfrm>
            <a:off x="207963" y="4783138"/>
            <a:ext cx="79978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0"/>
              </a:spcAft>
              <a:defRPr/>
            </a:pPr>
            <a:r>
              <a:rPr lang="es-AR" sz="2200" b="1" dirty="0">
                <a:solidFill>
                  <a:srgbClr val="3605FC"/>
                </a:solidFill>
                <a:cs typeface="Arial" panose="020B0604020202020204" pitchFamily="34" charset="0"/>
              </a:rPr>
              <a:t>Sistema técnico</a:t>
            </a:r>
          </a:p>
          <a:p>
            <a:pPr algn="just"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kilogramo-fuerza metro = kilográmetro    [</a:t>
            </a:r>
            <a:r>
              <a:rPr lang="es-AR" sz="2200" dirty="0" err="1">
                <a:latin typeface="+mn-lt"/>
                <a:ea typeface="Calibri" panose="020F0502020204030204" pitchFamily="34" charset="0"/>
                <a:cs typeface="TimesTen-Roman"/>
              </a:rPr>
              <a:t>kgm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 = </a:t>
            </a:r>
            <a:r>
              <a:rPr lang="es-AR" sz="2200" dirty="0" err="1">
                <a:latin typeface="+mn-lt"/>
                <a:ea typeface="Calibri" panose="020F0502020204030204" pitchFamily="34" charset="0"/>
                <a:cs typeface="TimesTen-Roman"/>
              </a:rPr>
              <a:t>kgf</a:t>
            </a: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  m]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121602E4-4620-4705-848A-7F9AFD107FDE}"/>
              </a:ext>
            </a:extLst>
          </p:cNvPr>
          <p:cNvSpPr/>
          <p:nvPr/>
        </p:nvSpPr>
        <p:spPr>
          <a:xfrm>
            <a:off x="207963" y="1536700"/>
            <a:ext cx="8753475" cy="7683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Un Joule es el trabajo efectuado por una fuerza de un Newton al desplazarse un metro en su propia dirección.</a:t>
            </a:r>
            <a:endParaRPr lang="es-AR" sz="2200" dirty="0">
              <a:latin typeface="+mn-lt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DF2CC2A-5ED1-4F20-A617-5CD684A56301}"/>
              </a:ext>
            </a:extLst>
          </p:cNvPr>
          <p:cNvSpPr/>
          <p:nvPr/>
        </p:nvSpPr>
        <p:spPr>
          <a:xfrm>
            <a:off x="212725" y="3622675"/>
            <a:ext cx="870585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Ergio es el trabajo efectuado por una fuerza de una dina al desplazarse un centímetro en su propia dirección</a:t>
            </a:r>
            <a:endParaRPr lang="es-AR" sz="2200" dirty="0">
              <a:latin typeface="+mn-lt"/>
            </a:endParaRPr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62020926-5F44-4D4B-B31F-8828278DC669}"/>
              </a:ext>
            </a:extLst>
          </p:cNvPr>
          <p:cNvSpPr/>
          <p:nvPr/>
        </p:nvSpPr>
        <p:spPr>
          <a:xfrm>
            <a:off x="207963" y="5695950"/>
            <a:ext cx="8672512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  <a:defRPr/>
            </a:pPr>
            <a:r>
              <a:rPr lang="es-AR" sz="2200" dirty="0">
                <a:latin typeface="+mn-lt"/>
                <a:ea typeface="Calibri" panose="020F0502020204030204" pitchFamily="34" charset="0"/>
                <a:cs typeface="TimesTen-Roman"/>
              </a:rPr>
              <a:t>Kilográmetro es el trabajo efectuado por una fuerza de un kilogramo-fuerza al desplazarse un metro en su propia dirección. </a:t>
            </a:r>
            <a:endParaRPr lang="es-AR" sz="2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B972CF93-BA86-4B85-930C-3E66C17BD41D}"/>
              </a:ext>
            </a:extLst>
          </p:cNvPr>
          <p:cNvSpPr txBox="1"/>
          <p:nvPr/>
        </p:nvSpPr>
        <p:spPr>
          <a:xfrm>
            <a:off x="168275" y="131763"/>
            <a:ext cx="8729663" cy="430212"/>
          </a:xfrm>
          <a:prstGeom prst="rect">
            <a:avLst/>
          </a:prstGeom>
          <a:solidFill>
            <a:schemeClr val="tx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s-AR" sz="2200" b="1" dirty="0">
                <a:solidFill>
                  <a:srgbClr val="FFFF00"/>
                </a:solidFill>
                <a:latin typeface="+mn-lt"/>
                <a:ea typeface="+mj-ea"/>
                <a:cs typeface="+mj-cs"/>
              </a:rPr>
              <a:t>Trabajo. Unidades.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 animBg="1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16267</TotalTime>
  <Words>1837</Words>
  <Application>Microsoft Office PowerPoint</Application>
  <PresentationFormat>On-screen Show (4:3)</PresentationFormat>
  <Paragraphs>242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52" baseType="lpstr">
      <vt:lpstr>Arial</vt:lpstr>
      <vt:lpstr>Calibri</vt:lpstr>
      <vt:lpstr>Formata-Medium</vt:lpstr>
      <vt:lpstr>Giovanni-Bold</vt:lpstr>
      <vt:lpstr>Symbol</vt:lpstr>
      <vt:lpstr>Times New Roman</vt:lpstr>
      <vt:lpstr>Times-Bold</vt:lpstr>
      <vt:lpstr>Times-Italic</vt:lpstr>
      <vt:lpstr>Times-Roman</vt:lpstr>
      <vt:lpstr>TimesTen-Bold</vt:lpstr>
      <vt:lpstr>TimesTen-Italic</vt:lpstr>
      <vt:lpstr>TimesTen-Roman</vt:lpstr>
      <vt:lpstr>Diseño predeterminado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Resumen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Windows 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WinuE</dc:creator>
  <cp:lastModifiedBy>word</cp:lastModifiedBy>
  <cp:revision>363</cp:revision>
  <dcterms:created xsi:type="dcterms:W3CDTF">2009-03-15T00:38:57Z</dcterms:created>
  <dcterms:modified xsi:type="dcterms:W3CDTF">2026-02-26T23:52:07Z</dcterms:modified>
</cp:coreProperties>
</file>